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338" r:id="rId3"/>
    <p:sldId id="309" r:id="rId4"/>
    <p:sldId id="312" r:id="rId5"/>
    <p:sldId id="313" r:id="rId6"/>
    <p:sldId id="339" r:id="rId7"/>
    <p:sldId id="310" r:id="rId8"/>
    <p:sldId id="324" r:id="rId9"/>
    <p:sldId id="319" r:id="rId10"/>
    <p:sldId id="320" r:id="rId11"/>
    <p:sldId id="321" r:id="rId12"/>
    <p:sldId id="322" r:id="rId13"/>
    <p:sldId id="323" r:id="rId14"/>
    <p:sldId id="325" r:id="rId15"/>
    <p:sldId id="340" r:id="rId16"/>
    <p:sldId id="327" r:id="rId17"/>
    <p:sldId id="326" r:id="rId18"/>
    <p:sldId id="336" r:id="rId19"/>
    <p:sldId id="337" r:id="rId20"/>
    <p:sldId id="33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A52A"/>
    <a:srgbClr val="C547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5" autoAdjust="0"/>
    <p:restoredTop sz="94660"/>
  </p:normalViewPr>
  <p:slideViewPr>
    <p:cSldViewPr>
      <p:cViewPr varScale="1">
        <p:scale>
          <a:sx n="85" d="100"/>
          <a:sy n="85" d="100"/>
        </p:scale>
        <p:origin x="16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AF83B-DB03-48EF-9EC6-214E05DC1CE6}" type="datetimeFigureOut">
              <a:rPr lang="en-US" smtClean="0"/>
              <a:t>10/14/2022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B1811F-343B-42BD-A70F-ADC497549922}" type="slidenum">
              <a:rPr lang="en-US" smtClean="0"/>
              <a:t>‹#›</a:t>
            </a:fld>
            <a:endParaRPr lang="en-US"/>
          </a:p>
        </p:txBody>
      </p:sp>
    </p:spTree>
    <p:extLst>
      <p:ext uri="{BB962C8B-B14F-4D97-AF65-F5344CB8AC3E}">
        <p14:creationId xmlns:p14="http://schemas.microsoft.com/office/powerpoint/2010/main" val="138918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3</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15402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16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17</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18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4</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68204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5</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00901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2468A3-0F97-4C2F-A774-BC3074E68B69}" type="slidenum">
              <a:rPr lang="en-US" smtClean="0"/>
              <a:pPr/>
              <a:t>7</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06999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CB83CE4-EB7C-4FA4-831D-13E55FBFA561}" type="slidenum">
              <a:rPr lang="en-US" smtClean="0"/>
              <a:pPr/>
              <a:t>9</a:t>
            </a:fld>
            <a:endParaRPr 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4199C6-07A4-44BE-956A-E3B0F5AD2B2D}"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BB3B92-90A1-4F14-A4A2-26734EA572D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B3B92-90A1-4F14-A4A2-26734EA572D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B3B92-90A1-4F14-A4A2-26734EA572D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961133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B3B92-90A1-4F14-A4A2-26734EA572D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BB3B92-90A1-4F14-A4A2-26734EA572D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BB3B92-90A1-4F14-A4A2-26734EA572D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BB3B92-90A1-4F14-A4A2-26734EA572D8}"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BB3B92-90A1-4F14-A4A2-26734EA572D8}"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B3B92-90A1-4F14-A4A2-26734EA572D8}"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BB3B92-90A1-4F14-A4A2-26734EA572D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BB3B92-90A1-4F14-A4A2-26734EA572D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449AF-08AC-41B1-BF9D-263AAC58BC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B3B92-90A1-4F14-A4A2-26734EA572D8}" type="datetimeFigureOut">
              <a:rPr lang="en-US" smtClean="0"/>
              <a:t>10/14/2022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449AF-08AC-41B1-BF9D-263AAC58BC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a:solidFill>
                  <a:srgbClr val="FF0000"/>
                </a:solidFill>
              </a:rPr>
              <a:t>Select Case Studies</a:t>
            </a:r>
          </a:p>
        </p:txBody>
      </p:sp>
      <p:sp>
        <p:nvSpPr>
          <p:cNvPr id="5" name="Text Placeholder 4"/>
          <p:cNvSpPr>
            <a:spLocks noGrp="1"/>
          </p:cNvSpPr>
          <p:nvPr>
            <p:ph type="subTitle" idx="1"/>
          </p:nvPr>
        </p:nvSpPr>
        <p:spPr/>
        <p:txBody>
          <a:bodyPr/>
          <a:lstStyle/>
          <a:p>
            <a:r>
              <a:rPr lang="en-US" b="1" dirty="0">
                <a:solidFill>
                  <a:schemeClr val="bg1">
                    <a:lumMod val="65000"/>
                  </a:schemeClr>
                </a:solidFill>
              </a:rPr>
              <a:t>DataMed Solutions LLC</a:t>
            </a:r>
          </a:p>
        </p:txBody>
      </p:sp>
      <p:pic>
        <p:nvPicPr>
          <p:cNvPr id="6" name="Picture 2"/>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304968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02E430-FEEF-4E5B-A0DD-40C28C5DAF25}" type="slidenum">
              <a:rPr lang="en-US"/>
              <a:pPr/>
              <a:t>10</a:t>
            </a:fld>
            <a:endParaRPr lang="en-US" dirty="0"/>
          </a:p>
        </p:txBody>
      </p:sp>
      <p:sp>
        <p:nvSpPr>
          <p:cNvPr id="8194"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Multiple Myeloma Oncology Model</a:t>
            </a:r>
          </a:p>
        </p:txBody>
      </p:sp>
      <p:sp>
        <p:nvSpPr>
          <p:cNvPr id="26628" name="Rectangle 3"/>
          <p:cNvSpPr>
            <a:spLocks noGrp="1" noChangeArrowheads="1"/>
          </p:cNvSpPr>
          <p:nvPr>
            <p:ph type="body" idx="1"/>
          </p:nvPr>
        </p:nvSpPr>
        <p:spPr/>
        <p:txBody>
          <a:bodyPr/>
          <a:lstStyle/>
          <a:p>
            <a:pPr>
              <a:spcAft>
                <a:spcPct val="20000"/>
              </a:spcAft>
            </a:pPr>
            <a:r>
              <a:rPr lang="en-US" sz="2000" b="1" dirty="0">
                <a:solidFill>
                  <a:srgbClr val="FF0000"/>
                </a:solidFill>
              </a:rPr>
              <a:t>Issue</a:t>
            </a:r>
            <a:r>
              <a:rPr lang="en-US" sz="2000" dirty="0"/>
              <a:t>—A novel treatment for advanced multiple myeloma demonstrated superior clinical outcomes and reduced toxicity relative to several treatment alternatives, but was to be priced at a significant premium to existing therapies</a:t>
            </a:r>
          </a:p>
          <a:p>
            <a:pPr>
              <a:spcAft>
                <a:spcPct val="20000"/>
              </a:spcAft>
            </a:pPr>
            <a:r>
              <a:rPr lang="en-US" sz="2000" b="1" dirty="0">
                <a:solidFill>
                  <a:srgbClr val="FF0000"/>
                </a:solidFill>
              </a:rPr>
              <a:t>Solution</a:t>
            </a:r>
          </a:p>
          <a:p>
            <a:pPr lvl="1">
              <a:spcAft>
                <a:spcPct val="20000"/>
              </a:spcAft>
              <a:buClr>
                <a:srgbClr val="A50021"/>
              </a:buClr>
            </a:pPr>
            <a:r>
              <a:rPr lang="en-US" sz="1800" dirty="0"/>
              <a:t>Reviewed the key clinical trial results and related literature</a:t>
            </a:r>
          </a:p>
          <a:p>
            <a:pPr lvl="1">
              <a:spcAft>
                <a:spcPct val="20000"/>
              </a:spcAft>
              <a:buClr>
                <a:srgbClr val="A50021"/>
              </a:buClr>
            </a:pPr>
            <a:r>
              <a:rPr lang="en-US" sz="1800" dirty="0"/>
              <a:t>Developed an initial economic model to quantify clinical and economic outcomes of treatment</a:t>
            </a:r>
          </a:p>
          <a:p>
            <a:pPr lvl="1">
              <a:spcAft>
                <a:spcPct val="20000"/>
              </a:spcAft>
              <a:buClr>
                <a:srgbClr val="A50021"/>
              </a:buClr>
            </a:pPr>
            <a:r>
              <a:rPr lang="en-US" sz="1800" dirty="0"/>
              <a:t>Interviewed panels of oncologists in four countries to better reflect current clinical practice in each country and modified the models accordingly</a:t>
            </a:r>
          </a:p>
          <a:p>
            <a:pPr lvl="1">
              <a:spcAft>
                <a:spcPct val="20000"/>
              </a:spcAft>
              <a:buClr>
                <a:srgbClr val="A50021"/>
              </a:buClr>
            </a:pPr>
            <a:r>
              <a:rPr lang="en-US" sz="1800" dirty="0"/>
              <a:t>Published a manuscript detailing the results of the economic analysis and developed a drug monograph for use in the field</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219101198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02E430-FEEF-4E5B-A0DD-40C28C5DAF25}" type="slidenum">
              <a:rPr lang="en-US"/>
              <a:pPr/>
              <a:t>11</a:t>
            </a:fld>
            <a:endParaRPr lang="en-US" dirty="0"/>
          </a:p>
        </p:txBody>
      </p:sp>
      <p:sp>
        <p:nvSpPr>
          <p:cNvPr id="8194"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Prostate Cancer Oncology Model</a:t>
            </a:r>
          </a:p>
        </p:txBody>
      </p:sp>
      <p:sp>
        <p:nvSpPr>
          <p:cNvPr id="26628" name="Rectangle 3"/>
          <p:cNvSpPr>
            <a:spLocks noGrp="1" noChangeArrowheads="1"/>
          </p:cNvSpPr>
          <p:nvPr>
            <p:ph type="body" idx="1"/>
          </p:nvPr>
        </p:nvSpPr>
        <p:spPr/>
        <p:txBody>
          <a:bodyPr>
            <a:normAutofit lnSpcReduction="10000"/>
          </a:bodyPr>
          <a:lstStyle/>
          <a:p>
            <a:pPr>
              <a:spcAft>
                <a:spcPct val="20000"/>
              </a:spcAft>
            </a:pPr>
            <a:r>
              <a:rPr lang="en-US" sz="2000" b="1" dirty="0">
                <a:solidFill>
                  <a:srgbClr val="FF0000"/>
                </a:solidFill>
              </a:rPr>
              <a:t>Issue</a:t>
            </a:r>
            <a:r>
              <a:rPr lang="en-US" sz="2000" dirty="0"/>
              <a:t>—A prostate cancer treatment was perceived to have a similar safety and efficacy profile as other modalities although a rigorous comparative analysis of these outcomes had not been performed across the array of treatments</a:t>
            </a:r>
          </a:p>
          <a:p>
            <a:pPr>
              <a:spcAft>
                <a:spcPct val="20000"/>
              </a:spcAft>
            </a:pPr>
            <a:r>
              <a:rPr lang="en-US" sz="2000" b="1" dirty="0">
                <a:solidFill>
                  <a:srgbClr val="FF0000"/>
                </a:solidFill>
              </a:rPr>
              <a:t>Solution</a:t>
            </a:r>
          </a:p>
          <a:p>
            <a:pPr lvl="1">
              <a:spcAft>
                <a:spcPct val="20000"/>
              </a:spcAft>
              <a:buClr>
                <a:srgbClr val="A50021"/>
              </a:buClr>
            </a:pPr>
            <a:r>
              <a:rPr lang="en-US" sz="1800" dirty="0"/>
              <a:t>Conducted a comprehensive literature review and meta-analysis of clinical and observational studies</a:t>
            </a:r>
          </a:p>
          <a:p>
            <a:pPr lvl="1">
              <a:spcAft>
                <a:spcPct val="20000"/>
              </a:spcAft>
              <a:buClr>
                <a:srgbClr val="A50021"/>
              </a:buClr>
            </a:pPr>
            <a:r>
              <a:rPr lang="en-US" sz="1800" dirty="0"/>
              <a:t>Developed an economic model with an innovative technical improvement to existing prostate cancer models</a:t>
            </a:r>
          </a:p>
          <a:p>
            <a:pPr lvl="1">
              <a:spcAft>
                <a:spcPct val="20000"/>
              </a:spcAft>
              <a:buClr>
                <a:srgbClr val="A50021"/>
              </a:buClr>
            </a:pPr>
            <a:r>
              <a:rPr lang="en-US" sz="1800" dirty="0"/>
              <a:t>Conducted analyses and validated clinical outcomes against newer, carefully risk-adjusted studies</a:t>
            </a:r>
          </a:p>
          <a:p>
            <a:pPr lvl="1">
              <a:spcAft>
                <a:spcPct val="20000"/>
              </a:spcAft>
              <a:buClr>
                <a:srgbClr val="A50021"/>
              </a:buClr>
            </a:pPr>
            <a:r>
              <a:rPr lang="en-US" sz="1800" dirty="0"/>
              <a:t>Submitted a manuscript detailing the clinical and economic results and discussed the overall model (AUA) and the methodological improvement (ISPOR) in podium and poster presentations</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30072072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A037DAD-8751-455E-9BB1-05D8658CF205}" type="slidenum">
              <a:rPr lang="en-US"/>
              <a:pPr/>
              <a:t>12</a:t>
            </a:fld>
            <a:endParaRPr lang="en-US" dirty="0"/>
          </a:p>
        </p:txBody>
      </p:sp>
      <p:sp>
        <p:nvSpPr>
          <p:cNvPr id="21506"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Cardiology Model</a:t>
            </a:r>
          </a:p>
        </p:txBody>
      </p:sp>
      <p:sp>
        <p:nvSpPr>
          <p:cNvPr id="21507" name="Rectangle 3"/>
          <p:cNvSpPr>
            <a:spLocks noGrp="1" noChangeArrowheads="1"/>
          </p:cNvSpPr>
          <p:nvPr>
            <p:ph type="body" idx="1"/>
          </p:nvPr>
        </p:nvSpPr>
        <p:spPr>
          <a:xfrm>
            <a:off x="457200" y="1524000"/>
            <a:ext cx="8229600" cy="4525963"/>
          </a:xfrm>
        </p:spPr>
        <p:txBody>
          <a:bodyPr>
            <a:normAutofit lnSpcReduction="10000"/>
          </a:bodyPr>
          <a:lstStyle/>
          <a:p>
            <a:pPr marL="365760" indent="-256032" fontAlgn="auto">
              <a:spcAft>
                <a:spcPct val="20000"/>
              </a:spcAft>
              <a:buFont typeface="Wingdings 3"/>
              <a:buChar char=""/>
              <a:defRPr/>
            </a:pPr>
            <a:r>
              <a:rPr lang="en-US" sz="2000" b="1" dirty="0">
                <a:solidFill>
                  <a:srgbClr val="FF0000"/>
                </a:solidFill>
              </a:rPr>
              <a:t>Issue</a:t>
            </a:r>
            <a:r>
              <a:rPr lang="en-US" sz="2000" dirty="0"/>
              <a:t>—Clinical and economic tradeoffs were assumed to exist between a client’s biological heart valve and the competition’s mechanical valve, which resulted in a much narrower market segment than empirical research might suggest was warranted</a:t>
            </a:r>
          </a:p>
          <a:p>
            <a:pPr marL="365760" indent="-256032" fontAlgn="auto">
              <a:spcAft>
                <a:spcPct val="20000"/>
              </a:spcAft>
              <a:buFont typeface="Wingdings 3"/>
              <a:buChar char=""/>
              <a:defRPr/>
            </a:pPr>
            <a:r>
              <a:rPr lang="en-US" sz="2000" b="1" dirty="0">
                <a:solidFill>
                  <a:srgbClr val="FF0000"/>
                </a:solidFill>
              </a:rPr>
              <a:t>Solution</a:t>
            </a:r>
          </a:p>
          <a:p>
            <a:pPr marL="621792" lvl="1" fontAlgn="auto">
              <a:spcBef>
                <a:spcPts val="324"/>
              </a:spcBef>
              <a:spcAft>
                <a:spcPct val="20000"/>
              </a:spcAft>
              <a:buClr>
                <a:srgbClr val="A50021"/>
              </a:buClr>
              <a:buFont typeface="Verdana"/>
              <a:buChar char="◦"/>
              <a:defRPr/>
            </a:pPr>
            <a:r>
              <a:rPr lang="en-US" sz="1800" dirty="0"/>
              <a:t>Conducted a comprehensive meta-analysis of clinical outcomes-related literature </a:t>
            </a:r>
          </a:p>
          <a:p>
            <a:pPr marL="621792" lvl="1" fontAlgn="auto">
              <a:spcBef>
                <a:spcPts val="324"/>
              </a:spcBef>
              <a:spcAft>
                <a:spcPct val="20000"/>
              </a:spcAft>
              <a:buClr>
                <a:srgbClr val="A50021"/>
              </a:buClr>
              <a:buFont typeface="Verdana"/>
              <a:buChar char="◦"/>
              <a:defRPr/>
            </a:pPr>
            <a:r>
              <a:rPr lang="en-US" sz="1800" dirty="0"/>
              <a:t>Met with cardiologists in a variety of global markets to discuss country-specific practice patterns</a:t>
            </a:r>
          </a:p>
          <a:p>
            <a:pPr marL="621792" lvl="1" fontAlgn="auto">
              <a:spcBef>
                <a:spcPts val="324"/>
              </a:spcBef>
              <a:spcAft>
                <a:spcPct val="20000"/>
              </a:spcAft>
              <a:buClr>
                <a:srgbClr val="A50021"/>
              </a:buClr>
              <a:buFont typeface="Verdana"/>
              <a:buChar char="◦"/>
              <a:defRPr/>
            </a:pPr>
            <a:r>
              <a:rPr lang="en-US" sz="1800" dirty="0"/>
              <a:t>Developed a sophisticated decision-analytic model to demonstrate that biological valves could be used in a younger population and still achieve favorable clinical and economic outcomes</a:t>
            </a:r>
          </a:p>
          <a:p>
            <a:pPr marL="621792" lvl="1" fontAlgn="auto">
              <a:spcBef>
                <a:spcPts val="324"/>
              </a:spcBef>
              <a:spcAft>
                <a:spcPct val="20000"/>
              </a:spcAft>
              <a:buClr>
                <a:srgbClr val="A50021"/>
              </a:buClr>
              <a:buFont typeface="Verdana"/>
              <a:buChar char="◦"/>
              <a:defRPr/>
            </a:pPr>
            <a:r>
              <a:rPr lang="en-US" sz="1800" dirty="0"/>
              <a:t>Developed an abstract and presented our research at an international pharmacoeconomics conference </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4903819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5B47B7-AFB7-43E4-8368-7078F34C63B8}" type="slidenum">
              <a:rPr lang="en-US"/>
              <a:pPr/>
              <a:t>13</a:t>
            </a:fld>
            <a:endParaRPr lang="en-US" dirty="0"/>
          </a:p>
        </p:txBody>
      </p:sp>
      <p:sp>
        <p:nvSpPr>
          <p:cNvPr id="223234"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Ophthalmology Model</a:t>
            </a:r>
          </a:p>
        </p:txBody>
      </p:sp>
      <p:sp>
        <p:nvSpPr>
          <p:cNvPr id="223235" name="Rectangle 3"/>
          <p:cNvSpPr>
            <a:spLocks noGrp="1" noChangeArrowheads="1"/>
          </p:cNvSpPr>
          <p:nvPr>
            <p:ph type="body" idx="1"/>
          </p:nvPr>
        </p:nvSpPr>
        <p:spPr/>
        <p:txBody>
          <a:bodyPr>
            <a:normAutofit/>
          </a:bodyPr>
          <a:lstStyle/>
          <a:p>
            <a:pPr marL="365760" indent="-256032" fontAlgn="auto">
              <a:spcAft>
                <a:spcPct val="20000"/>
              </a:spcAft>
              <a:buFont typeface="Wingdings 3"/>
              <a:buChar char=""/>
              <a:defRPr/>
            </a:pPr>
            <a:r>
              <a:rPr lang="en-US" sz="2000" b="1" dirty="0">
                <a:solidFill>
                  <a:srgbClr val="FF0000"/>
                </a:solidFill>
              </a:rPr>
              <a:t>Issue</a:t>
            </a:r>
            <a:r>
              <a:rPr lang="en-US" sz="2000" dirty="0"/>
              <a:t>—A client developing a new approach to treat vitreous hemorrhage that was less invasive than surgery, but more invasive than watchful waiting, wanted to quantify and compare the clinical and economic impact of the new technology for discussions with key stakeholders</a:t>
            </a:r>
          </a:p>
          <a:p>
            <a:pPr marL="365760" indent="-256032" fontAlgn="auto">
              <a:spcAft>
                <a:spcPct val="20000"/>
              </a:spcAft>
              <a:buFont typeface="Wingdings 3"/>
              <a:buChar char=""/>
              <a:defRPr/>
            </a:pPr>
            <a:r>
              <a:rPr lang="en-US" sz="2000" b="1" dirty="0">
                <a:solidFill>
                  <a:srgbClr val="FF0000"/>
                </a:solidFill>
                <a:latin typeface="+mj-lt"/>
              </a:rPr>
              <a:t>Solution</a:t>
            </a:r>
          </a:p>
          <a:p>
            <a:pPr marL="621792" lvl="1" fontAlgn="auto">
              <a:spcBef>
                <a:spcPts val="324"/>
              </a:spcBef>
              <a:spcAft>
                <a:spcPct val="20000"/>
              </a:spcAft>
              <a:buClr>
                <a:srgbClr val="A50021"/>
              </a:buClr>
              <a:buFont typeface="Verdana"/>
              <a:buChar char="◦"/>
              <a:defRPr/>
            </a:pPr>
            <a:r>
              <a:rPr lang="en-US" sz="1800" dirty="0"/>
              <a:t>Reviewed the key clinical trial results and related literature</a:t>
            </a:r>
          </a:p>
          <a:p>
            <a:pPr marL="621792" lvl="1" fontAlgn="auto">
              <a:spcBef>
                <a:spcPts val="324"/>
              </a:spcBef>
              <a:spcAft>
                <a:spcPct val="20000"/>
              </a:spcAft>
              <a:buClr>
                <a:srgbClr val="A50021"/>
              </a:buClr>
              <a:buFont typeface="Verdana"/>
              <a:buChar char="◦"/>
              <a:defRPr/>
            </a:pPr>
            <a:r>
              <a:rPr lang="en-US" sz="1800" dirty="0"/>
              <a:t>Met with ophthalmologists to discuss current practice patterns for treating VH</a:t>
            </a:r>
          </a:p>
          <a:p>
            <a:pPr marL="621792" lvl="1" fontAlgn="auto">
              <a:spcBef>
                <a:spcPts val="324"/>
              </a:spcBef>
              <a:spcAft>
                <a:spcPct val="20000"/>
              </a:spcAft>
              <a:buClr>
                <a:srgbClr val="A50021"/>
              </a:buClr>
              <a:buFont typeface="Verdana"/>
              <a:buChar char="◦"/>
              <a:defRPr/>
            </a:pPr>
            <a:r>
              <a:rPr lang="en-US" sz="1800" dirty="0"/>
              <a:t>Developed a user-friendly spreadsheet model that was transparent enough to be credible to decision makers, but flexible enough to allow changes in key assumptions and variables </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6781432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5B47B7-AFB7-43E4-8368-7078F34C63B8}" type="slidenum">
              <a:rPr lang="en-US"/>
              <a:pPr/>
              <a:t>14</a:t>
            </a:fld>
            <a:endParaRPr lang="en-US" dirty="0"/>
          </a:p>
        </p:txBody>
      </p:sp>
      <p:sp>
        <p:nvSpPr>
          <p:cNvPr id="223234" name="Rectangle 2"/>
          <p:cNvSpPr>
            <a:spLocks noGrp="1" noChangeArrowheads="1"/>
          </p:cNvSpPr>
          <p:nvPr>
            <p:ph type="title"/>
          </p:nvPr>
        </p:nvSpPr>
        <p:spPr/>
        <p:txBody>
          <a:bodyPr>
            <a:normAutofit fontScale="90000"/>
          </a:bodyPr>
          <a:lstStyle/>
          <a:p>
            <a:pPr fontAlgn="auto">
              <a:spcAft>
                <a:spcPts val="0"/>
              </a:spcAft>
              <a:defRPr/>
            </a:pPr>
            <a:r>
              <a:rPr lang="en-US" sz="4000" dirty="0">
                <a:solidFill>
                  <a:srgbClr val="FF0000"/>
                </a:solidFill>
              </a:rPr>
              <a:t>Ant-Emetic Facility-Based Economic Model</a:t>
            </a:r>
          </a:p>
        </p:txBody>
      </p:sp>
      <p:sp>
        <p:nvSpPr>
          <p:cNvPr id="223235" name="Rectangle 3"/>
          <p:cNvSpPr>
            <a:spLocks noGrp="1" noChangeArrowheads="1"/>
          </p:cNvSpPr>
          <p:nvPr>
            <p:ph type="body" idx="1"/>
          </p:nvPr>
        </p:nvSpPr>
        <p:spPr/>
        <p:txBody>
          <a:bodyPr>
            <a:normAutofit/>
          </a:bodyPr>
          <a:lstStyle/>
          <a:p>
            <a:pPr>
              <a:lnSpc>
                <a:spcPct val="110000"/>
              </a:lnSpc>
              <a:spcAft>
                <a:spcPct val="20000"/>
              </a:spcAft>
            </a:pPr>
            <a:r>
              <a:rPr lang="en-US" sz="2000" b="1" dirty="0">
                <a:solidFill>
                  <a:srgbClr val="FF0000"/>
                </a:solidFill>
              </a:rPr>
              <a:t>Issue</a:t>
            </a:r>
            <a:r>
              <a:rPr lang="en-US" sz="2000" dirty="0"/>
              <a:t>—A Pharmaceutical company has developed a </a:t>
            </a:r>
            <a:r>
              <a:rPr lang="en-GB" sz="2000" dirty="0"/>
              <a:t>transdermal patch for the prevention of Chemotherapy Induced Nausea and Vomiting (CINV) </a:t>
            </a:r>
            <a:r>
              <a:rPr lang="en-US" sz="2000" dirty="0"/>
              <a:t>and needed to communicate the clinical and economic value proposition to US commercial payers. </a:t>
            </a:r>
          </a:p>
          <a:p>
            <a:pPr marL="365760" indent="-256032" fontAlgn="auto">
              <a:spcAft>
                <a:spcPct val="20000"/>
              </a:spcAft>
              <a:buFont typeface="Wingdings 3"/>
              <a:buChar char=""/>
              <a:defRPr/>
            </a:pPr>
            <a:r>
              <a:rPr lang="en-US" sz="2000" b="1" dirty="0">
                <a:solidFill>
                  <a:srgbClr val="FF0000"/>
                </a:solidFill>
                <a:latin typeface="+mj-lt"/>
              </a:rPr>
              <a:t>Solution</a:t>
            </a:r>
          </a:p>
          <a:p>
            <a:pPr lvl="1" eaLnBrk="1" hangingPunct="1">
              <a:spcAft>
                <a:spcPct val="20000"/>
              </a:spcAft>
              <a:buClr>
                <a:srgbClr val="A50021"/>
              </a:buClr>
            </a:pPr>
            <a:r>
              <a:rPr lang="en-US" sz="1800" dirty="0"/>
              <a:t>Assisted in the protocol development of a utilization survey of oncology treatment center(s) staff (nurses, administrators)  to supplement a comprehensive literature review in 6 oncology categories.  </a:t>
            </a:r>
          </a:p>
          <a:p>
            <a:pPr lvl="1" eaLnBrk="1" hangingPunct="1">
              <a:spcAft>
                <a:spcPct val="20000"/>
              </a:spcAft>
              <a:buClr>
                <a:srgbClr val="A50021"/>
              </a:buClr>
            </a:pPr>
            <a:r>
              <a:rPr lang="en-US" sz="1800" dirty="0"/>
              <a:t>Developed a facility-based economic model to communicate value proposition to oncology group administrators decision-makers based on evidence from clinical trials, literature review and survey data.</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423575069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0000"/>
                </a:solidFill>
              </a:rPr>
              <a:t>Life-cycle management &amp; strategic services</a:t>
            </a:r>
          </a:p>
        </p:txBody>
      </p:sp>
      <p:sp>
        <p:nvSpPr>
          <p:cNvPr id="5" name="Text Placeholder 4"/>
          <p:cNvSpPr>
            <a:spLocks noGrp="1"/>
          </p:cNvSpPr>
          <p:nvPr>
            <p:ph type="body" idx="1"/>
          </p:nvPr>
        </p:nvSpPr>
        <p:spPr/>
        <p:txBody>
          <a:bodyPr/>
          <a:lstStyle/>
          <a:p>
            <a:r>
              <a:rPr lang="en-US" b="1" dirty="0"/>
              <a:t>DataMed Solutions LLC</a:t>
            </a:r>
          </a:p>
        </p:txBody>
      </p:sp>
      <p:pic>
        <p:nvPicPr>
          <p:cNvPr id="6" name="Picture 2"/>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231401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16</a:t>
            </a:fld>
            <a:endParaRPr lang="en-US" dirty="0"/>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Product Life Cycle Management</a:t>
            </a:r>
          </a:p>
        </p:txBody>
      </p:sp>
      <p:sp>
        <p:nvSpPr>
          <p:cNvPr id="28676" name="Rectangle 3"/>
          <p:cNvSpPr>
            <a:spLocks noGrp="1" noChangeArrowheads="1"/>
          </p:cNvSpPr>
          <p:nvPr>
            <p:ph type="body" idx="1"/>
          </p:nvPr>
        </p:nvSpPr>
        <p:spPr>
          <a:xfrm>
            <a:off x="457200" y="1481138"/>
            <a:ext cx="8508206" cy="4525962"/>
          </a:xfrm>
        </p:spPr>
        <p:txBody>
          <a:bodyPr/>
          <a:lstStyle/>
          <a:p>
            <a:pPr>
              <a:spcAft>
                <a:spcPct val="20000"/>
              </a:spcAft>
            </a:pPr>
            <a:r>
              <a:rPr lang="en-US" sz="2000" b="1" dirty="0">
                <a:solidFill>
                  <a:srgbClr val="FF0000"/>
                </a:solidFill>
                <a:latin typeface="+mj-lt"/>
              </a:rPr>
              <a:t>Issue</a:t>
            </a:r>
            <a:r>
              <a:rPr lang="en-US" sz="2000" dirty="0">
                <a:latin typeface="+mj-lt"/>
              </a:rPr>
              <a:t>—</a:t>
            </a:r>
            <a:r>
              <a:rPr lang="en-US" sz="2000" dirty="0"/>
              <a:t>A major pharmaceutical company requested support from the DMS team for a ‘me-too’ product that from a market access perspective was underperforming, even though the product had some strong value attributes</a:t>
            </a:r>
            <a:r>
              <a:rPr lang="en-US" sz="2000" dirty="0">
                <a:latin typeface="+mj-lt"/>
                <a:cs typeface="Arial"/>
              </a:rPr>
              <a:t>.</a:t>
            </a:r>
            <a:endParaRPr lang="en-US" sz="2000" dirty="0"/>
          </a:p>
          <a:p>
            <a:pPr>
              <a:spcAft>
                <a:spcPct val="20000"/>
              </a:spcAft>
            </a:pPr>
            <a:r>
              <a:rPr lang="en-US" sz="2000" b="1" dirty="0">
                <a:solidFill>
                  <a:srgbClr val="FF0000"/>
                </a:solidFill>
              </a:rPr>
              <a:t>Solution</a:t>
            </a:r>
          </a:p>
          <a:p>
            <a:pPr lvl="1">
              <a:spcAft>
                <a:spcPts val="600"/>
              </a:spcAft>
            </a:pPr>
            <a:r>
              <a:rPr lang="en-US" sz="1600" dirty="0"/>
              <a:t>Developed a tactical plan to support the value propositions of the product &amp; to assist the cross-functional team to identify key gaps and unmet needs that could be exploited to improve market access for the product</a:t>
            </a:r>
            <a:r>
              <a:rPr lang="en-US" sz="1600" dirty="0">
                <a:latin typeface="+mj-lt"/>
                <a:cs typeface="Arial"/>
              </a:rPr>
              <a:t>.</a:t>
            </a:r>
          </a:p>
          <a:p>
            <a:pPr lvl="1">
              <a:spcAft>
                <a:spcPts val="600"/>
              </a:spcAft>
            </a:pPr>
            <a:r>
              <a:rPr lang="en-US" sz="1600" dirty="0"/>
              <a:t>Created a communication strategies associated with a series of retrospective claims database studies resulting in </a:t>
            </a:r>
            <a:r>
              <a:rPr lang="en-US" sz="1600" b="1" u="sng" dirty="0">
                <a:solidFill>
                  <a:srgbClr val="FF0000"/>
                </a:solidFill>
              </a:rPr>
              <a:t>19 abstracts/posters </a:t>
            </a:r>
            <a:r>
              <a:rPr lang="en-US" sz="1600" dirty="0"/>
              <a:t>and </a:t>
            </a:r>
            <a:r>
              <a:rPr lang="en-US" sz="1600" b="1" u="sng" dirty="0">
                <a:solidFill>
                  <a:srgbClr val="FF0000"/>
                </a:solidFill>
              </a:rPr>
              <a:t>10 manuscripts</a:t>
            </a:r>
            <a:r>
              <a:rPr lang="en-US" sz="1600" dirty="0"/>
              <a:t>.</a:t>
            </a:r>
          </a:p>
          <a:p>
            <a:pPr lvl="1">
              <a:spcAft>
                <a:spcPts val="600"/>
              </a:spcAft>
            </a:pPr>
            <a:r>
              <a:rPr lang="en-US" sz="1600" dirty="0"/>
              <a:t>The client reported a strong and consistent sales boost for their product &amp; have credited DMS for these gains in market penetration for their product.</a:t>
            </a:r>
          </a:p>
          <a:p>
            <a:pPr lvl="1">
              <a:spcAft>
                <a:spcPts val="600"/>
              </a:spcAft>
            </a:pPr>
            <a:r>
              <a:rPr lang="en-US" sz="1600" dirty="0"/>
              <a:t>As a result of these activities, HEOR research now identified as a cornerstone of the overall brand strategy to support this product</a:t>
            </a:r>
            <a:r>
              <a:rPr lang="en-US" sz="1600" b="1" dirty="0"/>
              <a:t>.</a:t>
            </a:r>
            <a:endParaRPr lang="en-US" sz="1600" dirty="0"/>
          </a:p>
          <a:p>
            <a:pPr lvl="1"/>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328092389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17</a:t>
            </a:fld>
            <a:endParaRPr lang="en-US" dirty="0"/>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Pharmacoeconomic Planning</a:t>
            </a:r>
          </a:p>
        </p:txBody>
      </p:sp>
      <p:sp>
        <p:nvSpPr>
          <p:cNvPr id="28676" name="Rectangle 3"/>
          <p:cNvSpPr>
            <a:spLocks noGrp="1" noChangeArrowheads="1"/>
          </p:cNvSpPr>
          <p:nvPr>
            <p:ph type="body" idx="1"/>
          </p:nvPr>
        </p:nvSpPr>
        <p:spPr/>
        <p:txBody>
          <a:bodyPr/>
          <a:lstStyle/>
          <a:p>
            <a:pPr>
              <a:spcAft>
                <a:spcPct val="20000"/>
              </a:spcAft>
            </a:pPr>
            <a:r>
              <a:rPr lang="en-US" sz="2000" b="1" dirty="0">
                <a:solidFill>
                  <a:srgbClr val="FF0000"/>
                </a:solidFill>
              </a:rPr>
              <a:t>Issue</a:t>
            </a:r>
            <a:r>
              <a:rPr lang="en-US" sz="2000" dirty="0"/>
              <a:t>—A large pharmaceutical company developing a new migraine therapy had a detailed clinical plan yet, due to staffing issues, had given little consideration to demonstrating the health economic value of the product.</a:t>
            </a:r>
          </a:p>
          <a:p>
            <a:pPr>
              <a:spcAft>
                <a:spcPct val="20000"/>
              </a:spcAft>
            </a:pPr>
            <a:r>
              <a:rPr lang="en-US" sz="2000" b="1" dirty="0">
                <a:solidFill>
                  <a:srgbClr val="FF0000"/>
                </a:solidFill>
              </a:rPr>
              <a:t>Solution</a:t>
            </a:r>
          </a:p>
          <a:p>
            <a:pPr lvl="1">
              <a:spcAft>
                <a:spcPct val="20000"/>
              </a:spcAft>
              <a:buClr>
                <a:srgbClr val="A50021"/>
              </a:buClr>
            </a:pPr>
            <a:r>
              <a:rPr lang="en-US" sz="1800" dirty="0"/>
              <a:t>Reviewed clinical development plans and market research for the new product, as well as clinical and economic literature related to existing migraine therapies</a:t>
            </a:r>
          </a:p>
          <a:p>
            <a:pPr lvl="1">
              <a:spcAft>
                <a:spcPct val="20000"/>
              </a:spcAft>
              <a:buClr>
                <a:srgbClr val="A50021"/>
              </a:buClr>
            </a:pPr>
            <a:r>
              <a:rPr lang="en-US" sz="1800" dirty="0"/>
              <a:t>Met with internal development team members (e.g., clinical, reimbursement, marketing) to better understand their needs</a:t>
            </a:r>
          </a:p>
          <a:p>
            <a:pPr lvl="1">
              <a:spcAft>
                <a:spcPct val="20000"/>
              </a:spcAft>
              <a:buClr>
                <a:srgbClr val="A50021"/>
              </a:buClr>
            </a:pPr>
            <a:r>
              <a:rPr lang="en-US" sz="1800" dirty="0"/>
              <a:t>Developed a pharmacoeconomic plan that considered efficiencies with planned clinical research and provided recommendations for prioritizing future PE and outcomes projects given financial and time constraints</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71769069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18</a:t>
            </a:fld>
            <a:endParaRPr lang="en-US" dirty="0"/>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latin typeface="+mn-lt"/>
                <a:cs typeface="Tahoma" pitchFamily="34" charset="0"/>
              </a:rPr>
              <a:t>Strategic Value Services</a:t>
            </a:r>
            <a:endParaRPr lang="en-US" sz="4000" dirty="0">
              <a:solidFill>
                <a:srgbClr val="FF0000"/>
              </a:solidFill>
              <a:latin typeface="+mn-lt"/>
            </a:endParaRPr>
          </a:p>
        </p:txBody>
      </p:sp>
      <p:sp>
        <p:nvSpPr>
          <p:cNvPr id="28676" name="Rectangle 3"/>
          <p:cNvSpPr>
            <a:spLocks noGrp="1" noChangeArrowheads="1"/>
          </p:cNvSpPr>
          <p:nvPr>
            <p:ph type="body" idx="1"/>
          </p:nvPr>
        </p:nvSpPr>
        <p:spPr>
          <a:xfrm>
            <a:off x="457200" y="1481138"/>
            <a:ext cx="8508206" cy="4525962"/>
          </a:xfrm>
        </p:spPr>
        <p:txBody>
          <a:bodyPr>
            <a:normAutofit/>
          </a:bodyPr>
          <a:lstStyle/>
          <a:p>
            <a:pPr>
              <a:spcAft>
                <a:spcPct val="20000"/>
              </a:spcAft>
            </a:pPr>
            <a:r>
              <a:rPr lang="en-US" sz="2000" b="1" dirty="0">
                <a:solidFill>
                  <a:srgbClr val="FF0000"/>
                </a:solidFill>
                <a:latin typeface="+mj-lt"/>
              </a:rPr>
              <a:t>Issue</a:t>
            </a:r>
            <a:r>
              <a:rPr lang="en-US" sz="2000" dirty="0">
                <a:latin typeface="+mj-lt"/>
              </a:rPr>
              <a:t>—</a:t>
            </a:r>
            <a:r>
              <a:rPr lang="en-US" sz="2000" dirty="0"/>
              <a:t>A major pharmaceutical client was determined to inculcate strategic, ‘value focused’ thinking among its HEOR line managers to improve upon project planning and execution. </a:t>
            </a:r>
          </a:p>
          <a:p>
            <a:pPr>
              <a:spcAft>
                <a:spcPct val="20000"/>
              </a:spcAft>
            </a:pPr>
            <a:r>
              <a:rPr lang="en-US" sz="2000" b="1" dirty="0">
                <a:solidFill>
                  <a:srgbClr val="FF0000"/>
                </a:solidFill>
              </a:rPr>
              <a:t>Solution</a:t>
            </a:r>
          </a:p>
          <a:p>
            <a:pPr lvl="1">
              <a:spcAft>
                <a:spcPts val="600"/>
              </a:spcAft>
            </a:pPr>
            <a:r>
              <a:rPr lang="en-US" sz="1600" dirty="0"/>
              <a:t>DMS was approached to develop a comprehensive value assessment process for each of the client’s early development or peri-launch products and to train client managers on how to conduct on-going value assessments for their products. </a:t>
            </a:r>
          </a:p>
          <a:p>
            <a:pPr lvl="1">
              <a:spcAft>
                <a:spcPts val="600"/>
              </a:spcAft>
            </a:pPr>
            <a:r>
              <a:rPr lang="en-US" sz="1600" dirty="0"/>
              <a:t>A number of comprehensive value assessment plans (VAPs) were developed. For each of these VAPs, a detailed HEOR tactical plan was also developed. The VAPs then served as the vehicle of internal communication with other key stakeholders as well as a useful template for on-going project planning and budgeting. </a:t>
            </a:r>
          </a:p>
          <a:p>
            <a:pPr lvl="1">
              <a:spcAft>
                <a:spcPts val="600"/>
              </a:spcAft>
            </a:pPr>
            <a:r>
              <a:rPr lang="en-US" sz="1600" dirty="0"/>
              <a:t>A remarkable shift in HEOR strategic planning and execution occurred. Line managers took ownership of the VAP process and have continued to drive value focused projects that greatly benefits their company.   </a:t>
            </a:r>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612114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19</a:t>
            </a:fld>
            <a:endParaRPr lang="en-US"/>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Competitive Intelligence</a:t>
            </a:r>
          </a:p>
        </p:txBody>
      </p:sp>
      <p:sp>
        <p:nvSpPr>
          <p:cNvPr id="28676" name="Rectangle 3"/>
          <p:cNvSpPr>
            <a:spLocks noGrp="1" noChangeArrowheads="1"/>
          </p:cNvSpPr>
          <p:nvPr>
            <p:ph type="body" idx="1"/>
          </p:nvPr>
        </p:nvSpPr>
        <p:spPr>
          <a:xfrm>
            <a:off x="457200" y="1481138"/>
            <a:ext cx="8508206" cy="4525962"/>
          </a:xfrm>
        </p:spPr>
        <p:txBody>
          <a:bodyPr>
            <a:normAutofit/>
          </a:bodyPr>
          <a:lstStyle/>
          <a:p>
            <a:pPr>
              <a:spcAft>
                <a:spcPct val="20000"/>
              </a:spcAft>
            </a:pPr>
            <a:r>
              <a:rPr lang="en-US" sz="2000" b="1" dirty="0">
                <a:solidFill>
                  <a:srgbClr val="FF0000"/>
                </a:solidFill>
                <a:latin typeface="+mj-lt"/>
              </a:rPr>
              <a:t>Issue</a:t>
            </a:r>
            <a:r>
              <a:rPr lang="en-US" sz="2000" dirty="0">
                <a:latin typeface="+mj-lt"/>
              </a:rPr>
              <a:t>—A </a:t>
            </a:r>
            <a:r>
              <a:rPr lang="en-US" sz="2000" dirty="0">
                <a:latin typeface="+mj-lt"/>
                <a:cs typeface="Arial"/>
              </a:rPr>
              <a:t>large pharmaceutical company was developing a drug with a novel mechanism to treat second-line, advanced non-small cell lung cancer (NSCLC) and required business intelligence regarding corresponding drugs by competitors in terms of status of Phase III clinical studies.</a:t>
            </a:r>
            <a:endParaRPr lang="en-US" sz="2000" dirty="0"/>
          </a:p>
          <a:p>
            <a:pPr>
              <a:spcAft>
                <a:spcPct val="20000"/>
              </a:spcAft>
            </a:pPr>
            <a:r>
              <a:rPr lang="en-US" sz="2000" b="1" dirty="0">
                <a:solidFill>
                  <a:srgbClr val="FF0000"/>
                </a:solidFill>
              </a:rPr>
              <a:t>Solution</a:t>
            </a:r>
          </a:p>
          <a:p>
            <a:pPr lvl="1"/>
            <a:r>
              <a:rPr lang="en-US" sz="1800" dirty="0">
                <a:latin typeface="+mj-lt"/>
                <a:cs typeface="Arial"/>
              </a:rPr>
              <a:t>A formal review of the second-line advanced NSCLC studies using www.clinicaltrials.gov;</a:t>
            </a:r>
          </a:p>
          <a:p>
            <a:pPr lvl="2"/>
            <a:r>
              <a:rPr lang="en-US" sz="1600" dirty="0">
                <a:latin typeface="+mj-lt"/>
                <a:cs typeface="Arial"/>
              </a:rPr>
              <a:t>Determined the sufficient sample size for adequate power analysis</a:t>
            </a:r>
          </a:p>
          <a:p>
            <a:pPr lvl="2"/>
            <a:r>
              <a:rPr lang="en-US" sz="1600" dirty="0">
                <a:latin typeface="+mj-lt"/>
                <a:cs typeface="Arial"/>
              </a:rPr>
              <a:t>Determined study duration to be approximately 2 yrs </a:t>
            </a:r>
            <a:r>
              <a:rPr lang="en-US" sz="1600" u="sng" dirty="0">
                <a:latin typeface="+mj-lt"/>
                <a:cs typeface="Arial"/>
              </a:rPr>
              <a:t>+</a:t>
            </a:r>
            <a:r>
              <a:rPr lang="en-US" sz="1600" dirty="0">
                <a:latin typeface="+mj-lt"/>
                <a:cs typeface="Arial"/>
              </a:rPr>
              <a:t> 3 months, including enrollment, particularly for drugs that had demonstrated strong Phase II results</a:t>
            </a:r>
          </a:p>
          <a:p>
            <a:pPr lvl="1"/>
            <a:r>
              <a:rPr lang="en-US" sz="1800" dirty="0">
                <a:latin typeface="+mj-lt"/>
                <a:cs typeface="Arial"/>
              </a:rPr>
              <a:t>Demonstrated that competitors were most likely “sitting on” negative results; within one year of supplying the report to client, this hypothesis was confirmed by the companies</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92938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0000"/>
                </a:solidFill>
              </a:rPr>
              <a:t>Analytics</a:t>
            </a:r>
          </a:p>
        </p:txBody>
      </p:sp>
      <p:sp>
        <p:nvSpPr>
          <p:cNvPr id="5" name="Text Placeholder 4"/>
          <p:cNvSpPr>
            <a:spLocks noGrp="1"/>
          </p:cNvSpPr>
          <p:nvPr>
            <p:ph type="body" idx="1"/>
          </p:nvPr>
        </p:nvSpPr>
        <p:spPr/>
        <p:txBody>
          <a:bodyPr/>
          <a:lstStyle/>
          <a:p>
            <a:r>
              <a:rPr lang="en-US" b="1" dirty="0"/>
              <a:t>DataMed Solutions LLC</a:t>
            </a:r>
          </a:p>
        </p:txBody>
      </p:sp>
      <p:pic>
        <p:nvPicPr>
          <p:cNvPr id="6" name="Picture 2"/>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326580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 name="Shape 619"/>
          <p:cNvSpPr/>
          <p:nvPr/>
        </p:nvSpPr>
        <p:spPr>
          <a:xfrm>
            <a:off x="628549" y="685800"/>
            <a:ext cx="8131294" cy="61555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defRPr sz="1800">
                <a:solidFill>
                  <a:srgbClr val="000000"/>
                </a:solidFill>
              </a:defRPr>
            </a:pPr>
            <a:r>
              <a:rPr sz="4000" dirty="0">
                <a:solidFill>
                  <a:srgbClr val="FF0000"/>
                </a:solidFill>
                <a:latin typeface="+mj-lt"/>
              </a:rPr>
              <a:t>Training &amp; Mentoring Engagement</a:t>
            </a:r>
          </a:p>
        </p:txBody>
      </p:sp>
      <p:grpSp>
        <p:nvGrpSpPr>
          <p:cNvPr id="622" name="Group 622"/>
          <p:cNvGrpSpPr/>
          <p:nvPr/>
        </p:nvGrpSpPr>
        <p:grpSpPr>
          <a:xfrm>
            <a:off x="578219" y="3483077"/>
            <a:ext cx="8092308" cy="3047840"/>
            <a:chOff x="-6141957" y="2799519"/>
            <a:chExt cx="11509057" cy="4334706"/>
          </a:xfrm>
        </p:grpSpPr>
        <p:sp>
          <p:nvSpPr>
            <p:cNvPr id="620" name="Shape 620"/>
            <p:cNvSpPr/>
            <p:nvPr/>
          </p:nvSpPr>
          <p:spPr>
            <a:xfrm>
              <a:off x="-6141957" y="2799519"/>
              <a:ext cx="3273043" cy="515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7092" tIns="27092" rIns="27092" bIns="27092" numCol="1" anchor="ctr">
              <a:spAutoFit/>
            </a:bodyPr>
            <a:lstStyle>
              <a:lvl1pPr>
                <a:defRPr sz="2400" b="1">
                  <a:solidFill>
                    <a:srgbClr val="7BC8EC"/>
                  </a:solidFill>
                  <a:latin typeface="Raleway-SemiBold"/>
                  <a:ea typeface="Raleway-SemiBold"/>
                  <a:cs typeface="Raleway-SemiBold"/>
                  <a:sym typeface="Raleway-SemiBold"/>
                </a:defRPr>
              </a:lvl1pPr>
            </a:lstStyle>
            <a:p>
              <a:pPr marL="342900" lvl="0" indent="-342900">
                <a:buFont typeface="Arial" panose="020B0604020202020204" pitchFamily="34" charset="0"/>
                <a:buChar char="•"/>
                <a:defRPr sz="1800" b="0">
                  <a:solidFill>
                    <a:srgbClr val="000000"/>
                  </a:solidFill>
                </a:defRPr>
              </a:pPr>
              <a:r>
                <a:rPr sz="2000" dirty="0">
                  <a:solidFill>
                    <a:srgbClr val="FF0000"/>
                  </a:solidFill>
                </a:rPr>
                <a:t>Solution</a:t>
              </a:r>
            </a:p>
          </p:txBody>
        </p:sp>
        <p:sp>
          <p:nvSpPr>
            <p:cNvPr id="621" name="Shape 621"/>
            <p:cNvSpPr/>
            <p:nvPr/>
          </p:nvSpPr>
          <p:spPr>
            <a:xfrm>
              <a:off x="-6141957" y="3282230"/>
              <a:ext cx="11509057" cy="385199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p>
              <a:pPr marL="285750" indent="-285750">
                <a:buClr>
                  <a:srgbClr val="7BC8EC"/>
                </a:buClr>
                <a:buSzPct val="75000"/>
                <a:buFont typeface="Arial" panose="020B0604020202020204" pitchFamily="34" charset="0"/>
                <a:buChar char="•"/>
                <a:defRPr sz="1800">
                  <a:solidFill>
                    <a:srgbClr val="000000"/>
                  </a:solidFill>
                </a:defRPr>
              </a:pPr>
              <a:r>
                <a:rPr sz="1600" dirty="0">
                  <a:ea typeface="Source Sans Pro"/>
                  <a:cs typeface="Source Sans Pro"/>
                  <a:sym typeface="Source Sans Pro"/>
                </a:rPr>
                <a:t>We developed content areas for a series of Webinars and workshops to support this client’s needs. After a series of Webinars on various topic areas in data analytics, the DMS team was invited to conduct a workshop in-country. The workshop was successful and generated interest in conducting more workshops on additional topic areas of interest to the client. </a:t>
              </a:r>
            </a:p>
            <a:p>
              <a:pPr marL="285750" indent="-285750">
                <a:buClr>
                  <a:srgbClr val="7BC8EC"/>
                </a:buClr>
                <a:buSzPct val="75000"/>
                <a:buFont typeface="Arial" panose="020B0604020202020204" pitchFamily="34" charset="0"/>
                <a:buChar char="•"/>
                <a:defRPr sz="1800">
                  <a:solidFill>
                    <a:srgbClr val="000000"/>
                  </a:solidFill>
                </a:defRPr>
              </a:pPr>
              <a:r>
                <a:rPr sz="1600" dirty="0">
                  <a:ea typeface="Source Sans Pro"/>
                  <a:cs typeface="Source Sans Pro"/>
                  <a:sym typeface="Source Sans Pro"/>
                </a:rPr>
                <a:t>DMS also provided ‘state of the art’ consultancy on improving the quality of data capture associated with various disease registries in the country. An academic affiliated with DMS is presently working with the client in-country teams to refine processes associated with registry data collection.</a:t>
              </a:r>
            </a:p>
            <a:p>
              <a:pPr marL="285750" indent="-285750">
                <a:buClr>
                  <a:srgbClr val="7BC8EC"/>
                </a:buClr>
                <a:buSzPct val="75000"/>
                <a:buFont typeface="Arial" panose="020B0604020202020204" pitchFamily="34" charset="0"/>
                <a:buChar char="•"/>
                <a:defRPr sz="1800">
                  <a:solidFill>
                    <a:srgbClr val="000000"/>
                  </a:solidFill>
                </a:defRPr>
              </a:pPr>
              <a:r>
                <a:rPr sz="1600" dirty="0">
                  <a:ea typeface="Source Sans Pro"/>
                  <a:cs typeface="Source Sans Pro"/>
                  <a:sym typeface="Source Sans Pro"/>
                </a:rPr>
                <a:t>The client is very pleased with the collaboration to date and will likely bring in DMS to assist and mentor the agency’s data analytics teams with analytical projects they are tasked to complete.</a:t>
              </a:r>
            </a:p>
          </p:txBody>
        </p:sp>
      </p:grpSp>
      <p:sp>
        <p:nvSpPr>
          <p:cNvPr id="623" name="Shape 623"/>
          <p:cNvSpPr/>
          <p:nvPr/>
        </p:nvSpPr>
        <p:spPr>
          <a:xfrm flipV="1">
            <a:off x="4606651" y="1616060"/>
            <a:ext cx="1" cy="2053121"/>
          </a:xfrm>
          <a:prstGeom prst="line">
            <a:avLst/>
          </a:prstGeom>
          <a:ln w="12700">
            <a:solidFill>
              <a:srgbClr val="DCDEE0"/>
            </a:solidFill>
            <a:miter lim="400000"/>
          </a:ln>
        </p:spPr>
        <p:txBody>
          <a:bodyPr lIns="0" tIns="0" rIns="0" bIns="0"/>
          <a:lstStyle/>
          <a:p>
            <a:pPr defTabSz="321457">
              <a:defRPr sz="1200">
                <a:solidFill>
                  <a:srgbClr val="000000"/>
                </a:solidFill>
                <a:latin typeface="+mj-lt"/>
                <a:ea typeface="+mj-ea"/>
                <a:cs typeface="+mj-cs"/>
                <a:sym typeface="Helvetica"/>
              </a:defRPr>
            </a:pPr>
            <a:endParaRPr/>
          </a:p>
        </p:txBody>
      </p:sp>
      <p:grpSp>
        <p:nvGrpSpPr>
          <p:cNvPr id="626" name="Group 626"/>
          <p:cNvGrpSpPr/>
          <p:nvPr/>
        </p:nvGrpSpPr>
        <p:grpSpPr>
          <a:xfrm>
            <a:off x="578220" y="1457213"/>
            <a:ext cx="7959980" cy="1876817"/>
            <a:chOff x="-58821" y="-46526"/>
            <a:chExt cx="4581285" cy="2669249"/>
          </a:xfrm>
        </p:grpSpPr>
        <p:sp>
          <p:nvSpPr>
            <p:cNvPr id="624" name="Shape 624"/>
            <p:cNvSpPr/>
            <p:nvPr/>
          </p:nvSpPr>
          <p:spPr>
            <a:xfrm>
              <a:off x="0" y="-46526"/>
              <a:ext cx="3273043" cy="515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7092" tIns="27092" rIns="27092" bIns="27092" numCol="1" anchor="ctr">
              <a:spAutoFit/>
            </a:bodyPr>
            <a:lstStyle>
              <a:lvl1pPr>
                <a:defRPr sz="2400" b="1">
                  <a:solidFill>
                    <a:srgbClr val="F47264"/>
                  </a:solidFill>
                  <a:latin typeface="Raleway-SemiBold"/>
                  <a:ea typeface="Raleway-SemiBold"/>
                  <a:cs typeface="Raleway-SemiBold"/>
                  <a:sym typeface="Raleway-SemiBold"/>
                </a:defRPr>
              </a:lvl1pPr>
            </a:lstStyle>
            <a:p>
              <a:pPr marL="342900" lvl="0" indent="-342900">
                <a:buFont typeface="Arial" panose="020B0604020202020204" pitchFamily="34" charset="0"/>
                <a:buChar char="•"/>
                <a:defRPr sz="1800" b="0">
                  <a:solidFill>
                    <a:srgbClr val="000000"/>
                  </a:solidFill>
                </a:defRPr>
              </a:pPr>
              <a:r>
                <a:rPr sz="2000" dirty="0">
                  <a:solidFill>
                    <a:srgbClr val="FF0000"/>
                  </a:solidFill>
                </a:rPr>
                <a:t>Issue</a:t>
              </a:r>
            </a:p>
          </p:txBody>
        </p:sp>
        <p:sp>
          <p:nvSpPr>
            <p:cNvPr id="625" name="Shape 625"/>
            <p:cNvSpPr/>
            <p:nvPr/>
          </p:nvSpPr>
          <p:spPr>
            <a:xfrm>
              <a:off x="-58821" y="434091"/>
              <a:ext cx="4581285" cy="218863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nSpc>
                  <a:spcPct val="100000"/>
                </a:lnSpc>
                <a:spcBef>
                  <a:spcPts val="0"/>
                </a:spcBef>
                <a:defRPr sz="1600">
                  <a:latin typeface="Source Sans Pro"/>
                  <a:ea typeface="Source Sans Pro"/>
                  <a:cs typeface="Source Sans Pro"/>
                  <a:sym typeface="Source Sans Pro"/>
                </a:defRPr>
              </a:lvl1pPr>
            </a:lstStyle>
            <a:p>
              <a:pPr lvl="0">
                <a:defRPr sz="1800">
                  <a:solidFill>
                    <a:srgbClr val="000000"/>
                  </a:solidFill>
                </a:defRPr>
              </a:pPr>
              <a:r>
                <a:rPr sz="2000" dirty="0">
                  <a:latin typeface="+mn-lt"/>
                </a:rPr>
                <a:t>A governmental healthcare agency in Asia was interested in DMS providing an in-service on analytical approaches to improve their internal team’s ability to analyze their data. The agency was tasked to monitor health resource utilization within the country and identify areas for improvement in healthcare delivery and to avert avoidable health resource use. </a:t>
              </a:r>
            </a:p>
          </p:txBody>
        </p:sp>
      </p:grpSp>
      <p:pic>
        <p:nvPicPr>
          <p:cNvPr id="10" name="Picture 2"/>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235894274"/>
      </p:ext>
    </p:extLst>
  </p:cSld>
  <p:clrMapOvr>
    <a:masterClrMapping/>
  </p:clrMapOvr>
  <p:transition spd="med">
    <p:dissolve/>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p:tmAbs val="0"/>
                                  </p:iterate>
                                  <p:childTnLst>
                                    <p:set>
                                      <p:cBhvr>
                                        <p:cTn id="6" fill="hold"/>
                                        <p:tgtEl>
                                          <p:spTgt spid="619"/>
                                        </p:tgtEl>
                                        <p:attrNameLst>
                                          <p:attrName>style.visibility</p:attrName>
                                        </p:attrNameLst>
                                      </p:cBhvr>
                                      <p:to>
                                        <p:strVal val="visible"/>
                                      </p:to>
                                    </p:set>
                                    <p:animEffect transition="in" filter="wipe(left)">
                                      <p:cBhvr>
                                        <p:cTn id="7" dur="500"/>
                                        <p:tgtEl>
                                          <p:spTgt spid="619"/>
                                        </p:tgtEl>
                                      </p:cBhvr>
                                    </p:animEffect>
                                  </p:childTnLst>
                                </p:cTn>
                              </p:par>
                            </p:childTnLst>
                          </p:cTn>
                        </p:par>
                        <p:par>
                          <p:cTn id="8" fill="hold">
                            <p:stCondLst>
                              <p:cond delay="500"/>
                            </p:stCondLst>
                            <p:childTnLst>
                              <p:par>
                                <p:cTn id="9" presetID="10" presetClass="entr" presetSubtype="0" fill="hold" grpId="0" nodeType="afterEffect">
                                  <p:stCondLst>
                                    <p:cond delay="0"/>
                                  </p:stCondLst>
                                  <p:iterate>
                                    <p:tmAbs val="0"/>
                                  </p:iterate>
                                  <p:childTnLst>
                                    <p:set>
                                      <p:cBhvr>
                                        <p:cTn id="10" fill="hold"/>
                                        <p:tgtEl>
                                          <p:spTgt spid="623"/>
                                        </p:tgtEl>
                                        <p:attrNameLst>
                                          <p:attrName>style.visibility</p:attrName>
                                        </p:attrNameLst>
                                      </p:cBhvr>
                                      <p:to>
                                        <p:strVal val="visible"/>
                                      </p:to>
                                    </p:set>
                                    <p:animEffect transition="in" filter="fade">
                                      <p:cBhvr>
                                        <p:cTn id="11" dur="500"/>
                                        <p:tgtEl>
                                          <p:spTgt spid="623"/>
                                        </p:tgtEl>
                                      </p:cBhvr>
                                    </p:animEffect>
                                  </p:childTnLst>
                                </p:cTn>
                              </p:par>
                            </p:childTnLst>
                          </p:cTn>
                        </p:par>
                        <p:par>
                          <p:cTn id="12" fill="hold">
                            <p:stCondLst>
                              <p:cond delay="1000"/>
                            </p:stCondLst>
                            <p:childTnLst>
                              <p:par>
                                <p:cTn id="13" presetID="22" presetClass="entr" presetSubtype="8" fill="hold" grpId="0" nodeType="afterEffect">
                                  <p:stCondLst>
                                    <p:cond delay="0"/>
                                  </p:stCondLst>
                                  <p:iterate>
                                    <p:tmAbs val="0"/>
                                  </p:iterate>
                                  <p:childTnLst>
                                    <p:set>
                                      <p:cBhvr>
                                        <p:cTn id="14" fill="hold"/>
                                        <p:tgtEl>
                                          <p:spTgt spid="626"/>
                                        </p:tgtEl>
                                        <p:attrNameLst>
                                          <p:attrName>style.visibility</p:attrName>
                                        </p:attrNameLst>
                                      </p:cBhvr>
                                      <p:to>
                                        <p:strVal val="visible"/>
                                      </p:to>
                                    </p:set>
                                    <p:animEffect transition="in" filter="wipe(left)">
                                      <p:cBhvr>
                                        <p:cTn id="15" dur="1000"/>
                                        <p:tgtEl>
                                          <p:spTgt spid="626"/>
                                        </p:tgtEl>
                                      </p:cBhvr>
                                    </p:animEffect>
                                  </p:childTnLst>
                                </p:cTn>
                              </p:par>
                            </p:childTnLst>
                          </p:cTn>
                        </p:par>
                        <p:par>
                          <p:cTn id="16" fill="hold">
                            <p:stCondLst>
                              <p:cond delay="2000"/>
                            </p:stCondLst>
                            <p:childTnLst>
                              <p:par>
                                <p:cTn id="17" presetID="22" presetClass="entr" presetSubtype="8" fill="hold" grpId="0" nodeType="afterEffect">
                                  <p:stCondLst>
                                    <p:cond delay="0"/>
                                  </p:stCondLst>
                                  <p:iterate>
                                    <p:tmAbs val="0"/>
                                  </p:iterate>
                                  <p:childTnLst>
                                    <p:set>
                                      <p:cBhvr>
                                        <p:cTn id="18" fill="hold"/>
                                        <p:tgtEl>
                                          <p:spTgt spid="622"/>
                                        </p:tgtEl>
                                        <p:attrNameLst>
                                          <p:attrName>style.visibility</p:attrName>
                                        </p:attrNameLst>
                                      </p:cBhvr>
                                      <p:to>
                                        <p:strVal val="visible"/>
                                      </p:to>
                                    </p:set>
                                    <p:animEffect transition="in" filter="wipe(left)">
                                      <p:cBhvr>
                                        <p:cTn id="19" dur="1000"/>
                                        <p:tgtEl>
                                          <p:spTgt spid="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 grpId="0" animBg="1" advAuto="0"/>
      <p:bldP spid="622" grpId="0" animBg="1" advAuto="0"/>
      <p:bldP spid="623" grpId="0" animBg="1" advAuto="0"/>
      <p:bldP spid="626"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3</a:t>
            </a:fld>
            <a:endParaRPr lang="en-US" dirty="0"/>
          </a:p>
        </p:txBody>
      </p:sp>
      <p:sp>
        <p:nvSpPr>
          <p:cNvPr id="22530" name="Rectangle 2"/>
          <p:cNvSpPr>
            <a:spLocks noGrp="1" noChangeArrowheads="1"/>
          </p:cNvSpPr>
          <p:nvPr>
            <p:ph type="title"/>
          </p:nvPr>
        </p:nvSpPr>
        <p:spPr/>
        <p:txBody>
          <a:bodyPr>
            <a:normAutofit fontScale="90000"/>
          </a:bodyPr>
          <a:lstStyle/>
          <a:p>
            <a:pPr fontAlgn="auto">
              <a:spcAft>
                <a:spcPts val="0"/>
              </a:spcAft>
              <a:defRPr/>
            </a:pPr>
            <a:r>
              <a:rPr lang="en-US" sz="4000" dirty="0">
                <a:solidFill>
                  <a:srgbClr val="FF0000"/>
                </a:solidFill>
                <a:latin typeface="+mn-lt"/>
                <a:cs typeface="Tahoma" pitchFamily="34" charset="0"/>
              </a:rPr>
              <a:t>Predictive Analytics: Biomarker Example</a:t>
            </a:r>
            <a:endParaRPr lang="en-US" sz="4000" dirty="0">
              <a:solidFill>
                <a:srgbClr val="FF0000"/>
              </a:solidFill>
              <a:latin typeface="+mn-lt"/>
            </a:endParaRPr>
          </a:p>
        </p:txBody>
      </p:sp>
      <p:sp>
        <p:nvSpPr>
          <p:cNvPr id="28676" name="Rectangle 3"/>
          <p:cNvSpPr>
            <a:spLocks noGrp="1" noChangeArrowheads="1"/>
          </p:cNvSpPr>
          <p:nvPr>
            <p:ph type="body" idx="1"/>
          </p:nvPr>
        </p:nvSpPr>
        <p:spPr>
          <a:xfrm>
            <a:off x="457200" y="1481138"/>
            <a:ext cx="8508206" cy="4525962"/>
          </a:xfrm>
        </p:spPr>
        <p:txBody>
          <a:bodyPr>
            <a:normAutofit fontScale="92500" lnSpcReduction="20000"/>
          </a:bodyPr>
          <a:lstStyle/>
          <a:p>
            <a:pPr>
              <a:spcAft>
                <a:spcPct val="20000"/>
              </a:spcAft>
            </a:pPr>
            <a:r>
              <a:rPr lang="en-US" sz="2000" b="1" dirty="0">
                <a:solidFill>
                  <a:srgbClr val="FF0000"/>
                </a:solidFill>
                <a:latin typeface="+mj-lt"/>
              </a:rPr>
              <a:t>Issue</a:t>
            </a:r>
            <a:r>
              <a:rPr lang="en-US" sz="2000" dirty="0">
                <a:latin typeface="+mj-lt"/>
              </a:rPr>
              <a:t>—</a:t>
            </a:r>
            <a:r>
              <a:rPr lang="en-US" sz="2000" dirty="0"/>
              <a:t>A major pharmaceutical client sought to better understand which biomarkers associated with acute heart failure (AHF) were predictive of patient outcomes (readmission risk, mortality risk, lengthy length of stay and high costs).</a:t>
            </a:r>
          </a:p>
          <a:p>
            <a:pPr>
              <a:spcAft>
                <a:spcPct val="20000"/>
              </a:spcAft>
            </a:pPr>
            <a:r>
              <a:rPr lang="en-US" sz="2000" b="1" dirty="0">
                <a:solidFill>
                  <a:srgbClr val="FF0000"/>
                </a:solidFill>
              </a:rPr>
              <a:t>Solution</a:t>
            </a:r>
          </a:p>
          <a:p>
            <a:pPr lvl="1">
              <a:spcAft>
                <a:spcPts val="600"/>
              </a:spcAft>
            </a:pPr>
            <a:r>
              <a:rPr lang="en-US" sz="1600" dirty="0"/>
              <a:t>We conducted a novel two stage GLM and logistic regression modeling analysis using baseline patient and hospital characteristics to determine which AHF-related biomarkers predicted the outcomes of interest. </a:t>
            </a:r>
          </a:p>
          <a:p>
            <a:pPr lvl="1">
              <a:spcAft>
                <a:spcPts val="600"/>
              </a:spcAft>
            </a:pPr>
            <a:r>
              <a:rPr lang="en-US" sz="1600" dirty="0"/>
              <a:t>Using hospital claims data, we first identified key risk factors predictive of the outcomes of interest by constructing purposeful stepwise logistic regression and GLM models using patient-level and hospital-level baseline characteristics. The second stage was then to add the biomarker of interest to determine the impact of the biomarker on the outcome of interest, controlling for all other significant covariates. This process was repeated for each biomarker and for each outcome.  The key outcomes indicated that there were a few CV and renal biomarkers that were consistently associated with outcomes. This finding has prompted the client to further explore the impact of these biomarkers in additional follow-up analyses. </a:t>
            </a:r>
          </a:p>
          <a:p>
            <a:pPr lvl="1">
              <a:spcAft>
                <a:spcPts val="600"/>
              </a:spcAft>
            </a:pPr>
            <a:r>
              <a:rPr lang="en-US" sz="1600" dirty="0"/>
              <a:t>Two abstracts have been submitted  to medical conferences and accepted for presentation. A manuscript highlighting the key findings from this analysis has been developed and will soon be submitted to a peer-reviewed scientific journal.</a:t>
            </a:r>
          </a:p>
          <a:p>
            <a:pPr lvl="1"/>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262699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4</a:t>
            </a:fld>
            <a:endParaRPr lang="en-US" dirty="0"/>
          </a:p>
        </p:txBody>
      </p:sp>
      <p:sp>
        <p:nvSpPr>
          <p:cNvPr id="22530" name="Rectangle 2"/>
          <p:cNvSpPr>
            <a:spLocks noGrp="1" noChangeArrowheads="1"/>
          </p:cNvSpPr>
          <p:nvPr>
            <p:ph type="title"/>
          </p:nvPr>
        </p:nvSpPr>
        <p:spPr/>
        <p:txBody>
          <a:bodyPr>
            <a:normAutofit fontScale="90000"/>
          </a:bodyPr>
          <a:lstStyle/>
          <a:p>
            <a:pPr fontAlgn="auto">
              <a:spcAft>
                <a:spcPts val="0"/>
              </a:spcAft>
              <a:defRPr/>
            </a:pPr>
            <a:r>
              <a:rPr lang="en-US" sz="4000" dirty="0">
                <a:solidFill>
                  <a:srgbClr val="FF0000"/>
                </a:solidFill>
                <a:latin typeface="+mn-lt"/>
                <a:cs typeface="Tahoma" pitchFamily="34" charset="0"/>
              </a:rPr>
              <a:t>Predictive Analytics: Worsening Renal Function Example</a:t>
            </a:r>
            <a:endParaRPr lang="en-US" sz="4000" dirty="0">
              <a:solidFill>
                <a:srgbClr val="FF0000"/>
              </a:solidFill>
              <a:latin typeface="+mn-lt"/>
            </a:endParaRPr>
          </a:p>
        </p:txBody>
      </p:sp>
      <p:sp>
        <p:nvSpPr>
          <p:cNvPr id="28676" name="Rectangle 3"/>
          <p:cNvSpPr>
            <a:spLocks noGrp="1" noChangeArrowheads="1"/>
          </p:cNvSpPr>
          <p:nvPr>
            <p:ph type="body" idx="1"/>
          </p:nvPr>
        </p:nvSpPr>
        <p:spPr>
          <a:xfrm>
            <a:off x="457200" y="1481138"/>
            <a:ext cx="8508206" cy="4525962"/>
          </a:xfrm>
        </p:spPr>
        <p:txBody>
          <a:bodyPr>
            <a:normAutofit fontScale="92500" lnSpcReduction="10000"/>
          </a:bodyPr>
          <a:lstStyle/>
          <a:p>
            <a:pPr>
              <a:spcAft>
                <a:spcPct val="20000"/>
              </a:spcAft>
            </a:pPr>
            <a:r>
              <a:rPr lang="en-US" sz="2000" b="1" dirty="0">
                <a:solidFill>
                  <a:srgbClr val="FF0000"/>
                </a:solidFill>
                <a:latin typeface="+mj-lt"/>
              </a:rPr>
              <a:t>Issue</a:t>
            </a:r>
            <a:r>
              <a:rPr lang="en-US" sz="2000" dirty="0">
                <a:latin typeface="+mj-lt"/>
              </a:rPr>
              <a:t>—</a:t>
            </a:r>
            <a:r>
              <a:rPr lang="en-US" sz="2000" dirty="0"/>
              <a:t>A major pharmaceutical client sought to better understand whether select renal biomarkers associated with acute heart failure (AHF) were predictive of patient outcomes (readmission risk, mortality risk, lengthy length of stay and high costs).</a:t>
            </a:r>
          </a:p>
          <a:p>
            <a:pPr>
              <a:spcAft>
                <a:spcPct val="20000"/>
              </a:spcAft>
            </a:pPr>
            <a:r>
              <a:rPr lang="en-US" sz="2000" b="1" dirty="0">
                <a:solidFill>
                  <a:srgbClr val="FF0000"/>
                </a:solidFill>
              </a:rPr>
              <a:t>Solution</a:t>
            </a:r>
          </a:p>
          <a:p>
            <a:pPr lvl="1">
              <a:spcAft>
                <a:spcPts val="600"/>
              </a:spcAft>
            </a:pPr>
            <a:r>
              <a:rPr lang="en-US" sz="1600" dirty="0"/>
              <a:t>We identified and characterized distinct patient phenotypes that had either persistent worsening renal function (WRFp) or transient worsening renal function (WRFt) or who were neither (non-WRF) based on criteria gleaned from the literature and clinical expert input.  </a:t>
            </a:r>
          </a:p>
          <a:p>
            <a:pPr lvl="1">
              <a:spcAft>
                <a:spcPts val="600"/>
              </a:spcAft>
            </a:pPr>
            <a:r>
              <a:rPr lang="en-US" sz="1600" dirty="0"/>
              <a:t>Using hospital claims data, we first identified and characterized the patient cohorts based on their WRF status. A series of GLM and logistic regression analyses were conducted to determine the likelihood of the WRF cohorts in experiencing the outcomes of interest. Sensitivity analyses were also conducted to ensure the robustness of the key findings. This study was the first of its kind to determine the impact on length of stay and costs among patients with WRFp and WRFt. </a:t>
            </a:r>
          </a:p>
          <a:p>
            <a:pPr lvl="1">
              <a:spcAft>
                <a:spcPts val="600"/>
              </a:spcAft>
            </a:pPr>
            <a:r>
              <a:rPr lang="en-US" sz="1600" dirty="0"/>
              <a:t>Two abstracts have been submitted  to medical conferences and accepted for presentation. A manuscript highlighting the key findings from this analysis has been submitted  and accepted for publication in a peer-reviewed scientific journal.</a:t>
            </a:r>
          </a:p>
          <a:p>
            <a:pPr lvl="1"/>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283048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5</a:t>
            </a:fld>
            <a:endParaRPr lang="en-US" dirty="0"/>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latin typeface="+mn-lt"/>
                <a:cs typeface="Tahoma" pitchFamily="34" charset="0"/>
              </a:rPr>
              <a:t>Benefit Risk Assessment: CV Example</a:t>
            </a:r>
            <a:endParaRPr lang="en-US" sz="4000" dirty="0">
              <a:solidFill>
                <a:srgbClr val="FF0000"/>
              </a:solidFill>
              <a:latin typeface="+mn-lt"/>
            </a:endParaRPr>
          </a:p>
        </p:txBody>
      </p:sp>
      <p:sp>
        <p:nvSpPr>
          <p:cNvPr id="28676" name="Rectangle 3"/>
          <p:cNvSpPr>
            <a:spLocks noGrp="1" noChangeArrowheads="1"/>
          </p:cNvSpPr>
          <p:nvPr>
            <p:ph type="body" idx="1"/>
          </p:nvPr>
        </p:nvSpPr>
        <p:spPr>
          <a:xfrm>
            <a:off x="457200" y="1481138"/>
            <a:ext cx="8508206" cy="4525962"/>
          </a:xfrm>
        </p:spPr>
        <p:txBody>
          <a:bodyPr>
            <a:normAutofit lnSpcReduction="10000"/>
          </a:bodyPr>
          <a:lstStyle/>
          <a:p>
            <a:pPr>
              <a:spcAft>
                <a:spcPct val="20000"/>
              </a:spcAft>
            </a:pPr>
            <a:r>
              <a:rPr lang="en-US" sz="2000" b="1" dirty="0">
                <a:solidFill>
                  <a:srgbClr val="FF0000"/>
                </a:solidFill>
                <a:latin typeface="+mj-lt"/>
              </a:rPr>
              <a:t>Issue</a:t>
            </a:r>
            <a:r>
              <a:rPr lang="en-US" sz="2000" dirty="0">
                <a:latin typeface="+mj-lt"/>
              </a:rPr>
              <a:t>—</a:t>
            </a:r>
            <a:r>
              <a:rPr lang="en-US" sz="2000" dirty="0"/>
              <a:t>A pharmaceutical client approached DMS to create a benefit risk assessment of their target product relative to current treatment modalities in the marketplace for patients with atherothrombotic disease. </a:t>
            </a:r>
          </a:p>
          <a:p>
            <a:pPr>
              <a:spcAft>
                <a:spcPct val="20000"/>
              </a:spcAft>
            </a:pPr>
            <a:r>
              <a:rPr lang="en-US" sz="2000" b="1" dirty="0">
                <a:solidFill>
                  <a:srgbClr val="FF0000"/>
                </a:solidFill>
              </a:rPr>
              <a:t>Solution</a:t>
            </a:r>
          </a:p>
          <a:p>
            <a:pPr lvl="1">
              <a:spcAft>
                <a:spcPts val="600"/>
              </a:spcAft>
            </a:pPr>
            <a:r>
              <a:rPr lang="en-US" sz="1600" dirty="0"/>
              <a:t>We constructed a benefit risk assessment (BRA) based on a thorough review of the clinical trial data for the target product as well as results from comparator trials. A table detailing calculated relative risk (RR), relative risk reduction (RRR), absolution risk reduction (ARR), number needed to treat (NNT) and number needed to harm (NNH) pulled from the clinical trials was generated. Benefit risk was assessed using NNT/NNH ratios. </a:t>
            </a:r>
          </a:p>
          <a:p>
            <a:pPr lvl="1">
              <a:spcAft>
                <a:spcPts val="600"/>
              </a:spcAft>
            </a:pPr>
            <a:r>
              <a:rPr lang="en-US" sz="1600" dirty="0"/>
              <a:t>The benefit risk assessment showed that the target product had a positive benefit to risk profile across various ‘high risk’ sub-populations when compared to standard comparators. Some of the data from this analysis was used to help inform the construction of economic models to support the target product market access. </a:t>
            </a:r>
          </a:p>
          <a:p>
            <a:pPr lvl="1">
              <a:spcAft>
                <a:spcPts val="600"/>
              </a:spcAft>
            </a:pPr>
            <a:r>
              <a:rPr lang="en-US" sz="1600" dirty="0"/>
              <a:t>Elements of the BRA report and the final economic models were used by the client in their engagement with prospective clients. </a:t>
            </a:r>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72004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0000"/>
                </a:solidFill>
              </a:rPr>
              <a:t>Economic modeling</a:t>
            </a:r>
          </a:p>
        </p:txBody>
      </p:sp>
      <p:sp>
        <p:nvSpPr>
          <p:cNvPr id="5" name="Text Placeholder 4"/>
          <p:cNvSpPr>
            <a:spLocks noGrp="1"/>
          </p:cNvSpPr>
          <p:nvPr>
            <p:ph type="body" idx="1"/>
          </p:nvPr>
        </p:nvSpPr>
        <p:spPr/>
        <p:txBody>
          <a:bodyPr/>
          <a:lstStyle/>
          <a:p>
            <a:r>
              <a:rPr lang="en-US" b="1" dirty="0"/>
              <a:t>DataMed Solutions LLC</a:t>
            </a:r>
          </a:p>
        </p:txBody>
      </p:sp>
      <p:pic>
        <p:nvPicPr>
          <p:cNvPr id="6" name="Picture 2"/>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123140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B7510D-9F5A-4C9A-B08A-5C573C29C68E}" type="slidenum">
              <a:rPr lang="en-US"/>
              <a:pPr/>
              <a:t>7</a:t>
            </a:fld>
            <a:endParaRPr lang="en-US" dirty="0"/>
          </a:p>
        </p:txBody>
      </p:sp>
      <p:sp>
        <p:nvSpPr>
          <p:cNvPr id="22530"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latin typeface="+mn-lt"/>
                <a:cs typeface="Tahoma" pitchFamily="34" charset="0"/>
              </a:rPr>
              <a:t>Economic Modeling: C-Diff Example</a:t>
            </a:r>
            <a:endParaRPr lang="en-US" sz="4000" dirty="0">
              <a:solidFill>
                <a:srgbClr val="FF0000"/>
              </a:solidFill>
              <a:latin typeface="+mn-lt"/>
            </a:endParaRPr>
          </a:p>
        </p:txBody>
      </p:sp>
      <p:sp>
        <p:nvSpPr>
          <p:cNvPr id="28676" name="Rectangle 3"/>
          <p:cNvSpPr>
            <a:spLocks noGrp="1" noChangeArrowheads="1"/>
          </p:cNvSpPr>
          <p:nvPr>
            <p:ph type="body" idx="1"/>
          </p:nvPr>
        </p:nvSpPr>
        <p:spPr>
          <a:xfrm>
            <a:off x="457200" y="1481138"/>
            <a:ext cx="8508206" cy="4525962"/>
          </a:xfrm>
        </p:spPr>
        <p:txBody>
          <a:bodyPr/>
          <a:lstStyle/>
          <a:p>
            <a:pPr>
              <a:spcAft>
                <a:spcPct val="20000"/>
              </a:spcAft>
            </a:pPr>
            <a:r>
              <a:rPr lang="en-US" sz="2000" b="1" dirty="0">
                <a:solidFill>
                  <a:srgbClr val="FF0000"/>
                </a:solidFill>
                <a:latin typeface="+mj-lt"/>
              </a:rPr>
              <a:t>Issue</a:t>
            </a:r>
            <a:r>
              <a:rPr lang="en-US" sz="2000" dirty="0">
                <a:latin typeface="+mj-lt"/>
              </a:rPr>
              <a:t>—</a:t>
            </a:r>
            <a:r>
              <a:rPr lang="en-US" sz="2000" dirty="0"/>
              <a:t>A pharmaceutical client approached DMS to create an economic model focused on cost and revenue losses associated with treatment of an infection-related diarrheal illness in the long term care (LTC) setting.</a:t>
            </a:r>
          </a:p>
          <a:p>
            <a:pPr>
              <a:spcAft>
                <a:spcPct val="20000"/>
              </a:spcAft>
            </a:pPr>
            <a:r>
              <a:rPr lang="en-US" sz="2000" b="1" dirty="0">
                <a:solidFill>
                  <a:srgbClr val="FF0000"/>
                </a:solidFill>
              </a:rPr>
              <a:t>Solution</a:t>
            </a:r>
          </a:p>
          <a:p>
            <a:pPr lvl="1">
              <a:spcAft>
                <a:spcPts val="600"/>
              </a:spcAft>
            </a:pPr>
            <a:r>
              <a:rPr lang="en-US" sz="1600" dirty="0"/>
              <a:t>We constructed a unique, ‘first of its kind’ model incorporating cost and revenue losses associated with treatment of an infection-related diarrheal illness in the LTC setting. A unique feature of the model was to incorporate ‘at risk’ clinical sub-populations where treatment trajectories have a significant impact on cost and revenue flows in the LTC. </a:t>
            </a:r>
            <a:endParaRPr lang="en-US" sz="1600" dirty="0">
              <a:cs typeface="Arial"/>
            </a:endParaRPr>
          </a:p>
          <a:p>
            <a:pPr lvl="1">
              <a:spcAft>
                <a:spcPts val="600"/>
              </a:spcAft>
            </a:pPr>
            <a:r>
              <a:rPr lang="en-US" sz="1600" dirty="0"/>
              <a:t>A cost-calculator model demonstrating budget impact to hospital providers was also constructed. This model was well received by the end users of the tool (company field teams and clients) for its ease of use and transparency.</a:t>
            </a:r>
          </a:p>
          <a:p>
            <a:pPr lvl="1">
              <a:spcAft>
                <a:spcPts val="600"/>
              </a:spcAft>
            </a:pPr>
            <a:r>
              <a:rPr lang="en-US" sz="1600" dirty="0"/>
              <a:t>The final model was used by the client in their engagement with prospective LTC medical directors and formulary decision makers. </a:t>
            </a:r>
            <a:endParaRPr lang="en-US" sz="1800" dirty="0"/>
          </a:p>
          <a:p>
            <a:pPr lvl="1"/>
            <a:endParaRPr lang="en-US" sz="1800" dirty="0">
              <a:latin typeface="+mj-lt"/>
              <a:cs typeface="Arial"/>
            </a:endParaRP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240959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5B47B7-AFB7-43E4-8368-7078F34C63B8}" type="slidenum">
              <a:rPr lang="en-US"/>
              <a:pPr/>
              <a:t>8</a:t>
            </a:fld>
            <a:endParaRPr lang="en-US" dirty="0"/>
          </a:p>
        </p:txBody>
      </p:sp>
      <p:sp>
        <p:nvSpPr>
          <p:cNvPr id="223234" name="Rectangle 2"/>
          <p:cNvSpPr>
            <a:spLocks noGrp="1" noChangeArrowheads="1"/>
          </p:cNvSpPr>
          <p:nvPr>
            <p:ph type="title"/>
          </p:nvPr>
        </p:nvSpPr>
        <p:spPr/>
        <p:txBody>
          <a:bodyPr>
            <a:normAutofit/>
          </a:bodyPr>
          <a:lstStyle/>
          <a:p>
            <a:pPr fontAlgn="auto">
              <a:spcAft>
                <a:spcPts val="0"/>
              </a:spcAft>
              <a:defRPr/>
            </a:pPr>
            <a:r>
              <a:rPr lang="en-US" sz="4000" dirty="0">
                <a:solidFill>
                  <a:srgbClr val="FF0000"/>
                </a:solidFill>
              </a:rPr>
              <a:t>Anti-VGEF AMCP Dossier &amp; Models</a:t>
            </a:r>
          </a:p>
        </p:txBody>
      </p:sp>
      <p:sp>
        <p:nvSpPr>
          <p:cNvPr id="223235" name="Rectangle 3"/>
          <p:cNvSpPr>
            <a:spLocks noGrp="1" noChangeArrowheads="1"/>
          </p:cNvSpPr>
          <p:nvPr>
            <p:ph type="body" idx="1"/>
          </p:nvPr>
        </p:nvSpPr>
        <p:spPr/>
        <p:txBody>
          <a:bodyPr>
            <a:normAutofit/>
          </a:bodyPr>
          <a:lstStyle/>
          <a:p>
            <a:pPr>
              <a:spcAft>
                <a:spcPct val="20000"/>
              </a:spcAft>
            </a:pPr>
            <a:r>
              <a:rPr lang="en-US" sz="2000" b="1" dirty="0">
                <a:solidFill>
                  <a:srgbClr val="FF0000"/>
                </a:solidFill>
              </a:rPr>
              <a:t>Issue</a:t>
            </a:r>
            <a:r>
              <a:rPr lang="en-US" sz="2000" dirty="0"/>
              <a:t>—A large biotechnology company has developed two new ophthalmologic indications for a premium priced anti-VGEF agent and needed to communicate the clinical and economic value proposition of the new indications to payers for the upcoming launches. </a:t>
            </a:r>
          </a:p>
          <a:p>
            <a:pPr marL="365760" indent="-256032" fontAlgn="auto">
              <a:spcAft>
                <a:spcPct val="20000"/>
              </a:spcAft>
              <a:buFont typeface="Wingdings 3"/>
              <a:buChar char=""/>
              <a:defRPr/>
            </a:pPr>
            <a:r>
              <a:rPr lang="en-US" sz="2000" b="1" dirty="0">
                <a:solidFill>
                  <a:srgbClr val="FF0000"/>
                </a:solidFill>
                <a:latin typeface="+mj-lt"/>
              </a:rPr>
              <a:t>Solution</a:t>
            </a:r>
          </a:p>
          <a:p>
            <a:pPr lvl="1">
              <a:spcAft>
                <a:spcPct val="20000"/>
              </a:spcAft>
              <a:buClr>
                <a:srgbClr val="A50021"/>
              </a:buClr>
            </a:pPr>
            <a:r>
              <a:rPr lang="en-US" sz="1800" dirty="0"/>
              <a:t>Prepared comprehensive literature review of the clinical, economic, and humanistic studies in each indication </a:t>
            </a:r>
          </a:p>
          <a:p>
            <a:pPr lvl="1" eaLnBrk="1" hangingPunct="1">
              <a:spcAft>
                <a:spcPct val="20000"/>
              </a:spcAft>
              <a:buClr>
                <a:srgbClr val="A50021"/>
              </a:buClr>
            </a:pPr>
            <a:r>
              <a:rPr lang="en-US" sz="1800" dirty="0"/>
              <a:t>Developed AMCP dossier which summarized the clinical and economic value of client’s product relative to other competing therapies for all indications</a:t>
            </a:r>
          </a:p>
          <a:p>
            <a:pPr lvl="1" eaLnBrk="1" hangingPunct="1">
              <a:spcAft>
                <a:spcPct val="20000"/>
              </a:spcAft>
              <a:buClr>
                <a:srgbClr val="A50021"/>
              </a:buClr>
            </a:pPr>
            <a:r>
              <a:rPr lang="en-US" sz="1800" dirty="0"/>
              <a:t>Developed cost-effectiveness model and budget impact model to communicate value proposition to managed care decision-makers based on evidence from clinical trials and literature review</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34837982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7D3DF04-61F8-4ACE-8107-A91F0D268419}" type="slidenum">
              <a:rPr lang="en-US" smtClean="0"/>
              <a:pPr/>
              <a:t>9</a:t>
            </a:fld>
            <a:endParaRPr lang="en-US" dirty="0"/>
          </a:p>
        </p:txBody>
      </p:sp>
      <p:sp>
        <p:nvSpPr>
          <p:cNvPr id="22530" name="Rectangle 2"/>
          <p:cNvSpPr>
            <a:spLocks noGrp="1" noChangeArrowheads="1"/>
          </p:cNvSpPr>
          <p:nvPr>
            <p:ph type="title"/>
          </p:nvPr>
        </p:nvSpPr>
        <p:spPr/>
        <p:txBody>
          <a:bodyPr>
            <a:normAutofit/>
          </a:bodyPr>
          <a:lstStyle/>
          <a:p>
            <a:pPr eaLnBrk="1" fontAlgn="auto" hangingPunct="1">
              <a:spcAft>
                <a:spcPts val="0"/>
              </a:spcAft>
              <a:defRPr/>
            </a:pPr>
            <a:r>
              <a:rPr lang="en-US" sz="4000" dirty="0">
                <a:solidFill>
                  <a:srgbClr val="FF0000"/>
                </a:solidFill>
              </a:rPr>
              <a:t>Oncology Value Dossier and Model</a:t>
            </a:r>
          </a:p>
        </p:txBody>
      </p:sp>
      <p:sp>
        <p:nvSpPr>
          <p:cNvPr id="9220" name="Rectangle 3"/>
          <p:cNvSpPr>
            <a:spLocks noGrp="1" noChangeArrowheads="1"/>
          </p:cNvSpPr>
          <p:nvPr>
            <p:ph type="body" idx="1"/>
          </p:nvPr>
        </p:nvSpPr>
        <p:spPr>
          <a:xfrm>
            <a:off x="457200" y="1481138"/>
            <a:ext cx="8229600" cy="4767262"/>
          </a:xfrm>
        </p:spPr>
        <p:txBody>
          <a:bodyPr/>
          <a:lstStyle/>
          <a:p>
            <a:pPr eaLnBrk="1" hangingPunct="1">
              <a:spcAft>
                <a:spcPct val="20000"/>
              </a:spcAft>
            </a:pPr>
            <a:r>
              <a:rPr lang="en-US" sz="2000" b="1" dirty="0">
                <a:solidFill>
                  <a:srgbClr val="FF0000"/>
                </a:solidFill>
              </a:rPr>
              <a:t>Issue</a:t>
            </a:r>
            <a:r>
              <a:rPr lang="en-US" sz="2000" dirty="0"/>
              <a:t>—A large biotechnology company developed a new indication for an approved chemotherapy-induced anemia agent and needed to communicate the clinical and economic value proposition of the new indication to payers. </a:t>
            </a:r>
          </a:p>
          <a:p>
            <a:pPr eaLnBrk="1" hangingPunct="1">
              <a:spcAft>
                <a:spcPct val="20000"/>
              </a:spcAft>
            </a:pPr>
            <a:r>
              <a:rPr lang="en-US" sz="2000" b="1" dirty="0">
                <a:solidFill>
                  <a:srgbClr val="FF0000"/>
                </a:solidFill>
              </a:rPr>
              <a:t>Solution</a:t>
            </a:r>
          </a:p>
          <a:p>
            <a:pPr lvl="1" eaLnBrk="1" hangingPunct="1">
              <a:spcAft>
                <a:spcPct val="20000"/>
              </a:spcAft>
              <a:buClr>
                <a:srgbClr val="A50021"/>
              </a:buClr>
            </a:pPr>
            <a:r>
              <a:rPr lang="en-US" sz="1800" dirty="0"/>
              <a:t>Developed Core Value Dossier which summarized the clinical, economic, and humanistic value of client’s product relative to other competing therapies in the drug class </a:t>
            </a:r>
          </a:p>
          <a:p>
            <a:pPr lvl="1" eaLnBrk="1" hangingPunct="1">
              <a:spcAft>
                <a:spcPct val="20000"/>
              </a:spcAft>
              <a:buClr>
                <a:srgbClr val="A50021"/>
              </a:buClr>
            </a:pPr>
            <a:r>
              <a:rPr lang="en-US" sz="1800" dirty="0"/>
              <a:t>Developed budget impact model from payer perspective</a:t>
            </a:r>
          </a:p>
          <a:p>
            <a:pPr lvl="1" eaLnBrk="1" hangingPunct="1">
              <a:spcAft>
                <a:spcPct val="20000"/>
              </a:spcAft>
              <a:buClr>
                <a:srgbClr val="A50021"/>
              </a:buClr>
            </a:pPr>
            <a:r>
              <a:rPr lang="en-US" sz="1800" dirty="0"/>
              <a:t>Presented results of model at hospital decision-making conference and published manuscript in health economics journal</a:t>
            </a:r>
          </a:p>
          <a:p>
            <a:pPr lvl="1" eaLnBrk="1" hangingPunct="1">
              <a:spcAft>
                <a:spcPct val="20000"/>
              </a:spcAft>
              <a:buClr>
                <a:srgbClr val="A50021"/>
              </a:buClr>
            </a:pPr>
            <a:r>
              <a:rPr lang="en-US" sz="1800" dirty="0"/>
              <a:t>Value Dossier used as a template to develop an AMCP dossier as well as HTA submissions of client’s product to CADTH and NICE</a:t>
            </a:r>
          </a:p>
          <a:p>
            <a:pPr lvl="1" eaLnBrk="1" hangingPunct="1">
              <a:spcAft>
                <a:spcPct val="20000"/>
              </a:spcAft>
              <a:buClr>
                <a:srgbClr val="A50021"/>
              </a:buClr>
            </a:pPr>
            <a:r>
              <a:rPr lang="en-US" sz="1800" dirty="0"/>
              <a:t>Trained client’s sales force on use of model with key payers</a:t>
            </a:r>
          </a:p>
        </p:txBody>
      </p:sp>
      <p:pic>
        <p:nvPicPr>
          <p:cNvPr id="5" name="Picture 2"/>
          <p:cNvPicPr>
            <a:picLocks noChangeAspect="1" noChangeArrowheads="1"/>
          </p:cNvPicPr>
          <p:nvPr/>
        </p:nvPicPr>
        <p:blipFill>
          <a:blip r:embed="rId3" cstate="print"/>
          <a:srcRect/>
          <a:stretch>
            <a:fillRect/>
          </a:stretch>
        </p:blipFill>
        <p:spPr bwMode="auto">
          <a:xfrm>
            <a:off x="0" y="6550128"/>
            <a:ext cx="2289307" cy="307872"/>
          </a:xfrm>
          <a:prstGeom prst="rect">
            <a:avLst/>
          </a:prstGeom>
          <a:noFill/>
          <a:ln w="9525">
            <a:noFill/>
            <a:miter lim="800000"/>
            <a:headEnd/>
            <a:tailEnd/>
          </a:ln>
        </p:spPr>
      </p:pic>
    </p:spTree>
    <p:extLst>
      <p:ext uri="{BB962C8B-B14F-4D97-AF65-F5344CB8AC3E}">
        <p14:creationId xmlns:p14="http://schemas.microsoft.com/office/powerpoint/2010/main" val="62818488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25333</TotalTime>
  <Words>2342</Words>
  <Application>Microsoft Office PowerPoint</Application>
  <PresentationFormat>On-screen Show (4:3)</PresentationFormat>
  <Paragraphs>141</Paragraphs>
  <Slides>20</Slides>
  <Notes>15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Raleway-SemiBold</vt:lpstr>
      <vt:lpstr>Verdana</vt:lpstr>
      <vt:lpstr>Wingdings 3</vt:lpstr>
      <vt:lpstr>Office Theme</vt:lpstr>
      <vt:lpstr>Select Case Studies</vt:lpstr>
      <vt:lpstr>Analytics</vt:lpstr>
      <vt:lpstr>Predictive Analytics: Biomarker Example</vt:lpstr>
      <vt:lpstr>Predictive Analytics: Worsening Renal Function Example</vt:lpstr>
      <vt:lpstr>Benefit Risk Assessment: CV Example</vt:lpstr>
      <vt:lpstr>Economic modeling</vt:lpstr>
      <vt:lpstr>Economic Modeling: C-Diff Example</vt:lpstr>
      <vt:lpstr>Anti-VGEF AMCP Dossier &amp; Models</vt:lpstr>
      <vt:lpstr>Oncology Value Dossier and Model</vt:lpstr>
      <vt:lpstr>Multiple Myeloma Oncology Model</vt:lpstr>
      <vt:lpstr>Prostate Cancer Oncology Model</vt:lpstr>
      <vt:lpstr>Cardiology Model</vt:lpstr>
      <vt:lpstr>Ophthalmology Model</vt:lpstr>
      <vt:lpstr>Ant-Emetic Facility-Based Economic Model</vt:lpstr>
      <vt:lpstr>Life-cycle management &amp; strategic services</vt:lpstr>
      <vt:lpstr>Product Life Cycle Management</vt:lpstr>
      <vt:lpstr>Pharmacoeconomic Planning</vt:lpstr>
      <vt:lpstr>Strategic Value Services</vt:lpstr>
      <vt:lpstr>Competitive Intelligence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Phenotyping Analyses</dc:title>
  <dc:creator>Prakash Navaratnam</dc:creator>
  <cp:lastModifiedBy>prakash Navaratnam</cp:lastModifiedBy>
  <cp:revision>112</cp:revision>
  <dcterms:created xsi:type="dcterms:W3CDTF">2012-08-16T15:50:30Z</dcterms:created>
  <dcterms:modified xsi:type="dcterms:W3CDTF">2022-10-14T13:26:29Z</dcterms:modified>
</cp:coreProperties>
</file>