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5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26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94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977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3891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266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02162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170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1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8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0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6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9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0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4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8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99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88142C-D3C4-43DC-A844-A7D9ECB0F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7B2781-38CD-4FB5-9C37-8B7AE9011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685799"/>
            <a:ext cx="4781147" cy="4892676"/>
          </a:xfrm>
        </p:spPr>
        <p:txBody>
          <a:bodyPr anchor="ctr">
            <a:normAutofit/>
          </a:bodyPr>
          <a:lstStyle/>
          <a:p>
            <a:pPr algn="r"/>
            <a:r>
              <a:rPr lang="en-US" sz="5200"/>
              <a:t>DataMed Solutions LLC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6DC9EF-092A-4FEF-8A40-0E509CA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D1FDE-F110-4253-AC9B-3EFBE6BFE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1625" y="685799"/>
            <a:ext cx="4816572" cy="4869981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Recent Milestones 2020-2023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436293-C74B-4035-A4C3-67D6EC44D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00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6996C9-DC06-40A9-AB67-695981506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Digital Technology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9EAB-F128-4ACD-9EB0-3CE37A6A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6172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DMS and our sister company, Sygeny Ltd, have developed unique capabilities in the area of digital health technologies over 2020-2023. Our capabilities revolve around expertise in developing data repository/data visualization tools, data collection platforms such as virtual registries, and decision-guided tools for key stakeholders in healthcare.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Developed a unique and highly regarded European geo-spatial asthma risk model using a ‘Big Data’ risk modeling approach.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Conducted assessments on social determinants of health (</a:t>
            </a:r>
            <a:r>
              <a:rPr lang="en-US" sz="1400" dirty="0" err="1">
                <a:solidFill>
                  <a:schemeClr val="tx1"/>
                </a:solidFill>
              </a:rPr>
              <a:t>SDoH</a:t>
            </a:r>
            <a:r>
              <a:rPr lang="en-US" sz="1400" dirty="0">
                <a:solidFill>
                  <a:schemeClr val="tx1"/>
                </a:solidFill>
              </a:rPr>
              <a:t>) drivers to inform allocation of healthcare resources at a municipal level in Finland.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Working with a global pharmaceutical client to evaluate the feasibility to develop a custom data visualization and analysis package to assist the client in disseminating key research findings in RRMM to clinician and payor stakeholders.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Conducting pre-market commercialization research and consulting activities to inform market access strategies for digital health technology market entrants in Northern Europe.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C4A213-34D3-4EBC-84DF-62841CCBA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95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1EB58-BF3F-4A3C-A924-1F09FB94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Other Activities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5D84-E140-409D-A263-6BB031A9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58642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DMS continues to provide high quality services to support research and market access activities across all areas in health economics/outcomes research. Over 2020-2023, DMS was engaged in the following activities.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Providing support to develop robust study-related materials (e.g. study protocols, final reports, etc.) for in-house research teams to better able to conduct high-quality observational studies across a number of therapeutic areas.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Providing high-level consulting to clients on data sources, study design, and data analytics methodologies across our client base, including hands-on analytical support and consulting.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Providing hands-on and consulting advice on health economic cost and modeling studies across the globe, including market access insight and HTA evidence generation activities.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Generating high quality publication deliverables across a variety of therapeutic areas on behalf of our clients.  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EAA0C6AF-F049-4EB0-A88F-19E47C180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75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34590-21A7-4AA9-A901-E86B569A2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DMS highlights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FC7F9-7C81-481E-9205-539A6C94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605524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We have conducted well over 200 observational studies to date, ranging from full large-scale comparative effectiveness studies to ad-hoc explorations, using a variety of data sources.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We are content experts in the area of data analytics. We have deep and wide-ranging expertise across the globe in this area, with a team that have over 10 years of experience in data analytics. In addition, we have extensively worked with US and ex-US data sources. We have business relationships with over 30 commercial data vendors and data providers world-wide as well as a large network of academia affiliations globally.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We continue to be engaged as preferred data providers for some of the world’s largest pharmaceutical companies and we are expanding this role in 2023.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Our world-wide network of affiliates/collaborators which number around 167 affiliates, along with our flat operating structure allows for timely, cost-effective solutions for our clients.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We are a partner with SAS in developing and presenting SAS’s Business Knowledge Seminars (that focus on special topics in analytics) world-wide.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We have consistently run up to 5-10 projects simultaneously across the globe in our 13 years as a company. It is a hallmark of our success that although we are a small company, we can function just like a much larger global CRO given our unique network and operating capabilities. </a:t>
            </a: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B1E20927-0AE5-4626-A2C7-FA58A685D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71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8DC89-C568-4A99-A381-FD4E282F8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Key Research Domain Areas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07F8D-34CB-44BF-911D-3F69A0B0C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Data Analytics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Retrospective Database Studies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Other Observational Studies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Literature Based Assessments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Phenotyping Analytics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Global Engagement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Knowledge Building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Digital Technology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Other Activities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ABF6570C-F26E-4A17-AE0E-9149CFF44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38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4E7E15-297B-4E41-AA4E-7816FBB5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4800"/>
              <a:t>Retrospective Database Studies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1BDD-7DB3-48B0-9929-0F1053F82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799"/>
            <a:ext cx="4878959" cy="573626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>
                <a:solidFill>
                  <a:schemeClr val="tx1"/>
                </a:solidFill>
              </a:rPr>
              <a:t>DMS has conducted many retrospective database studies across the globe. Here are some of the highlights over 2020-2023:</a:t>
            </a:r>
          </a:p>
          <a:p>
            <a:pPr marL="742950" marR="0" lvl="1" indent="-2857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Completed a retrospective observational study on 1L and 2L treatment </a:t>
            </a:r>
            <a:r>
              <a:rPr lang="en-US" sz="1500" dirty="0">
                <a:solidFill>
                  <a:prstClr val="white"/>
                </a:solidFill>
                <a:latin typeface="Century Gothic" panose="020B0502020202020204"/>
              </a:rPr>
              <a:t>p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atterns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and outcomes associated with recurrent or metastatic ESCC using the Flatiron oncology database.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Completed a naturalistic observation study of treatment patterns associated with metastatic pancreatic cancer in the U.S using data from Truven Marketscan.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Conducting a retrospective ‘real world’ cross-sectional study using various data sources on the burden of pneumococcal disease in Australia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Completed a retrospective observational data on wear-time and impact on outcomes associated with the use of a cardiovascular monitoring medical device in the US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Completed a set of analyses looking at the impact of healthcare companion care services on patient loneliness, physical and mental disability days among patients in managed care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0096B7-ED94-4C9D-95D1-8524E02DA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5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5194B-747D-408A-9742-4A95179C8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Other Observational Studies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DF06-2382-4059-B047-DC6C2A0A3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5449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DMS continues to work on other observational studies (e.g. survey-based assessments, medical chart abstraction studies, etc.) over the 2020-2023 period.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Completed a multi-national (Russia, Brazil and Turkey) chart abstraction study on treatment patterns associated with relapsed/refractory multiple myeloma (RRMM)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Conducted a retrospective ‘real world’ medical chart abstraction study on treatment patterns and reasons for therapy change among U.S patients with Parkinson’s Disease.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3B328F-C137-433C-ADDC-E4CCE6C96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45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63526-23FE-4484-86BA-03E35C2C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Literature Based Assessments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05E12-7908-4CBB-9AEA-FB37C304B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751" y="324292"/>
            <a:ext cx="4878959" cy="645928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DMS has developed and refined capabilities in providing high quality literature-based assessments over recent years. Here are the highlights of key activities over 2020-2023.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Completed a large meta-analysis study comparing various treatments in allergic rhinitis.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Completed assessments of global data resources available for research (data sweep) for the following therapeutic areas:</a:t>
            </a:r>
          </a:p>
          <a:p>
            <a:pPr marL="461772" lvl="2" indent="0">
              <a:lnSpc>
                <a:spcPct val="90000"/>
              </a:lnSpc>
              <a:buNone/>
            </a:pPr>
            <a:r>
              <a:rPr lang="en-US" sz="1300" dirty="0">
                <a:solidFill>
                  <a:schemeClr val="tx1"/>
                </a:solidFill>
              </a:rPr>
              <a:t>	Ophthalmological: Dry Eyes Disease, nAMD, 	RVO, DME, Glaucoma, Uveitis.</a:t>
            </a:r>
          </a:p>
          <a:p>
            <a:pPr marL="461772" lvl="2" indent="0">
              <a:lnSpc>
                <a:spcPct val="90000"/>
              </a:lnSpc>
              <a:buNone/>
            </a:pPr>
            <a:r>
              <a:rPr lang="en-US" sz="1300" dirty="0">
                <a:solidFill>
                  <a:schemeClr val="tx1"/>
                </a:solidFill>
              </a:rPr>
              <a:t>	Neuroscience: MS</a:t>
            </a:r>
          </a:p>
          <a:p>
            <a:pPr marL="461772" lvl="2" indent="0">
              <a:lnSpc>
                <a:spcPct val="90000"/>
              </a:lnSpc>
              <a:buNone/>
            </a:pPr>
            <a:r>
              <a:rPr lang="en-US" sz="1300" dirty="0">
                <a:solidFill>
                  <a:schemeClr val="tx1"/>
                </a:solidFill>
              </a:rPr>
              <a:t>	Atopic Disease: Asthma, AD</a:t>
            </a:r>
          </a:p>
          <a:p>
            <a:pPr marL="461772" lvl="2" indent="0">
              <a:lnSpc>
                <a:spcPct val="90000"/>
              </a:lnSpc>
              <a:buNone/>
            </a:pPr>
            <a:r>
              <a:rPr lang="en-US" sz="1300" dirty="0">
                <a:solidFill>
                  <a:schemeClr val="tx1"/>
                </a:solidFill>
              </a:rPr>
              <a:t>	Endocrine: NASH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Completed a narrative literature review of the burden of illness and treatment patterns in certain eye disorders.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Completed a literature-based study to review medications used in the prophylaxis, acute treatment and maintenance treatment of migraine headache in the U.S.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Completed a White Paper on ‘real-world’ application of Machine Learning approaches on gastro-esophageal cancers to guide HEOR research in this space.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Completed a literature-based assessment of the impact of Covid-19 vaccination on efficacy and safety of MS treatments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BAD66D99-2F51-4D30-94CB-F43943EE4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44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602B7-41E8-4B40-926B-B97862CF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Phenotyping Analytics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4649-4583-4A17-81E5-0AFB755F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628915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solidFill>
                  <a:schemeClr val="tx1"/>
                </a:solidFill>
              </a:rPr>
              <a:t>Over 2020-2023, DMS had conducted studies utilizing state-of-the-art analytic techniques to identify high risk/high value patient sub-populations.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Completed a comparative assessment of 1L treatment outcomes of advanced recurrent or metastatic ESCC comparing patients in the Netherlands (IKNL) vs.  US patients (Flatiron).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Consulted on methods to conduct a comparative evaluation of a global single-arm immunotherapy RCT vs. a ‘real-world’ control arm in metastatic CRC.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Conducted a large multi-phasic study using machine learning approaches evaluating predictors of early mortality and later survival among patients evaluated in a global ESCC RCT study. 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D0E208FB-2DEB-436C-A3E6-A05B40A48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02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3A17D-0B94-48A9-B945-C15C3CCF9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Global Engagement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6080F-0927-446B-97A1-472D6574F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60658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DMS has initiated and completed several global studies, notably in Oncology, over the 2020-2023 period: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Completed a ‘real world’ multi-national observational study on treatment patterns, healthcare resource use, costs and outcomes associated with patients with gastrointestinal cancers in four Asia-Pacific countries (China, Taiwan, Korea, Japan) and the US (CTCA).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Completed a ‘real world’ observational study on treatment patterns, healthcare resource use and outcomes associated with patients with advanced gastric cancer in China.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Completed a retrospective observational study on treatment patterns associated CDK 4/6i inhibitors among patients with metastatic breast cancer in Japan.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Conducting a retrospective observational cross-sectional study on the impact of comorbid disease on invasive pneumococcal disease outcomes in Australia.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E7F25C-AA2E-4F41-9CD3-18EAB998E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13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6A9A97-055D-4180-8F60-51A8C6BBE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en-US" sz="5200"/>
              <a:t>Knowledge Building Activities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1F95A-F4CB-4D1F-9285-618D4343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605524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DMS has developed content and skill-based experiential training workshops and seminars in the area of data analytics. Here are some highlights of our activities over 2020-2023.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Completed a series of workshops on machine learning for life science clients across the US and Europe.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Completed seminars on diverse data analytic topic areas (such as quasi-experimental techniques, time dependent effects in observational studies, predictive modeling, etc.) to U.S based clients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Continue to be engaged as a valued global  provider of ‘real world’ evidence generation Business Knowledge Seminars (BKS) in collaboration with SAS.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Conducting an enterprise-wide series of in-person workshops on machine learning approaches in oncology with a top 5 global pharmaceutical client.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573F4D36-342C-4211-B98E-803313363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0025"/>
            <a:ext cx="2289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32191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1354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Slice</vt:lpstr>
      <vt:lpstr>DataMed Solutions LLC</vt:lpstr>
      <vt:lpstr>DMS highlights</vt:lpstr>
      <vt:lpstr>Key Research Domain Areas</vt:lpstr>
      <vt:lpstr>Retrospective Database Studies</vt:lpstr>
      <vt:lpstr>Other Observational Studies</vt:lpstr>
      <vt:lpstr>Literature Based Assessments</vt:lpstr>
      <vt:lpstr>Phenotyping Analytics</vt:lpstr>
      <vt:lpstr>Global Engagement</vt:lpstr>
      <vt:lpstr>Knowledge Building Activities</vt:lpstr>
      <vt:lpstr>Digital Technology</vt:lpstr>
      <vt:lpstr>Other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DataMed Solutions LLC</dc:title>
  <dc:creator>prakash Navaratnam</dc:creator>
  <cp:lastModifiedBy>prakash Navaratnam</cp:lastModifiedBy>
  <cp:revision>8</cp:revision>
  <dcterms:created xsi:type="dcterms:W3CDTF">2020-03-02T15:05:28Z</dcterms:created>
  <dcterms:modified xsi:type="dcterms:W3CDTF">2023-01-15T00:47:39Z</dcterms:modified>
</cp:coreProperties>
</file>