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7"/>
  </p:notesMasterIdLst>
  <p:sldIdLst>
    <p:sldId id="260" r:id="rId2"/>
    <p:sldId id="259" r:id="rId3"/>
    <p:sldId id="256"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53640-ADAD-4B77-BC51-45929131EA96}"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C9E11-71CC-4CEF-A067-6E933A354E91}" type="slidenum">
              <a:rPr lang="en-US" smtClean="0"/>
              <a:t>‹#›</a:t>
            </a:fld>
            <a:endParaRPr lang="en-US"/>
          </a:p>
        </p:txBody>
      </p:sp>
    </p:spTree>
    <p:extLst>
      <p:ext uri="{BB962C8B-B14F-4D97-AF65-F5344CB8AC3E}">
        <p14:creationId xmlns:p14="http://schemas.microsoft.com/office/powerpoint/2010/main" val="2865798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3822-EFD0-09F5-4AD7-11DBEF491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BF96D8-0896-F2E5-3484-C10BF3ECD7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80E444-DC19-3160-E032-32C1AE08062F}"/>
              </a:ext>
            </a:extLst>
          </p:cNvPr>
          <p:cNvSpPr>
            <a:spLocks noGrp="1"/>
          </p:cNvSpPr>
          <p:nvPr>
            <p:ph type="dt" sz="half" idx="10"/>
          </p:nvPr>
        </p:nvSpPr>
        <p:spPr/>
        <p:txBody>
          <a:bodyPr/>
          <a:lstStyle/>
          <a:p>
            <a:fld id="{FDF6A001-1589-4ED9-822F-FE97EA2E90E6}" type="datetime1">
              <a:rPr lang="en-US" smtClean="0"/>
              <a:t>4/19/2023</a:t>
            </a:fld>
            <a:endParaRPr lang="en-US" dirty="0"/>
          </a:p>
        </p:txBody>
      </p:sp>
      <p:sp>
        <p:nvSpPr>
          <p:cNvPr id="5" name="Footer Placeholder 4">
            <a:extLst>
              <a:ext uri="{FF2B5EF4-FFF2-40B4-BE49-F238E27FC236}">
                <a16:creationId xmlns:a16="http://schemas.microsoft.com/office/drawing/2014/main" id="{C3B8742F-85EF-F596-951B-4B6DB40F87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C11F13-BCB6-6661-1E5F-4F3CD00089F5}"/>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339313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2543-2CE8-A7DB-9369-EF944B3132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E4BF28-FF9E-DA7C-D35F-ED452D81F1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5F355B-C4D1-6D0B-E4DE-C5ACBD49151E}"/>
              </a:ext>
            </a:extLst>
          </p:cNvPr>
          <p:cNvSpPr>
            <a:spLocks noGrp="1"/>
          </p:cNvSpPr>
          <p:nvPr>
            <p:ph type="dt" sz="half" idx="10"/>
          </p:nvPr>
        </p:nvSpPr>
        <p:spPr/>
        <p:txBody>
          <a:bodyPr/>
          <a:lstStyle/>
          <a:p>
            <a:fld id="{78A968CA-F2B5-45F5-BA5B-E2FC44843F79}" type="datetime1">
              <a:rPr lang="en-US" smtClean="0"/>
              <a:t>4/19/2023</a:t>
            </a:fld>
            <a:endParaRPr lang="en-US" dirty="0"/>
          </a:p>
        </p:txBody>
      </p:sp>
      <p:sp>
        <p:nvSpPr>
          <p:cNvPr id="5" name="Footer Placeholder 4">
            <a:extLst>
              <a:ext uri="{FF2B5EF4-FFF2-40B4-BE49-F238E27FC236}">
                <a16:creationId xmlns:a16="http://schemas.microsoft.com/office/drawing/2014/main" id="{5E6536FF-E166-108B-A1A0-4858453AAE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DF72F9-3675-11D5-DDF5-A3A012316BE0}"/>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168632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3C6C62-D3FA-A8C7-870F-4205D5EE79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0258D0-868C-A2B6-B38C-03716774BD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72139F-37A2-93F8-278A-AE4356C7CF4C}"/>
              </a:ext>
            </a:extLst>
          </p:cNvPr>
          <p:cNvSpPr>
            <a:spLocks noGrp="1"/>
          </p:cNvSpPr>
          <p:nvPr>
            <p:ph type="dt" sz="half" idx="10"/>
          </p:nvPr>
        </p:nvSpPr>
        <p:spPr/>
        <p:txBody>
          <a:bodyPr/>
          <a:lstStyle/>
          <a:p>
            <a:fld id="{DD984E16-80A9-49E3-B108-25174E82BCF0}" type="datetime1">
              <a:rPr lang="en-US" smtClean="0"/>
              <a:t>4/19/2023</a:t>
            </a:fld>
            <a:endParaRPr lang="en-US" dirty="0"/>
          </a:p>
        </p:txBody>
      </p:sp>
      <p:sp>
        <p:nvSpPr>
          <p:cNvPr id="5" name="Footer Placeholder 4">
            <a:extLst>
              <a:ext uri="{FF2B5EF4-FFF2-40B4-BE49-F238E27FC236}">
                <a16:creationId xmlns:a16="http://schemas.microsoft.com/office/drawing/2014/main" id="{F3392D2B-C265-EED8-D4A5-F55CAC19E2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79F615-1E39-5879-1E9B-4ED243FA4F68}"/>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379698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C537E-8020-27EE-46C0-6C1782E00A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D34A5E-B189-8794-2A86-CB230CBAA1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95B26-D5B3-1944-CBF4-FE4121B92446}"/>
              </a:ext>
            </a:extLst>
          </p:cNvPr>
          <p:cNvSpPr>
            <a:spLocks noGrp="1"/>
          </p:cNvSpPr>
          <p:nvPr>
            <p:ph type="dt" sz="half" idx="10"/>
          </p:nvPr>
        </p:nvSpPr>
        <p:spPr/>
        <p:txBody>
          <a:bodyPr/>
          <a:lstStyle/>
          <a:p>
            <a:fld id="{CA3EF1A4-9BCB-4237-8986-C49C0BB1E4B9}" type="datetime1">
              <a:rPr lang="en-US" smtClean="0"/>
              <a:t>4/19/2023</a:t>
            </a:fld>
            <a:endParaRPr lang="en-US" dirty="0"/>
          </a:p>
        </p:txBody>
      </p:sp>
      <p:sp>
        <p:nvSpPr>
          <p:cNvPr id="5" name="Footer Placeholder 4">
            <a:extLst>
              <a:ext uri="{FF2B5EF4-FFF2-40B4-BE49-F238E27FC236}">
                <a16:creationId xmlns:a16="http://schemas.microsoft.com/office/drawing/2014/main" id="{238564D8-2EA0-66F8-DA64-B3C6CAEACC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28BAB9-E4C3-4AB7-D944-63BD8094C051}"/>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3789412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44298-59D8-8CE3-6EA9-AE1C37540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D34028-67B4-DB59-C026-60F5D5E78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CB7857-7ABB-F20B-2AA1-DEEBEAC8576B}"/>
              </a:ext>
            </a:extLst>
          </p:cNvPr>
          <p:cNvSpPr>
            <a:spLocks noGrp="1"/>
          </p:cNvSpPr>
          <p:nvPr>
            <p:ph type="dt" sz="half" idx="10"/>
          </p:nvPr>
        </p:nvSpPr>
        <p:spPr/>
        <p:txBody>
          <a:bodyPr/>
          <a:lstStyle/>
          <a:p>
            <a:fld id="{DF9C1D3E-3CBC-4437-877C-6DBA88F00FAD}" type="datetime1">
              <a:rPr lang="en-US" smtClean="0"/>
              <a:t>4/19/2023</a:t>
            </a:fld>
            <a:endParaRPr lang="en-US" dirty="0"/>
          </a:p>
        </p:txBody>
      </p:sp>
      <p:sp>
        <p:nvSpPr>
          <p:cNvPr id="5" name="Footer Placeholder 4">
            <a:extLst>
              <a:ext uri="{FF2B5EF4-FFF2-40B4-BE49-F238E27FC236}">
                <a16:creationId xmlns:a16="http://schemas.microsoft.com/office/drawing/2014/main" id="{F47FFBBE-148F-D151-38D0-A0B35E1D70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3BD9D7-3358-D1B0-2422-3AFC3809902D}"/>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352829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0E29-15CE-DEE4-5544-75A79D8AA1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D0734E-FBFF-6657-9916-6D54F58590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E09638-9DFA-9441-7CCB-B54785769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01432E-1588-7F77-BAE6-CB2BF2C1822F}"/>
              </a:ext>
            </a:extLst>
          </p:cNvPr>
          <p:cNvSpPr>
            <a:spLocks noGrp="1"/>
          </p:cNvSpPr>
          <p:nvPr>
            <p:ph type="dt" sz="half" idx="10"/>
          </p:nvPr>
        </p:nvSpPr>
        <p:spPr/>
        <p:txBody>
          <a:bodyPr/>
          <a:lstStyle/>
          <a:p>
            <a:fld id="{87635FE4-2541-4BFA-BEA4-F3AEB6C42DC7}" type="datetime1">
              <a:rPr lang="en-US" smtClean="0"/>
              <a:t>4/19/2023</a:t>
            </a:fld>
            <a:endParaRPr lang="en-US" dirty="0"/>
          </a:p>
        </p:txBody>
      </p:sp>
      <p:sp>
        <p:nvSpPr>
          <p:cNvPr id="6" name="Footer Placeholder 5">
            <a:extLst>
              <a:ext uri="{FF2B5EF4-FFF2-40B4-BE49-F238E27FC236}">
                <a16:creationId xmlns:a16="http://schemas.microsoft.com/office/drawing/2014/main" id="{B5333035-2544-1882-32AA-752105B50D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7FE2EEA-A579-206B-245F-F3AF6C2B117C}"/>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280032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E9C35-E4C8-6180-FC10-83C1EDB683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4B123B-7357-FA56-30EF-C81DB29D2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664FA9-CC93-15B0-7F08-564F4F02AE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D2791E-ED88-8802-6E5B-E0992724E6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1B13C8-6432-84A2-60AC-99F0687772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947F9A-559B-E49E-54AB-72C81130F3EE}"/>
              </a:ext>
            </a:extLst>
          </p:cNvPr>
          <p:cNvSpPr>
            <a:spLocks noGrp="1"/>
          </p:cNvSpPr>
          <p:nvPr>
            <p:ph type="dt" sz="half" idx="10"/>
          </p:nvPr>
        </p:nvSpPr>
        <p:spPr/>
        <p:txBody>
          <a:bodyPr/>
          <a:lstStyle/>
          <a:p>
            <a:fld id="{B9887F35-02EC-4A72-90E4-B2AB7CA23629}" type="datetime1">
              <a:rPr lang="en-US" smtClean="0"/>
              <a:t>4/19/2023</a:t>
            </a:fld>
            <a:endParaRPr lang="en-US" dirty="0"/>
          </a:p>
        </p:txBody>
      </p:sp>
      <p:sp>
        <p:nvSpPr>
          <p:cNvPr id="8" name="Footer Placeholder 7">
            <a:extLst>
              <a:ext uri="{FF2B5EF4-FFF2-40B4-BE49-F238E27FC236}">
                <a16:creationId xmlns:a16="http://schemas.microsoft.com/office/drawing/2014/main" id="{62E78807-DBF2-5493-FBF6-2E08616975E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D0980BB-0F5C-9E13-EFD2-152F54D0A85B}"/>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317996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F3351-9ED4-D70A-839C-D4AFFB8CEA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F3B5F9-A96F-1FD1-57FD-E002BC5CBD21}"/>
              </a:ext>
            </a:extLst>
          </p:cNvPr>
          <p:cNvSpPr>
            <a:spLocks noGrp="1"/>
          </p:cNvSpPr>
          <p:nvPr>
            <p:ph type="dt" sz="half" idx="10"/>
          </p:nvPr>
        </p:nvSpPr>
        <p:spPr/>
        <p:txBody>
          <a:bodyPr/>
          <a:lstStyle/>
          <a:p>
            <a:fld id="{AE5536C6-5DBF-4209-9BF3-A2694651B5CB}" type="datetime1">
              <a:rPr lang="en-US" smtClean="0"/>
              <a:t>4/19/2023</a:t>
            </a:fld>
            <a:endParaRPr lang="en-US" dirty="0"/>
          </a:p>
        </p:txBody>
      </p:sp>
      <p:sp>
        <p:nvSpPr>
          <p:cNvPr id="4" name="Footer Placeholder 3">
            <a:extLst>
              <a:ext uri="{FF2B5EF4-FFF2-40B4-BE49-F238E27FC236}">
                <a16:creationId xmlns:a16="http://schemas.microsoft.com/office/drawing/2014/main" id="{8B7670D3-5853-FE9F-10BA-F3D919BC163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ED8D8B-AD64-52C1-5F90-E8EB13983ABE}"/>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70625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F8CC82-D6D3-D17A-6792-1FBF560923F9}"/>
              </a:ext>
            </a:extLst>
          </p:cNvPr>
          <p:cNvSpPr>
            <a:spLocks noGrp="1"/>
          </p:cNvSpPr>
          <p:nvPr>
            <p:ph type="dt" sz="half" idx="10"/>
          </p:nvPr>
        </p:nvSpPr>
        <p:spPr/>
        <p:txBody>
          <a:bodyPr/>
          <a:lstStyle/>
          <a:p>
            <a:fld id="{230343E5-14AF-46F4-A973-E6760AF5EBF2}" type="datetime1">
              <a:rPr lang="en-US" smtClean="0"/>
              <a:t>4/19/2023</a:t>
            </a:fld>
            <a:endParaRPr lang="en-US" dirty="0"/>
          </a:p>
        </p:txBody>
      </p:sp>
      <p:sp>
        <p:nvSpPr>
          <p:cNvPr id="3" name="Footer Placeholder 2">
            <a:extLst>
              <a:ext uri="{FF2B5EF4-FFF2-40B4-BE49-F238E27FC236}">
                <a16:creationId xmlns:a16="http://schemas.microsoft.com/office/drawing/2014/main" id="{CF81D7E0-91A0-7D34-DB1E-EA4F1B5C7A0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792C589-4D59-6620-7189-A17E498D1C52}"/>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127094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BD144-7977-E037-00C9-450A424358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DFE1C2-D08C-4734-957E-46142DB4A7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E17F6D-8669-635B-3940-927BE57549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590539-794B-8206-0BE3-09707F0F2716}"/>
              </a:ext>
            </a:extLst>
          </p:cNvPr>
          <p:cNvSpPr>
            <a:spLocks noGrp="1"/>
          </p:cNvSpPr>
          <p:nvPr>
            <p:ph type="dt" sz="half" idx="10"/>
          </p:nvPr>
        </p:nvSpPr>
        <p:spPr/>
        <p:txBody>
          <a:bodyPr/>
          <a:lstStyle/>
          <a:p>
            <a:fld id="{9DEDA765-8756-4224-B097-E828A95A3051}" type="datetime1">
              <a:rPr lang="en-US" smtClean="0"/>
              <a:t>4/19/2023</a:t>
            </a:fld>
            <a:endParaRPr lang="en-US" dirty="0"/>
          </a:p>
        </p:txBody>
      </p:sp>
      <p:sp>
        <p:nvSpPr>
          <p:cNvPr id="6" name="Footer Placeholder 5">
            <a:extLst>
              <a:ext uri="{FF2B5EF4-FFF2-40B4-BE49-F238E27FC236}">
                <a16:creationId xmlns:a16="http://schemas.microsoft.com/office/drawing/2014/main" id="{38EE8534-7BAA-95AF-1E88-E1AAEC5B28E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C8B7087-3DA5-11D5-DA76-88DB35CA96FF}"/>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77529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952AA-5FBE-FDD0-82CC-15D1A2FF3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2783FD-0432-5161-A5B1-0638B677E9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F88BF1-6B46-D435-7470-7281C0FE0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FD0C8C-D34E-362B-6D04-E50D7CC07795}"/>
              </a:ext>
            </a:extLst>
          </p:cNvPr>
          <p:cNvSpPr>
            <a:spLocks noGrp="1"/>
          </p:cNvSpPr>
          <p:nvPr>
            <p:ph type="dt" sz="half" idx="10"/>
          </p:nvPr>
        </p:nvSpPr>
        <p:spPr/>
        <p:txBody>
          <a:bodyPr/>
          <a:lstStyle/>
          <a:p>
            <a:fld id="{0F8EF293-36AF-4B3A-9A97-CD78B3D68997}" type="datetime1">
              <a:rPr lang="en-US" smtClean="0"/>
              <a:t>4/19/2023</a:t>
            </a:fld>
            <a:endParaRPr lang="en-US" dirty="0"/>
          </a:p>
        </p:txBody>
      </p:sp>
      <p:sp>
        <p:nvSpPr>
          <p:cNvPr id="6" name="Footer Placeholder 5">
            <a:extLst>
              <a:ext uri="{FF2B5EF4-FFF2-40B4-BE49-F238E27FC236}">
                <a16:creationId xmlns:a16="http://schemas.microsoft.com/office/drawing/2014/main" id="{C556B886-5BDF-E6E7-BE2B-22CBE66901E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7DA34E-CE99-0FD6-E31E-2E00A84353DA}"/>
              </a:ext>
            </a:extLst>
          </p:cNvPr>
          <p:cNvSpPr>
            <a:spLocks noGrp="1"/>
          </p:cNvSpPr>
          <p:nvPr>
            <p:ph type="sldNum" sz="quarter" idx="12"/>
          </p:nvPr>
        </p:nvSpPr>
        <p:spPr/>
        <p:txBody>
          <a:bodyPr/>
          <a:lstStyle/>
          <a:p>
            <a:fld id="{C25D178D-989D-44D2-B944-D637D6A0A6D2}" type="slidenum">
              <a:rPr lang="en-US" smtClean="0"/>
              <a:t>‹#›</a:t>
            </a:fld>
            <a:endParaRPr lang="en-US" dirty="0"/>
          </a:p>
        </p:txBody>
      </p:sp>
    </p:spTree>
    <p:extLst>
      <p:ext uri="{BB962C8B-B14F-4D97-AF65-F5344CB8AC3E}">
        <p14:creationId xmlns:p14="http://schemas.microsoft.com/office/powerpoint/2010/main" val="293868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D7B16D-6F3A-5A86-1623-85D4640951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500B3D-84C5-961E-1C94-6941747D1C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B1F6D-B289-9F38-7763-934927D465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84C90-3548-4375-9495-0EDB90094F60}" type="datetime1">
              <a:rPr lang="en-US" smtClean="0"/>
              <a:t>4/19/2023</a:t>
            </a:fld>
            <a:endParaRPr lang="en-US" dirty="0"/>
          </a:p>
        </p:txBody>
      </p:sp>
      <p:sp>
        <p:nvSpPr>
          <p:cNvPr id="5" name="Footer Placeholder 4">
            <a:extLst>
              <a:ext uri="{FF2B5EF4-FFF2-40B4-BE49-F238E27FC236}">
                <a16:creationId xmlns:a16="http://schemas.microsoft.com/office/drawing/2014/main" id="{BB3F3DBE-857B-CABA-9673-EB26DEE639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C68FABC-03FC-8060-F6DA-D461721137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D178D-989D-44D2-B944-D637D6A0A6D2}" type="slidenum">
              <a:rPr lang="en-US" smtClean="0"/>
              <a:t>‹#›</a:t>
            </a:fld>
            <a:endParaRPr lang="en-US" dirty="0"/>
          </a:p>
        </p:txBody>
      </p:sp>
    </p:spTree>
    <p:extLst>
      <p:ext uri="{BB962C8B-B14F-4D97-AF65-F5344CB8AC3E}">
        <p14:creationId xmlns:p14="http://schemas.microsoft.com/office/powerpoint/2010/main" val="303800194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8">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Content Placeholder 30">
            <a:extLst>
              <a:ext uri="{FF2B5EF4-FFF2-40B4-BE49-F238E27FC236}">
                <a16:creationId xmlns:a16="http://schemas.microsoft.com/office/drawing/2014/main" id="{B83F5905-5372-E92D-3A01-EA223A7A5AFC}"/>
              </a:ext>
            </a:extLst>
          </p:cNvPr>
          <p:cNvPicPr>
            <a:picLocks noGrp="1" noChangeAspect="1"/>
          </p:cNvPicPr>
          <p:nvPr>
            <p:ph type="pic" idx="1"/>
          </p:nvPr>
        </p:nvPicPr>
        <p:blipFill rotWithShape="1">
          <a:blip r:embed="rId2"/>
          <a:srcRect t="2434" b="2434"/>
          <a:stretch/>
        </p:blipFill>
        <p:spPr>
          <a:xfrm>
            <a:off x="295743" y="3487889"/>
            <a:ext cx="4038506" cy="3370111"/>
          </a:xfrm>
          <a:prstGeom prst="rect">
            <a:avLst/>
          </a:prstGeom>
        </p:spPr>
      </p:pic>
      <p:sp>
        <p:nvSpPr>
          <p:cNvPr id="37" name="Freeform: Shape 40">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34" name="Title 33">
            <a:extLst>
              <a:ext uri="{FF2B5EF4-FFF2-40B4-BE49-F238E27FC236}">
                <a16:creationId xmlns:a16="http://schemas.microsoft.com/office/drawing/2014/main" id="{13C80DC9-6FDD-2AA6-3658-945F04DC74A5}"/>
              </a:ext>
            </a:extLst>
          </p:cNvPr>
          <p:cNvSpPr>
            <a:spLocks noGrp="1"/>
          </p:cNvSpPr>
          <p:nvPr>
            <p:ph type="title"/>
          </p:nvPr>
        </p:nvSpPr>
        <p:spPr>
          <a:xfrm>
            <a:off x="5622061" y="762538"/>
            <a:ext cx="5649349" cy="3199862"/>
          </a:xfrm>
        </p:spPr>
        <p:txBody>
          <a:bodyPr vert="horz" lIns="91440" tIns="45720" rIns="91440" bIns="45720" rtlCol="0" anchor="b">
            <a:normAutofit/>
          </a:bodyPr>
          <a:lstStyle/>
          <a:p>
            <a:r>
              <a:rPr lang="en-US" sz="6600" kern="1200" dirty="0">
                <a:solidFill>
                  <a:srgbClr val="FFFFFF"/>
                </a:solidFill>
                <a:latin typeface="+mj-lt"/>
                <a:ea typeface="+mj-ea"/>
                <a:cs typeface="+mj-cs"/>
              </a:rPr>
              <a:t>Why DMS in Oncology RWE?</a:t>
            </a:r>
          </a:p>
        </p:txBody>
      </p:sp>
      <p:sp>
        <p:nvSpPr>
          <p:cNvPr id="38"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a:extLst>
              <a:ext uri="{FF2B5EF4-FFF2-40B4-BE49-F238E27FC236}">
                <a16:creationId xmlns:a16="http://schemas.microsoft.com/office/drawing/2014/main" id="{C79DC422-151B-7B45-F81C-9A7191877482}"/>
              </a:ext>
            </a:extLst>
          </p:cNvPr>
          <p:cNvPicPr>
            <a:picLocks noChangeAspect="1" noChangeArrowheads="1"/>
          </p:cNvPicPr>
          <p:nvPr/>
        </p:nvPicPr>
        <p:blipFill>
          <a:blip r:embed="rId3" cstate="print"/>
          <a:srcRect/>
          <a:stretch>
            <a:fillRect/>
          </a:stretch>
        </p:blipFill>
        <p:spPr bwMode="auto">
          <a:xfrm>
            <a:off x="1174890" y="6567539"/>
            <a:ext cx="2280213" cy="307872"/>
          </a:xfrm>
          <a:prstGeom prst="rect">
            <a:avLst/>
          </a:prstGeom>
          <a:noFill/>
          <a:ln w="9525">
            <a:noFill/>
            <a:miter lim="800000"/>
            <a:headEnd/>
            <a:tailEnd/>
          </a:ln>
        </p:spPr>
      </p:pic>
      <p:sp>
        <p:nvSpPr>
          <p:cNvPr id="3" name="Slide Number Placeholder 2">
            <a:extLst>
              <a:ext uri="{FF2B5EF4-FFF2-40B4-BE49-F238E27FC236}">
                <a16:creationId xmlns:a16="http://schemas.microsoft.com/office/drawing/2014/main" id="{2976AC26-7571-F023-9D55-E4920F18BE16}"/>
              </a:ext>
            </a:extLst>
          </p:cNvPr>
          <p:cNvSpPr>
            <a:spLocks noGrp="1"/>
          </p:cNvSpPr>
          <p:nvPr>
            <p:ph type="sldNum" sz="quarter" idx="12"/>
          </p:nvPr>
        </p:nvSpPr>
        <p:spPr/>
        <p:txBody>
          <a:bodyPr/>
          <a:lstStyle/>
          <a:p>
            <a:fld id="{C25D178D-989D-44D2-B944-D637D6A0A6D2}" type="slidenum">
              <a:rPr lang="en-US" smtClean="0"/>
              <a:t>1</a:t>
            </a:fld>
            <a:endParaRPr lang="en-US" dirty="0"/>
          </a:p>
        </p:txBody>
      </p:sp>
    </p:spTree>
    <p:extLst>
      <p:ext uri="{BB962C8B-B14F-4D97-AF65-F5344CB8AC3E}">
        <p14:creationId xmlns:p14="http://schemas.microsoft.com/office/powerpoint/2010/main" val="348419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9779AE-BE46-B2AA-FFF3-BC15AC0B0F65}"/>
              </a:ext>
            </a:extLst>
          </p:cNvPr>
          <p:cNvSpPr>
            <a:spLocks noGrp="1"/>
          </p:cNvSpPr>
          <p:nvPr>
            <p:ph type="title"/>
          </p:nvPr>
        </p:nvSpPr>
        <p:spPr>
          <a:xfrm>
            <a:off x="838200" y="365125"/>
            <a:ext cx="10515600" cy="1325563"/>
          </a:xfrm>
        </p:spPr>
        <p:txBody>
          <a:bodyPr>
            <a:normAutofit fontScale="90000"/>
          </a:bodyPr>
          <a:lstStyle/>
          <a:p>
            <a:r>
              <a:rPr lang="en-US" sz="5400" dirty="0"/>
              <a:t>Why DMS in Oncology RWE Research?</a:t>
            </a:r>
          </a:p>
        </p:txBody>
      </p:sp>
      <p:sp>
        <p:nvSpPr>
          <p:cNvPr id="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E18836-5056-5CD4-0AF1-F5DC9FD3E3D2}"/>
              </a:ext>
            </a:extLst>
          </p:cNvPr>
          <p:cNvSpPr>
            <a:spLocks noGrp="1"/>
          </p:cNvSpPr>
          <p:nvPr>
            <p:ph idx="1"/>
          </p:nvPr>
        </p:nvSpPr>
        <p:spPr>
          <a:xfrm>
            <a:off x="838200" y="1929384"/>
            <a:ext cx="10515600" cy="4251960"/>
          </a:xfrm>
        </p:spPr>
        <p:txBody>
          <a:bodyPr>
            <a:normAutofit/>
          </a:bodyPr>
          <a:lstStyle/>
          <a:p>
            <a:r>
              <a:rPr lang="en-US" sz="1400"/>
              <a:t>Uniquely flexible and innovative operational structure with global reach</a:t>
            </a:r>
          </a:p>
          <a:p>
            <a:pPr lvl="1"/>
            <a:r>
              <a:rPr lang="en-US" sz="1400"/>
              <a:t>Flat networked organization (with over 170 affiliations) allows for rapid project turn-around, and highly customized work products</a:t>
            </a:r>
          </a:p>
          <a:p>
            <a:pPr lvl="1"/>
            <a:r>
              <a:rPr lang="en-US" sz="1400"/>
              <a:t>Deep expertise in RWE data analytics with over 200 projects world-wide. We have a highly skilled team of programmers, biostatisticians, epidemiologists, methodologists, clinical experts, etc., that span the globe (North America, Asia-Pacific, and Europe).</a:t>
            </a:r>
          </a:p>
          <a:p>
            <a:r>
              <a:rPr lang="en-US" sz="1400"/>
              <a:t>Deep RWE research experience in Oncology</a:t>
            </a:r>
          </a:p>
          <a:p>
            <a:pPr lvl="1"/>
            <a:r>
              <a:rPr lang="en-US" sz="1400"/>
              <a:t>We have worked on projects across multiple Oncology indications, including breast cancer, across the globe</a:t>
            </a:r>
          </a:p>
          <a:p>
            <a:r>
              <a:rPr lang="en-US" sz="1400"/>
              <a:t>Deep understanding of data resources, with strong contacts in the healthcare data ecosystem globally</a:t>
            </a:r>
          </a:p>
          <a:p>
            <a:pPr lvl="1"/>
            <a:r>
              <a:rPr lang="en-US" sz="1400"/>
              <a:t>We have over 30 business relationships with commercial data providers across the globe, and numerous affiliate relationships with academics around the world</a:t>
            </a:r>
          </a:p>
          <a:p>
            <a:pPr lvl="1"/>
            <a:r>
              <a:rPr lang="en-US" sz="1400"/>
              <a:t>Strong connections in the Oncology RWE data space e.g., Vidence, Flatiron, Cardinal Health, etc. Current capabilities include tokenization/links across datasets of interest in Oncology e.g., EMR linked to biomarker and genomic data</a:t>
            </a:r>
          </a:p>
          <a:p>
            <a:r>
              <a:rPr lang="en-US" sz="1400"/>
              <a:t>Pioneered the use of state-of-the-art analytics in RWE observational research (Phenotyping Analytics) with 10+ years of experience using these techniques in Oncology</a:t>
            </a:r>
          </a:p>
          <a:p>
            <a:pPr lvl="1"/>
            <a:r>
              <a:rPr lang="en-US" sz="1400"/>
              <a:t>Recent examples include the use of Machine Learning approaches in predictive drivers of early mortality and late survival, synthetic control arm for an RWE analysis of U.S vs Netherlands esophageal cancer, and advanced surrogacy analytics linking DFS and OS in urothelial cancer and esophageal cancer. </a:t>
            </a:r>
          </a:p>
        </p:txBody>
      </p:sp>
      <p:pic>
        <p:nvPicPr>
          <p:cNvPr id="4" name="Picture 2">
            <a:extLst>
              <a:ext uri="{FF2B5EF4-FFF2-40B4-BE49-F238E27FC236}">
                <a16:creationId xmlns:a16="http://schemas.microsoft.com/office/drawing/2014/main" id="{77CDE9C5-6BDF-D224-4B84-917AB18E8068}"/>
              </a:ext>
            </a:extLst>
          </p:cNvPr>
          <p:cNvPicPr>
            <a:picLocks noChangeAspect="1" noChangeArrowheads="1"/>
          </p:cNvPicPr>
          <p:nvPr/>
        </p:nvPicPr>
        <p:blipFill>
          <a:blip r:embed="rId2" cstate="print"/>
          <a:srcRect/>
          <a:stretch>
            <a:fillRect/>
          </a:stretch>
        </p:blipFill>
        <p:spPr bwMode="auto">
          <a:xfrm>
            <a:off x="0" y="6550128"/>
            <a:ext cx="2289307" cy="307872"/>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47605614-4290-542A-57FA-794B46BD9B02}"/>
              </a:ext>
            </a:extLst>
          </p:cNvPr>
          <p:cNvSpPr>
            <a:spLocks noGrp="1"/>
          </p:cNvSpPr>
          <p:nvPr>
            <p:ph type="sldNum" sz="quarter" idx="12"/>
          </p:nvPr>
        </p:nvSpPr>
        <p:spPr/>
        <p:txBody>
          <a:bodyPr/>
          <a:lstStyle/>
          <a:p>
            <a:fld id="{C25D178D-989D-44D2-B944-D637D6A0A6D2}" type="slidenum">
              <a:rPr lang="en-US" smtClean="0"/>
              <a:t>2</a:t>
            </a:fld>
            <a:endParaRPr lang="en-US" dirty="0"/>
          </a:p>
        </p:txBody>
      </p:sp>
    </p:spTree>
    <p:extLst>
      <p:ext uri="{BB962C8B-B14F-4D97-AF65-F5344CB8AC3E}">
        <p14:creationId xmlns:p14="http://schemas.microsoft.com/office/powerpoint/2010/main" val="855094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8FE0E0-D95D-46EF-A375-475D4DB0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8EDB51-695D-48BE-A573-ECD95605C5F9}"/>
              </a:ext>
            </a:extLst>
          </p:cNvPr>
          <p:cNvSpPr>
            <a:spLocks noGrp="1"/>
          </p:cNvSpPr>
          <p:nvPr>
            <p:ph type="ctrTitle"/>
          </p:nvPr>
        </p:nvSpPr>
        <p:spPr>
          <a:xfrm>
            <a:off x="640080" y="640080"/>
            <a:ext cx="6894575" cy="3566160"/>
          </a:xfrm>
        </p:spPr>
        <p:txBody>
          <a:bodyPr>
            <a:normAutofit fontScale="90000"/>
          </a:bodyPr>
          <a:lstStyle/>
          <a:p>
            <a:pPr algn="l"/>
            <a:r>
              <a:rPr lang="en-US" sz="6600" dirty="0"/>
              <a:t>Recent DMS Oncology Experiences (2020-2023)</a:t>
            </a:r>
          </a:p>
        </p:txBody>
      </p:sp>
      <p:sp>
        <p:nvSpPr>
          <p:cNvPr id="3" name="Subtitle 2">
            <a:extLst>
              <a:ext uri="{FF2B5EF4-FFF2-40B4-BE49-F238E27FC236}">
                <a16:creationId xmlns:a16="http://schemas.microsoft.com/office/drawing/2014/main" id="{11BDC43C-AC1B-480A-8715-B5103672A963}"/>
              </a:ext>
            </a:extLst>
          </p:cNvPr>
          <p:cNvSpPr>
            <a:spLocks noGrp="1"/>
          </p:cNvSpPr>
          <p:nvPr>
            <p:ph type="subTitle" idx="1"/>
          </p:nvPr>
        </p:nvSpPr>
        <p:spPr>
          <a:xfrm>
            <a:off x="640080" y="4636008"/>
            <a:ext cx="6894576" cy="1572768"/>
          </a:xfrm>
        </p:spPr>
        <p:txBody>
          <a:bodyPr>
            <a:normAutofit/>
          </a:bodyPr>
          <a:lstStyle/>
          <a:p>
            <a:pPr algn="l"/>
            <a:r>
              <a:rPr lang="en-US"/>
              <a:t>DataMed Solutions LLC</a:t>
            </a:r>
          </a:p>
        </p:txBody>
      </p:sp>
      <p:sp>
        <p:nvSpPr>
          <p:cNvPr id="11" name="sketchy line">
            <a:extLst>
              <a:ext uri="{FF2B5EF4-FFF2-40B4-BE49-F238E27FC236}">
                <a16:creationId xmlns:a16="http://schemas.microsoft.com/office/drawing/2014/main" id="{2D82A42F-AEBE-4065-9792-036A904D8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646" y="440926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C5B6129-DABA-928A-3A7F-188A9F59ED05}"/>
              </a:ext>
            </a:extLst>
          </p:cNvPr>
          <p:cNvPicPr>
            <a:picLocks noChangeAspect="1"/>
          </p:cNvPicPr>
          <p:nvPr/>
        </p:nvPicPr>
        <p:blipFill rotWithShape="1">
          <a:blip r:embed="rId2"/>
          <a:srcRect l="32897" r="25742" b="1"/>
          <a:stretch/>
        </p:blipFill>
        <p:spPr>
          <a:xfrm>
            <a:off x="8139803" y="10"/>
            <a:ext cx="4052199" cy="6857990"/>
          </a:xfrm>
          <a:custGeom>
            <a:avLst/>
            <a:gdLst/>
            <a:ahLst/>
            <a:cxnLst/>
            <a:rect l="l" t="t" r="r" b="b"/>
            <a:pathLst>
              <a:path w="4052199" h="6858000">
                <a:moveTo>
                  <a:pt x="25603" y="0"/>
                </a:moveTo>
                <a:lnTo>
                  <a:pt x="4052199" y="0"/>
                </a:lnTo>
                <a:lnTo>
                  <a:pt x="4052199" y="6858000"/>
                </a:lnTo>
                <a:lnTo>
                  <a:pt x="28079" y="6858000"/>
                </a:lnTo>
                <a:lnTo>
                  <a:pt x="37459" y="6497135"/>
                </a:lnTo>
                <a:cubicBezTo>
                  <a:pt x="37586" y="6492050"/>
                  <a:pt x="38603" y="6487092"/>
                  <a:pt x="38603" y="6482007"/>
                </a:cubicBezTo>
                <a:cubicBezTo>
                  <a:pt x="47502" y="6367973"/>
                  <a:pt x="52587" y="6253939"/>
                  <a:pt x="18135" y="6142702"/>
                </a:cubicBezTo>
                <a:cubicBezTo>
                  <a:pt x="15084" y="6132214"/>
                  <a:pt x="13495" y="6121344"/>
                  <a:pt x="13432" y="6110411"/>
                </a:cubicBezTo>
                <a:cubicBezTo>
                  <a:pt x="11690" y="6013324"/>
                  <a:pt x="15936" y="5916236"/>
                  <a:pt x="26145" y="5819669"/>
                </a:cubicBezTo>
                <a:cubicBezTo>
                  <a:pt x="31229" y="5760555"/>
                  <a:pt x="26017" y="5700423"/>
                  <a:pt x="42926" y="5641690"/>
                </a:cubicBezTo>
                <a:cubicBezTo>
                  <a:pt x="50337" y="5612565"/>
                  <a:pt x="54595" y="5582728"/>
                  <a:pt x="55638" y="5552700"/>
                </a:cubicBezTo>
                <a:cubicBezTo>
                  <a:pt x="60087" y="5479983"/>
                  <a:pt x="38603" y="5411588"/>
                  <a:pt x="18263" y="5343066"/>
                </a:cubicBezTo>
                <a:cubicBezTo>
                  <a:pt x="7456" y="5306707"/>
                  <a:pt x="-5384" y="5269459"/>
                  <a:pt x="2372" y="5231320"/>
                </a:cubicBezTo>
                <a:cubicBezTo>
                  <a:pt x="16076" y="5173655"/>
                  <a:pt x="23920" y="5114744"/>
                  <a:pt x="25763" y="5055502"/>
                </a:cubicBezTo>
                <a:cubicBezTo>
                  <a:pt x="25635" y="5012660"/>
                  <a:pt x="15338" y="4970962"/>
                  <a:pt x="18898" y="4928374"/>
                </a:cubicBezTo>
                <a:cubicBezTo>
                  <a:pt x="27073" y="4845715"/>
                  <a:pt x="29157" y="4762561"/>
                  <a:pt x="25127" y="4679584"/>
                </a:cubicBezTo>
                <a:cubicBezTo>
                  <a:pt x="25077" y="4646429"/>
                  <a:pt x="28776" y="4613376"/>
                  <a:pt x="36187" y="4581060"/>
                </a:cubicBezTo>
                <a:cubicBezTo>
                  <a:pt x="45493" y="4524043"/>
                  <a:pt x="47464" y="4466060"/>
                  <a:pt x="42036" y="4408547"/>
                </a:cubicBezTo>
                <a:cubicBezTo>
                  <a:pt x="36060" y="4341932"/>
                  <a:pt x="18263" y="4276334"/>
                  <a:pt x="13685" y="4209719"/>
                </a:cubicBezTo>
                <a:cubicBezTo>
                  <a:pt x="6694" y="4099371"/>
                  <a:pt x="16610" y="3989024"/>
                  <a:pt x="26398" y="3879186"/>
                </a:cubicBezTo>
                <a:cubicBezTo>
                  <a:pt x="34026" y="3808731"/>
                  <a:pt x="36060" y="3737781"/>
                  <a:pt x="32501" y="3667009"/>
                </a:cubicBezTo>
                <a:cubicBezTo>
                  <a:pt x="28051" y="3610818"/>
                  <a:pt x="21059" y="3554755"/>
                  <a:pt x="19788" y="3498437"/>
                </a:cubicBezTo>
                <a:cubicBezTo>
                  <a:pt x="17627" y="3398006"/>
                  <a:pt x="18390" y="3297701"/>
                  <a:pt x="24237" y="3197143"/>
                </a:cubicBezTo>
                <a:cubicBezTo>
                  <a:pt x="27162" y="3146928"/>
                  <a:pt x="32119" y="3096966"/>
                  <a:pt x="34026" y="3046242"/>
                </a:cubicBezTo>
                <a:cubicBezTo>
                  <a:pt x="35933" y="2995518"/>
                  <a:pt x="40001" y="2944413"/>
                  <a:pt x="28433" y="2894578"/>
                </a:cubicBezTo>
                <a:cubicBezTo>
                  <a:pt x="8855" y="2810038"/>
                  <a:pt x="23220" y="2725879"/>
                  <a:pt x="27415" y="2641593"/>
                </a:cubicBezTo>
                <a:cubicBezTo>
                  <a:pt x="29958" y="2589217"/>
                  <a:pt x="45214" y="2535568"/>
                  <a:pt x="31738" y="2484717"/>
                </a:cubicBezTo>
                <a:cubicBezTo>
                  <a:pt x="10507" y="2405008"/>
                  <a:pt x="24492" y="2326951"/>
                  <a:pt x="31738" y="2248513"/>
                </a:cubicBezTo>
                <a:cubicBezTo>
                  <a:pt x="40218" y="2174283"/>
                  <a:pt x="38768" y="2099252"/>
                  <a:pt x="27415" y="2025403"/>
                </a:cubicBezTo>
                <a:cubicBezTo>
                  <a:pt x="12986" y="1952165"/>
                  <a:pt x="12986" y="1876803"/>
                  <a:pt x="27415" y="1803565"/>
                </a:cubicBezTo>
                <a:cubicBezTo>
                  <a:pt x="39276" y="1743102"/>
                  <a:pt x="40598" y="1681038"/>
                  <a:pt x="31356" y="1620119"/>
                </a:cubicBezTo>
                <a:cubicBezTo>
                  <a:pt x="25127" y="1576514"/>
                  <a:pt x="13940" y="1533163"/>
                  <a:pt x="12414" y="1489558"/>
                </a:cubicBezTo>
                <a:cubicBezTo>
                  <a:pt x="9262" y="1398420"/>
                  <a:pt x="11118" y="1307167"/>
                  <a:pt x="18008" y="1216233"/>
                </a:cubicBezTo>
                <a:cubicBezTo>
                  <a:pt x="26017" y="1112496"/>
                  <a:pt x="41400" y="1009268"/>
                  <a:pt x="30721" y="904896"/>
                </a:cubicBezTo>
                <a:cubicBezTo>
                  <a:pt x="27162" y="869046"/>
                  <a:pt x="19661" y="833323"/>
                  <a:pt x="18771" y="797346"/>
                </a:cubicBezTo>
                <a:cubicBezTo>
                  <a:pt x="17118" y="730095"/>
                  <a:pt x="16737" y="663607"/>
                  <a:pt x="20169" y="593941"/>
                </a:cubicBezTo>
                <a:cubicBezTo>
                  <a:pt x="23602" y="524274"/>
                  <a:pt x="38348" y="451938"/>
                  <a:pt x="28433" y="383798"/>
                </a:cubicBezTo>
                <a:cubicBezTo>
                  <a:pt x="18516" y="315657"/>
                  <a:pt x="24873" y="248406"/>
                  <a:pt x="31229" y="181410"/>
                </a:cubicBezTo>
                <a:cubicBezTo>
                  <a:pt x="34344" y="149565"/>
                  <a:pt x="36410" y="118069"/>
                  <a:pt x="35854" y="86700"/>
                </a:cubicBezTo>
                <a:close/>
              </a:path>
            </a:pathLst>
          </a:custGeom>
        </p:spPr>
      </p:pic>
      <p:sp>
        <p:nvSpPr>
          <p:cNvPr id="4" name="Slide Number Placeholder 3">
            <a:extLst>
              <a:ext uri="{FF2B5EF4-FFF2-40B4-BE49-F238E27FC236}">
                <a16:creationId xmlns:a16="http://schemas.microsoft.com/office/drawing/2014/main" id="{B9D409CE-A3F6-81C9-03CB-8731B8D43A24}"/>
              </a:ext>
            </a:extLst>
          </p:cNvPr>
          <p:cNvSpPr>
            <a:spLocks noGrp="1"/>
          </p:cNvSpPr>
          <p:nvPr>
            <p:ph type="sldNum" sz="quarter" idx="12"/>
          </p:nvPr>
        </p:nvSpPr>
        <p:spPr/>
        <p:txBody>
          <a:bodyPr/>
          <a:lstStyle/>
          <a:p>
            <a:fld id="{C25D178D-989D-44D2-B944-D637D6A0A6D2}" type="slidenum">
              <a:rPr lang="en-US" smtClean="0"/>
              <a:t>3</a:t>
            </a:fld>
            <a:endParaRPr lang="en-US" dirty="0"/>
          </a:p>
        </p:txBody>
      </p:sp>
    </p:spTree>
    <p:extLst>
      <p:ext uri="{BB962C8B-B14F-4D97-AF65-F5344CB8AC3E}">
        <p14:creationId xmlns:p14="http://schemas.microsoft.com/office/powerpoint/2010/main" val="2730419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8AA60A-8287-4D6E-9FDF-A8D6B7F1966A}"/>
              </a:ext>
            </a:extLst>
          </p:cNvPr>
          <p:cNvSpPr>
            <a:spLocks noGrp="1"/>
          </p:cNvSpPr>
          <p:nvPr>
            <p:ph type="title"/>
          </p:nvPr>
        </p:nvSpPr>
        <p:spPr>
          <a:xfrm>
            <a:off x="838200" y="365125"/>
            <a:ext cx="10515600" cy="1325563"/>
          </a:xfrm>
        </p:spPr>
        <p:txBody>
          <a:bodyPr>
            <a:normAutofit/>
          </a:bodyPr>
          <a:lstStyle/>
          <a:p>
            <a:r>
              <a:rPr lang="en-US" sz="5400"/>
              <a:t>US Experiences</a:t>
            </a:r>
          </a:p>
        </p:txBody>
      </p:sp>
      <p:sp>
        <p:nvSpPr>
          <p:cNvPr id="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243BB8-3618-455D-A087-08203F128559}"/>
              </a:ext>
            </a:extLst>
          </p:cNvPr>
          <p:cNvSpPr>
            <a:spLocks noGrp="1"/>
          </p:cNvSpPr>
          <p:nvPr>
            <p:ph idx="1"/>
          </p:nvPr>
        </p:nvSpPr>
        <p:spPr>
          <a:xfrm>
            <a:off x="838200" y="1929384"/>
            <a:ext cx="10515600" cy="4251960"/>
          </a:xfrm>
        </p:spPr>
        <p:txBody>
          <a:bodyPr>
            <a:normAutofit/>
          </a:bodyPr>
          <a:lstStyle/>
          <a:p>
            <a:r>
              <a:rPr lang="en-US" sz="1700"/>
              <a:t>Metastatic Colorectal Cancer (mCRC): Real-world Control arm vs Active arm from RCT (Flatiron)</a:t>
            </a:r>
          </a:p>
          <a:p>
            <a:r>
              <a:rPr lang="en-US" sz="1700"/>
              <a:t>Invasive Bladder Cancer: Correlation of DFS vs OS (SEER-Medicare)</a:t>
            </a:r>
          </a:p>
          <a:p>
            <a:r>
              <a:rPr lang="en-US" sz="1700"/>
              <a:t>Invasive Bladder Cancer: OS Survival Modeling (Real-World Control Arm) [SEER-Medicare] </a:t>
            </a:r>
          </a:p>
          <a:p>
            <a:r>
              <a:rPr lang="en-US" sz="1700"/>
              <a:t>Esophageal Cancer (EC): Correlation of DFS vs OS (SEER-Medicare)</a:t>
            </a:r>
          </a:p>
          <a:p>
            <a:r>
              <a:rPr lang="en-US" sz="1700"/>
              <a:t>First Line Esophageal Squamous Cell Carcinoma (ESCC): Comparative Effectiveness vs. Japan MDV (Flatiron)</a:t>
            </a:r>
          </a:p>
          <a:p>
            <a:r>
              <a:rPr lang="en-US" sz="1700"/>
              <a:t>Cancer Treatment Centers of America (CTCA): Gastro-esophageal cancer (GEC) Burden of Illness (CTCA/Vidence database)</a:t>
            </a:r>
          </a:p>
          <a:p>
            <a:r>
              <a:rPr lang="en-US" sz="1700"/>
              <a:t>Metastatic Pancreatic Cancer (mPC): Neo-Adjuvant vs Adjuvant (MarketScan)</a:t>
            </a:r>
          </a:p>
          <a:p>
            <a:r>
              <a:rPr lang="en-US" sz="1700"/>
              <a:t>Second Line ESCC (Flatiron)</a:t>
            </a:r>
          </a:p>
          <a:p>
            <a:r>
              <a:rPr lang="en-US" sz="1700"/>
              <a:t>First Line ESCC (Flatiron)</a:t>
            </a:r>
          </a:p>
          <a:p>
            <a:r>
              <a:rPr lang="en-US" sz="1700"/>
              <a:t>Data Sweep Study in mCRC </a:t>
            </a:r>
          </a:p>
          <a:p>
            <a:endParaRPr lang="en-US" sz="1700"/>
          </a:p>
        </p:txBody>
      </p:sp>
      <p:pic>
        <p:nvPicPr>
          <p:cNvPr id="4" name="Picture 2">
            <a:extLst>
              <a:ext uri="{FF2B5EF4-FFF2-40B4-BE49-F238E27FC236}">
                <a16:creationId xmlns:a16="http://schemas.microsoft.com/office/drawing/2014/main" id="{3C854BC1-1F01-7035-92A7-31B6B2A19A0B}"/>
              </a:ext>
            </a:extLst>
          </p:cNvPr>
          <p:cNvPicPr>
            <a:picLocks noChangeAspect="1" noChangeArrowheads="1"/>
          </p:cNvPicPr>
          <p:nvPr/>
        </p:nvPicPr>
        <p:blipFill>
          <a:blip r:embed="rId2" cstate="print"/>
          <a:srcRect/>
          <a:stretch>
            <a:fillRect/>
          </a:stretch>
        </p:blipFill>
        <p:spPr bwMode="auto">
          <a:xfrm>
            <a:off x="0" y="6550128"/>
            <a:ext cx="2289307" cy="307872"/>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695DD245-2D6E-7929-7148-5200136196DD}"/>
              </a:ext>
            </a:extLst>
          </p:cNvPr>
          <p:cNvSpPr>
            <a:spLocks noGrp="1"/>
          </p:cNvSpPr>
          <p:nvPr>
            <p:ph type="sldNum" sz="quarter" idx="12"/>
          </p:nvPr>
        </p:nvSpPr>
        <p:spPr/>
        <p:txBody>
          <a:bodyPr/>
          <a:lstStyle/>
          <a:p>
            <a:fld id="{C25D178D-989D-44D2-B944-D637D6A0A6D2}" type="slidenum">
              <a:rPr lang="en-US" smtClean="0"/>
              <a:t>4</a:t>
            </a:fld>
            <a:endParaRPr lang="en-US" dirty="0"/>
          </a:p>
        </p:txBody>
      </p:sp>
    </p:spTree>
    <p:extLst>
      <p:ext uri="{BB962C8B-B14F-4D97-AF65-F5344CB8AC3E}">
        <p14:creationId xmlns:p14="http://schemas.microsoft.com/office/powerpoint/2010/main" val="44142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8DACE5-EB72-420F-9511-79FFEB02A6D4}"/>
              </a:ext>
            </a:extLst>
          </p:cNvPr>
          <p:cNvSpPr>
            <a:spLocks noGrp="1"/>
          </p:cNvSpPr>
          <p:nvPr>
            <p:ph type="title"/>
          </p:nvPr>
        </p:nvSpPr>
        <p:spPr>
          <a:xfrm>
            <a:off x="838200" y="365125"/>
            <a:ext cx="10515600" cy="1325563"/>
          </a:xfrm>
        </p:spPr>
        <p:txBody>
          <a:bodyPr>
            <a:normAutofit/>
          </a:bodyPr>
          <a:lstStyle/>
          <a:p>
            <a:r>
              <a:rPr lang="en-US" sz="5400"/>
              <a:t>Ex-US Experiences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94E321-2865-4F11-903A-40E81346F6B2}"/>
              </a:ext>
            </a:extLst>
          </p:cNvPr>
          <p:cNvSpPr>
            <a:spLocks noGrp="1"/>
          </p:cNvSpPr>
          <p:nvPr>
            <p:ph idx="1"/>
          </p:nvPr>
        </p:nvSpPr>
        <p:spPr>
          <a:xfrm>
            <a:off x="838200" y="1929384"/>
            <a:ext cx="10515600" cy="4251960"/>
          </a:xfrm>
        </p:spPr>
        <p:txBody>
          <a:bodyPr>
            <a:normAutofit/>
          </a:bodyPr>
          <a:lstStyle/>
          <a:p>
            <a:r>
              <a:rPr lang="en-US" sz="2200"/>
              <a:t>Refractory/Relapsing Multiple Myeloma (rrMM), Non-Small Cell Lung Cancer (NSCLC), Metastatic Breast Cancer (mBC): Global Chart Review: Turkey, Brazil, Russia, Colombia, Mexico, Taiwan</a:t>
            </a:r>
          </a:p>
          <a:p>
            <a:r>
              <a:rPr lang="en-US" sz="2200"/>
              <a:t>GEC: Asia-Pac 4 Country Study: Korea, Taiwan, Japan and China</a:t>
            </a:r>
          </a:p>
          <a:p>
            <a:r>
              <a:rPr lang="en-US" sz="2200"/>
              <a:t>mBC in Japan</a:t>
            </a:r>
          </a:p>
          <a:p>
            <a:r>
              <a:rPr lang="en-US" sz="2200"/>
              <a:t>First-Line, Second-Line, and Adjuvant EC: Japan</a:t>
            </a:r>
          </a:p>
          <a:p>
            <a:r>
              <a:rPr lang="en-US" sz="2200"/>
              <a:t>Early Detriment/Late Survival Machine Learning Modeling: Multinational RCT ESCC data</a:t>
            </a:r>
          </a:p>
          <a:p>
            <a:r>
              <a:rPr lang="en-US" sz="2200"/>
              <a:t>First-Line &amp; Third-Line Gastric Cancer (GC)/Gastro-Esophageal Junction Cancer (GEJC): Japan and China</a:t>
            </a:r>
          </a:p>
          <a:p>
            <a:r>
              <a:rPr lang="en-US" sz="2200"/>
              <a:t>Adjuvant GC/GEJC: China</a:t>
            </a:r>
          </a:p>
        </p:txBody>
      </p:sp>
      <p:pic>
        <p:nvPicPr>
          <p:cNvPr id="4" name="Picture 2">
            <a:extLst>
              <a:ext uri="{FF2B5EF4-FFF2-40B4-BE49-F238E27FC236}">
                <a16:creationId xmlns:a16="http://schemas.microsoft.com/office/drawing/2014/main" id="{E5D888F8-EA1A-E807-A1C8-5ED95DA587D9}"/>
              </a:ext>
            </a:extLst>
          </p:cNvPr>
          <p:cNvPicPr>
            <a:picLocks noChangeAspect="1" noChangeArrowheads="1"/>
          </p:cNvPicPr>
          <p:nvPr/>
        </p:nvPicPr>
        <p:blipFill>
          <a:blip r:embed="rId2" cstate="print"/>
          <a:srcRect/>
          <a:stretch>
            <a:fillRect/>
          </a:stretch>
        </p:blipFill>
        <p:spPr bwMode="auto">
          <a:xfrm>
            <a:off x="0" y="6550128"/>
            <a:ext cx="2289307" cy="307872"/>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3B4562DC-D6C5-1EFA-F74B-53C9E0BA1B8C}"/>
              </a:ext>
            </a:extLst>
          </p:cNvPr>
          <p:cNvSpPr>
            <a:spLocks noGrp="1"/>
          </p:cNvSpPr>
          <p:nvPr>
            <p:ph type="sldNum" sz="quarter" idx="12"/>
          </p:nvPr>
        </p:nvSpPr>
        <p:spPr/>
        <p:txBody>
          <a:bodyPr/>
          <a:lstStyle/>
          <a:p>
            <a:fld id="{C25D178D-989D-44D2-B944-D637D6A0A6D2}" type="slidenum">
              <a:rPr lang="en-US" smtClean="0"/>
              <a:t>5</a:t>
            </a:fld>
            <a:endParaRPr lang="en-US" dirty="0"/>
          </a:p>
        </p:txBody>
      </p:sp>
    </p:spTree>
    <p:extLst>
      <p:ext uri="{BB962C8B-B14F-4D97-AF65-F5344CB8AC3E}">
        <p14:creationId xmlns:p14="http://schemas.microsoft.com/office/powerpoint/2010/main" val="3172165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9083</TotalTime>
  <Words>510</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Why DMS in Oncology RWE?</vt:lpstr>
      <vt:lpstr>Why DMS in Oncology RWE Research?</vt:lpstr>
      <vt:lpstr>Recent DMS Oncology Experiences (2020-2023)</vt:lpstr>
      <vt:lpstr>US Experiences</vt:lpstr>
      <vt:lpstr>Ex-US Experiences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Oncology Experiences (2020-2021)</dc:title>
  <dc:creator>prakash Navaratnam</dc:creator>
  <cp:lastModifiedBy>prakash Navaratnam</cp:lastModifiedBy>
  <cp:revision>11</cp:revision>
  <dcterms:created xsi:type="dcterms:W3CDTF">2021-03-08T13:51:24Z</dcterms:created>
  <dcterms:modified xsi:type="dcterms:W3CDTF">2023-04-20T11:16:23Z</dcterms:modified>
</cp:coreProperties>
</file>