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98" r:id="rId4"/>
    <p:sldId id="259" r:id="rId5"/>
    <p:sldId id="260" r:id="rId6"/>
    <p:sldId id="261" r:id="rId7"/>
    <p:sldId id="262" r:id="rId8"/>
    <p:sldId id="263" r:id="rId9"/>
    <p:sldId id="264" r:id="rId10"/>
    <p:sldId id="265" r:id="rId11"/>
    <p:sldId id="266" r:id="rId12"/>
    <p:sldId id="267" r:id="rId13"/>
    <p:sldId id="270" r:id="rId14"/>
    <p:sldId id="297" r:id="rId15"/>
    <p:sldId id="272" r:id="rId16"/>
    <p:sldId id="273" r:id="rId17"/>
    <p:sldId id="274" r:id="rId18"/>
    <p:sldId id="276" r:id="rId19"/>
    <p:sldId id="277" r:id="rId20"/>
    <p:sldId id="278" r:id="rId21"/>
    <p:sldId id="287" r:id="rId22"/>
    <p:sldId id="288" r:id="rId23"/>
    <p:sldId id="289" r:id="rId24"/>
    <p:sldId id="290" r:id="rId25"/>
    <p:sldId id="308" r:id="rId26"/>
    <p:sldId id="310" r:id="rId27"/>
    <p:sldId id="307" r:id="rId28"/>
    <p:sldId id="309" r:id="rId29"/>
    <p:sldId id="291" r:id="rId30"/>
    <p:sldId id="292" r:id="rId31"/>
    <p:sldId id="293" r:id="rId32"/>
    <p:sldId id="294" r:id="rId33"/>
    <p:sldId id="295" r:id="rId34"/>
    <p:sldId id="296" r:id="rId35"/>
  </p:sldIdLst>
  <p:sldSz cx="13004800" cy="9753600"/>
  <p:notesSz cx="6858000" cy="9144000"/>
  <p:defaultTextStyle>
    <a:lvl1pPr defTabSz="825500">
      <a:lnSpc>
        <a:spcPct val="130000"/>
      </a:lnSpc>
      <a:spcBef>
        <a:spcPts val="3000"/>
      </a:spcBef>
      <a:defRPr sz="4600">
        <a:solidFill>
          <a:srgbClr val="515151"/>
        </a:solidFill>
        <a:latin typeface="Raleway Regular"/>
        <a:ea typeface="Raleway Regular"/>
        <a:cs typeface="Raleway Regular"/>
        <a:sym typeface="Raleway Regular"/>
      </a:defRPr>
    </a:lvl1pPr>
    <a:lvl2pPr defTabSz="825500">
      <a:lnSpc>
        <a:spcPct val="130000"/>
      </a:lnSpc>
      <a:spcBef>
        <a:spcPts val="3000"/>
      </a:spcBef>
      <a:defRPr sz="4600">
        <a:solidFill>
          <a:srgbClr val="515151"/>
        </a:solidFill>
        <a:latin typeface="Raleway Regular"/>
        <a:ea typeface="Raleway Regular"/>
        <a:cs typeface="Raleway Regular"/>
        <a:sym typeface="Raleway Regular"/>
      </a:defRPr>
    </a:lvl2pPr>
    <a:lvl3pPr defTabSz="825500">
      <a:lnSpc>
        <a:spcPct val="130000"/>
      </a:lnSpc>
      <a:spcBef>
        <a:spcPts val="3000"/>
      </a:spcBef>
      <a:defRPr sz="4600">
        <a:solidFill>
          <a:srgbClr val="515151"/>
        </a:solidFill>
        <a:latin typeface="Raleway Regular"/>
        <a:ea typeface="Raleway Regular"/>
        <a:cs typeface="Raleway Regular"/>
        <a:sym typeface="Raleway Regular"/>
      </a:defRPr>
    </a:lvl3pPr>
    <a:lvl4pPr defTabSz="825500">
      <a:lnSpc>
        <a:spcPct val="130000"/>
      </a:lnSpc>
      <a:spcBef>
        <a:spcPts val="3000"/>
      </a:spcBef>
      <a:defRPr sz="4600">
        <a:solidFill>
          <a:srgbClr val="515151"/>
        </a:solidFill>
        <a:latin typeface="Raleway Regular"/>
        <a:ea typeface="Raleway Regular"/>
        <a:cs typeface="Raleway Regular"/>
        <a:sym typeface="Raleway Regular"/>
      </a:defRPr>
    </a:lvl4pPr>
    <a:lvl5pPr defTabSz="825500">
      <a:lnSpc>
        <a:spcPct val="130000"/>
      </a:lnSpc>
      <a:spcBef>
        <a:spcPts val="3000"/>
      </a:spcBef>
      <a:defRPr sz="4600">
        <a:solidFill>
          <a:srgbClr val="515151"/>
        </a:solidFill>
        <a:latin typeface="Raleway Regular"/>
        <a:ea typeface="Raleway Regular"/>
        <a:cs typeface="Raleway Regular"/>
        <a:sym typeface="Raleway Regular"/>
      </a:defRPr>
    </a:lvl5pPr>
    <a:lvl6pPr defTabSz="825500">
      <a:lnSpc>
        <a:spcPct val="130000"/>
      </a:lnSpc>
      <a:spcBef>
        <a:spcPts val="3000"/>
      </a:spcBef>
      <a:defRPr sz="4600">
        <a:solidFill>
          <a:srgbClr val="515151"/>
        </a:solidFill>
        <a:latin typeface="Raleway Regular"/>
        <a:ea typeface="Raleway Regular"/>
        <a:cs typeface="Raleway Regular"/>
        <a:sym typeface="Raleway Regular"/>
      </a:defRPr>
    </a:lvl6pPr>
    <a:lvl7pPr defTabSz="825500">
      <a:lnSpc>
        <a:spcPct val="130000"/>
      </a:lnSpc>
      <a:spcBef>
        <a:spcPts val="3000"/>
      </a:spcBef>
      <a:defRPr sz="4600">
        <a:solidFill>
          <a:srgbClr val="515151"/>
        </a:solidFill>
        <a:latin typeface="Raleway Regular"/>
        <a:ea typeface="Raleway Regular"/>
        <a:cs typeface="Raleway Regular"/>
        <a:sym typeface="Raleway Regular"/>
      </a:defRPr>
    </a:lvl7pPr>
    <a:lvl8pPr defTabSz="825500">
      <a:lnSpc>
        <a:spcPct val="130000"/>
      </a:lnSpc>
      <a:spcBef>
        <a:spcPts val="3000"/>
      </a:spcBef>
      <a:defRPr sz="4600">
        <a:solidFill>
          <a:srgbClr val="515151"/>
        </a:solidFill>
        <a:latin typeface="Raleway Regular"/>
        <a:ea typeface="Raleway Regular"/>
        <a:cs typeface="Raleway Regular"/>
        <a:sym typeface="Raleway Regular"/>
      </a:defRPr>
    </a:lvl8pPr>
    <a:lvl9pPr defTabSz="825500">
      <a:lnSpc>
        <a:spcPct val="130000"/>
      </a:lnSpc>
      <a:spcBef>
        <a:spcPts val="3000"/>
      </a:spcBef>
      <a:defRPr sz="4600">
        <a:solidFill>
          <a:srgbClr val="515151"/>
        </a:solidFill>
        <a:latin typeface="Raleway Regular"/>
        <a:ea typeface="Raleway Regular"/>
        <a:cs typeface="Raleway Regular"/>
        <a:sym typeface="Raleway Regular"/>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Source Sans Pro"/>
          <a:ea typeface="Source Sans Pro"/>
          <a:cs typeface="Source Sans Pro"/>
        </a:font>
        <a:srgbClr val="FFFFFF"/>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CAD2E8"/>
          </a:solidFill>
        </a:fill>
      </a:tcStyle>
    </a:wholeTbl>
    <a:band2H>
      <a:tcTxStyle/>
      <a:tcStyle>
        <a:tcBdr/>
        <a:fill>
          <a:solidFill>
            <a:srgbClr val="E6EAF4"/>
          </a:solidFill>
        </a:fill>
      </a:tcStyle>
    </a:band2H>
    <a:firstCol>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0365C0"/>
          </a:solidFill>
        </a:fill>
      </a:tcStyle>
    </a:firstCol>
    <a:lastRow>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381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0365C0"/>
          </a:solidFill>
        </a:fill>
      </a:tcStyle>
    </a:lastRow>
    <a:firstRow>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381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0365C0"/>
          </a:solidFill>
        </a:fill>
      </a:tcStyle>
    </a:firstRow>
  </a:tblStyle>
  <a:tblStyle styleId="{C7B018BB-80A7-4F77-B60F-C8B233D01FF8}" styleName="">
    <a:tblBg/>
    <a:wholeTbl>
      <a:tcTxStyle b="on" i="on">
        <a:font>
          <a:latin typeface="Source Sans Pro"/>
          <a:ea typeface="Source Sans Pro"/>
          <a:cs typeface="Source Sans Pro"/>
        </a:font>
        <a:srgbClr val="FFFFFF"/>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F2E7CB"/>
          </a:solidFill>
        </a:fill>
      </a:tcStyle>
    </a:wholeTbl>
    <a:band2H>
      <a:tcTxStyle/>
      <a:tcStyle>
        <a:tcBdr/>
        <a:fill>
          <a:solidFill>
            <a:srgbClr val="F8F4E7"/>
          </a:solidFill>
        </a:fill>
      </a:tcStyle>
    </a:band2H>
    <a:firstCol>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DCBD23"/>
          </a:solidFill>
        </a:fill>
      </a:tcStyle>
    </a:firstCol>
    <a:lastRow>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381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DCBD23"/>
          </a:solidFill>
        </a:fill>
      </a:tcStyle>
    </a:lastRow>
    <a:firstRow>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381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DCBD23"/>
          </a:solidFill>
        </a:fill>
      </a:tcStyle>
    </a:firstRow>
  </a:tblStyle>
  <a:tblStyle styleId="{EEE7283C-3CF3-47DC-8721-378D4A62B228}" styleName="">
    <a:tblBg/>
    <a:wholeTbl>
      <a:tcTxStyle b="on" i="on">
        <a:font>
          <a:latin typeface="Source Sans Pro"/>
          <a:ea typeface="Source Sans Pro"/>
          <a:cs typeface="Source Sans Pro"/>
        </a:font>
        <a:srgbClr val="FFFFFF"/>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D5CDDE"/>
          </a:solidFill>
        </a:fill>
      </a:tcStyle>
    </a:wholeTbl>
    <a:band2H>
      <a:tcTxStyle/>
      <a:tcStyle>
        <a:tcBdr/>
        <a:fill>
          <a:solidFill>
            <a:srgbClr val="EBE8EF"/>
          </a:solidFill>
        </a:fill>
      </a:tcStyle>
    </a:band2H>
    <a:firstCol>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773F9B"/>
          </a:solidFill>
        </a:fill>
      </a:tcStyle>
    </a:firstCol>
    <a:lastRow>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381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773F9B"/>
          </a:solidFill>
        </a:fill>
      </a:tcStyle>
    </a:lastRow>
    <a:firstRow>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381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773F9B"/>
          </a:solidFill>
        </a:fill>
      </a:tcStyle>
    </a:firstRow>
  </a:tblStyle>
  <a:tblStyle styleId="{CF821DB8-F4EB-4A41-A1BA-3FCAFE7338EE}" styleName="">
    <a:tblBg/>
    <a:wholeTbl>
      <a:tcTxStyle b="on" i="on">
        <a:font>
          <a:latin typeface="Source Sans Pro"/>
          <a:ea typeface="Source Sans Pro"/>
          <a:cs typeface="Source Sans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A6AAA9"/>
          </a:solidFill>
        </a:fill>
      </a:tcStyle>
    </a:band2H>
    <a:firstCol>
      <a:tcTxStyle b="on" i="on">
        <a:font>
          <a:latin typeface="Source Sans Pro"/>
          <a:ea typeface="Source Sans Pro"/>
          <a:cs typeface="Source Sans Pro"/>
        </a:font>
        <a:srgbClr val="A6AAA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
          <a:latin typeface="Source Sans Pro"/>
          <a:ea typeface="Source Sans Pro"/>
          <a:cs typeface="Source Sans Pro"/>
        </a:font>
        <a:srgbClr val="FFFFFF"/>
      </a:tcTxStyle>
      <a:tcStyle>
        <a:tcBdr>
          <a:left>
            <a:ln w="12700" cap="flat">
              <a:noFill/>
              <a:miter lim="400000"/>
            </a:ln>
          </a:left>
          <a:right>
            <a:ln w="12700" cap="flat">
              <a:noFill/>
              <a:miter lim="400000"/>
            </a:ln>
          </a:right>
          <a:top>
            <a:ln w="50800" cap="flat">
              <a:solidFill>
                <a:srgbClr val="FFFFFF"/>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srgbClr val="A6AAA9"/>
          </a:solidFill>
        </a:fill>
      </a:tcStyle>
    </a:lastRow>
    <a:firstRow>
      <a:tcTxStyle b="on" i="on">
        <a:font>
          <a:latin typeface="Source Sans Pro"/>
          <a:ea typeface="Source Sans Pro"/>
          <a:cs typeface="Source Sans Pro"/>
        </a:font>
        <a:srgbClr val="A6AAA9"/>
      </a:tcTxStyle>
      <a:tcStyle>
        <a:tcBdr>
          <a:left>
            <a:ln w="12700" cap="flat">
              <a:noFill/>
              <a:miter lim="400000"/>
            </a:ln>
          </a:left>
          <a:right>
            <a:ln w="12700" cap="flat">
              <a:noFill/>
              <a:miter lim="400000"/>
            </a:ln>
          </a:right>
          <a:top>
            <a:ln w="25400" cap="flat">
              <a:solidFill>
                <a:srgbClr val="FFFFFF"/>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
          <a:latin typeface="Source Sans Pro"/>
          <a:ea typeface="Source Sans Pro"/>
          <a:cs typeface="Source Sans Pro"/>
        </a:font>
        <a:srgbClr val="FFFFFF"/>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FFFFFF"/>
          </a:solidFill>
        </a:fill>
      </a:tcStyle>
    </a:firstCol>
    <a:lastRow>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381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FFFFFF"/>
          </a:solidFill>
        </a:fill>
      </a:tcStyle>
    </a:lastRow>
    <a:firstRow>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381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FFFFFF"/>
          </a:solidFill>
        </a:fill>
      </a:tcStyle>
    </a:firstRow>
  </a:tblStyle>
  <a:tblStyle styleId="{2708684C-4D16-4618-839F-0558EEFCDFE6}" styleName="">
    <a:tblBg/>
    <a:wholeTbl>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A6AAA9">
              <a:alpha val="20000"/>
            </a:srgbClr>
          </a:solidFill>
        </a:fill>
      </a:tcStyle>
    </a:wholeTbl>
    <a:band2H>
      <a:tcTxStyle/>
      <a:tcStyle>
        <a:tcBdr/>
        <a:fill>
          <a:solidFill>
            <a:srgbClr val="FFFFFF"/>
          </a:solidFill>
        </a:fill>
      </a:tcStyle>
    </a:band2H>
    <a:firstCol>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solidFill>
            <a:srgbClr val="A6AAA9">
              <a:alpha val="20000"/>
            </a:srgbClr>
          </a:solidFill>
        </a:fill>
      </a:tcStyle>
    </a:firstCol>
    <a:lastRow>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50800" cap="flat">
              <a:solidFill>
                <a:srgbClr val="A6AAA9"/>
              </a:solidFill>
              <a:prstDash val="solid"/>
              <a:bevel/>
            </a:ln>
          </a:top>
          <a:bottom>
            <a:ln w="127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noFill/>
        </a:fill>
      </a:tcStyle>
    </a:lastRow>
    <a:firstRow>
      <a:tcTxStyle b="on" i="on">
        <a:font>
          <a:latin typeface="Source Sans Pro"/>
          <a:ea typeface="Source Sans Pro"/>
          <a:cs typeface="Source Sans Pro"/>
        </a:font>
        <a:srgbClr val="A6AAA9"/>
      </a:tcTxStyle>
      <a:tcStyle>
        <a:tcBdr>
          <a:left>
            <a:ln w="12700" cap="flat">
              <a:solidFill>
                <a:srgbClr val="A6AAA9"/>
              </a:solidFill>
              <a:prstDash val="solid"/>
              <a:bevel/>
            </a:ln>
          </a:left>
          <a:right>
            <a:ln w="12700" cap="flat">
              <a:solidFill>
                <a:srgbClr val="A6AAA9"/>
              </a:solidFill>
              <a:prstDash val="solid"/>
              <a:bevel/>
            </a:ln>
          </a:right>
          <a:top>
            <a:ln w="12700" cap="flat">
              <a:solidFill>
                <a:srgbClr val="A6AAA9"/>
              </a:solidFill>
              <a:prstDash val="solid"/>
              <a:bevel/>
            </a:ln>
          </a:top>
          <a:bottom>
            <a:ln w="25400" cap="flat">
              <a:solidFill>
                <a:srgbClr val="A6AAA9"/>
              </a:solidFill>
              <a:prstDash val="solid"/>
              <a:bevel/>
            </a:ln>
          </a:bottom>
          <a:insideH>
            <a:ln w="12700" cap="flat">
              <a:solidFill>
                <a:srgbClr val="A6AAA9"/>
              </a:solidFill>
              <a:prstDash val="solid"/>
              <a:bevel/>
            </a:ln>
          </a:insideH>
          <a:insideV>
            <a:ln w="12700" cap="flat">
              <a:solidFill>
                <a:srgbClr val="A6AAA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64" d="100"/>
          <a:sy n="64" d="100"/>
        </p:scale>
        <p:origin x="1410" y="6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lvl="0">
              <a:defRPr sz="2200" b="0" i="0" u="none" strike="noStrike">
                <a:solidFill>
                  <a:srgbClr val="515151"/>
                </a:solidFill>
                <a:effectLst/>
                <a:latin typeface="Helvetica Light"/>
              </a:defRPr>
            </a:pPr>
            <a:r>
              <a:rPr lang="en-US" sz="2200" b="0" i="0" u="none" strike="noStrike">
                <a:solidFill>
                  <a:srgbClr val="515151"/>
                </a:solidFill>
                <a:effectLst/>
                <a:latin typeface="Helvetica Light"/>
              </a:rPr>
              <a:t>% Projects by Life Cycle Stage</a:t>
            </a:r>
          </a:p>
        </c:rich>
      </c:tx>
      <c:layout>
        <c:manualLayout>
          <c:xMode val="edge"/>
          <c:yMode val="edge"/>
          <c:x val="0.25378600000000001"/>
          <c:y val="5.0000000000000001E-3"/>
          <c:w val="0.49242799999999998"/>
          <c:h val="0.120864"/>
        </c:manualLayout>
      </c:layout>
      <c:overlay val="1"/>
      <c:spPr>
        <a:noFill/>
        <a:effectLst/>
      </c:spPr>
    </c:title>
    <c:autoTitleDeleted val="0"/>
    <c:plotArea>
      <c:layout>
        <c:manualLayout>
          <c:layoutTarget val="inner"/>
          <c:xMode val="edge"/>
          <c:yMode val="edge"/>
          <c:x val="0.108165"/>
          <c:y val="0.120864"/>
          <c:w val="0.89183500000000004"/>
          <c:h val="0.73171799999999998"/>
        </c:manualLayout>
      </c:layout>
      <c:barChart>
        <c:barDir val="col"/>
        <c:grouping val="clustered"/>
        <c:varyColors val="0"/>
        <c:ser>
          <c:idx val="0"/>
          <c:order val="0"/>
          <c:tx>
            <c:strRef>
              <c:f>Sheet1!$B$1</c:f>
              <c:strCache>
                <c:ptCount val="1"/>
                <c:pt idx="0">
                  <c:v>%</c:v>
                </c:pt>
              </c:strCache>
            </c:strRef>
          </c:tx>
          <c:spPr>
            <a:solidFill>
              <a:srgbClr val="F9D35E"/>
            </a:solidFill>
            <a:ln w="12700" cap="flat">
              <a:noFill/>
              <a:miter lim="400000"/>
            </a:ln>
            <a:effectLst/>
          </c:spPr>
          <c:invertIfNegative val="0"/>
          <c:cat>
            <c:strRef>
              <c:f>Sheet1!$A$2:$A$4</c:f>
              <c:strCache>
                <c:ptCount val="3"/>
                <c:pt idx="0">
                  <c:v>Early Development</c:v>
                </c:pt>
                <c:pt idx="1">
                  <c:v>Pre-Launch</c:v>
                </c:pt>
                <c:pt idx="2">
                  <c:v>Post-Launch</c:v>
                </c:pt>
              </c:strCache>
            </c:strRef>
          </c:cat>
          <c:val>
            <c:numRef>
              <c:f>Sheet1!$B$2:$B$4</c:f>
              <c:numCache>
                <c:formatCode>General</c:formatCode>
                <c:ptCount val="3"/>
                <c:pt idx="0">
                  <c:v>0.20224700000000001</c:v>
                </c:pt>
                <c:pt idx="1">
                  <c:v>0.51685400000000004</c:v>
                </c:pt>
                <c:pt idx="2">
                  <c:v>0.28089900000000001</c:v>
                </c:pt>
              </c:numCache>
            </c:numRef>
          </c:val>
          <c:extLst>
            <c:ext xmlns:c16="http://schemas.microsoft.com/office/drawing/2014/chart" uri="{C3380CC4-5D6E-409C-BE32-E72D297353CC}">
              <c16:uniqueId val="{00000000-4264-4DC5-98D1-659A81025C0C}"/>
            </c:ext>
          </c:extLst>
        </c:ser>
        <c:dLbls>
          <c:showLegendKey val="0"/>
          <c:showVal val="0"/>
          <c:showCatName val="0"/>
          <c:showSerName val="0"/>
          <c:showPercent val="0"/>
          <c:showBubbleSize val="0"/>
        </c:dLbls>
        <c:gapWidth val="40"/>
        <c:overlap val="-10"/>
        <c:axId val="239633920"/>
        <c:axId val="239635840"/>
      </c:barChart>
      <c:catAx>
        <c:axId val="239633920"/>
        <c:scaling>
          <c:orientation val="minMax"/>
        </c:scaling>
        <c:delete val="0"/>
        <c:axPos val="b"/>
        <c:title>
          <c:tx>
            <c:rich>
              <a:bodyPr rot="0"/>
              <a:lstStyle/>
              <a:p>
                <a:pPr lvl="0">
                  <a:defRPr sz="1400" b="0" i="0" u="none" strike="noStrike">
                    <a:solidFill>
                      <a:srgbClr val="515151"/>
                    </a:solidFill>
                    <a:effectLst/>
                    <a:latin typeface="Helvetica Light"/>
                  </a:defRPr>
                </a:pPr>
                <a:r>
                  <a:rPr lang="en-US" sz="1400" b="0" i="0" u="none" strike="noStrike">
                    <a:solidFill>
                      <a:srgbClr val="515151"/>
                    </a:solidFill>
                    <a:effectLst/>
                    <a:latin typeface="Helvetica Light"/>
                  </a:rPr>
                  <a:t>Life Cycle Stage</a:t>
                </a:r>
              </a:p>
            </c:rich>
          </c:tx>
          <c:overlay val="1"/>
        </c:title>
        <c:numFmt formatCode="General" sourceLinked="1"/>
        <c:majorTickMark val="none"/>
        <c:minorTickMark val="none"/>
        <c:tickLblPos val="low"/>
        <c:spPr>
          <a:ln w="12700" cap="flat">
            <a:solidFill>
              <a:srgbClr val="000000"/>
            </a:solidFill>
            <a:prstDash val="solid"/>
            <a:miter lim="400000"/>
          </a:ln>
        </c:spPr>
        <c:txPr>
          <a:bodyPr rot="0"/>
          <a:lstStyle/>
          <a:p>
            <a:pPr lvl="0">
              <a:defRPr sz="1400" b="0" i="0" u="none" strike="noStrike">
                <a:solidFill>
                  <a:srgbClr val="515151"/>
                </a:solidFill>
                <a:effectLst/>
                <a:latin typeface="Helvetica Light"/>
              </a:defRPr>
            </a:pPr>
            <a:endParaRPr lang="en-US"/>
          </a:p>
        </c:txPr>
        <c:crossAx val="239635840"/>
        <c:crosses val="autoZero"/>
        <c:auto val="1"/>
        <c:lblAlgn val="ctr"/>
        <c:lblOffset val="100"/>
        <c:noMultiLvlLbl val="1"/>
      </c:catAx>
      <c:valAx>
        <c:axId val="239635840"/>
        <c:scaling>
          <c:orientation val="minMax"/>
        </c:scaling>
        <c:delete val="0"/>
        <c:axPos val="l"/>
        <c:majorGridlines>
          <c:spPr>
            <a:ln w="12700" cap="flat">
              <a:solidFill>
                <a:srgbClr val="B8B8B8"/>
              </a:solidFill>
              <a:prstDash val="solid"/>
              <a:miter lim="400000"/>
            </a:ln>
          </c:spPr>
        </c:majorGridlines>
        <c:title>
          <c:tx>
            <c:rich>
              <a:bodyPr rot="-5400000"/>
              <a:lstStyle/>
              <a:p>
                <a:pPr lvl="0">
                  <a:defRPr sz="1400" b="0" i="0" u="none" strike="noStrike">
                    <a:solidFill>
                      <a:srgbClr val="515151"/>
                    </a:solidFill>
                    <a:effectLst/>
                    <a:latin typeface="Helvetica Light"/>
                  </a:defRPr>
                </a:pPr>
                <a:r>
                  <a:rPr lang="en-US" sz="1400" b="0" i="0" u="none" strike="noStrike">
                    <a:solidFill>
                      <a:srgbClr val="515151"/>
                    </a:solidFill>
                    <a:effectLst/>
                    <a:latin typeface="Helvetica Light"/>
                  </a:rPr>
                  <a:t>% of Projects</a:t>
                </a:r>
              </a:p>
            </c:rich>
          </c:tx>
          <c:overlay val="1"/>
        </c:title>
        <c:numFmt formatCode="0%" sourceLinked="0"/>
        <c:majorTickMark val="none"/>
        <c:minorTickMark val="none"/>
        <c:tickLblPos val="nextTo"/>
        <c:spPr>
          <a:ln w="12700" cap="flat">
            <a:noFill/>
            <a:prstDash val="solid"/>
            <a:miter lim="400000"/>
          </a:ln>
        </c:spPr>
        <c:txPr>
          <a:bodyPr rot="0"/>
          <a:lstStyle/>
          <a:p>
            <a:pPr lvl="0">
              <a:defRPr sz="1400" b="0" i="0" u="none" strike="noStrike">
                <a:solidFill>
                  <a:srgbClr val="969696"/>
                </a:solidFill>
                <a:effectLst/>
                <a:latin typeface="Helvetica Light"/>
              </a:defRPr>
            </a:pPr>
            <a:endParaRPr lang="en-US"/>
          </a:p>
        </c:txPr>
        <c:crossAx val="239633920"/>
        <c:crosses val="autoZero"/>
        <c:crossBetween val="between"/>
        <c:majorUnit val="0.15"/>
        <c:minorUnit val="7.4999999999999997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hape 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 name="Shape 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3848897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sz="2400" b="1" dirty="0"/>
              <a:t>High Touch’ Customer Service: </a:t>
            </a:r>
            <a:r>
              <a:rPr lang="en-US" sz="2400" dirty="0"/>
              <a:t>DMS has striven to develop deep and abiding relationships with its clients. </a:t>
            </a:r>
          </a:p>
          <a:p>
            <a:pPr marL="457200" indent="-457200">
              <a:buFont typeface="Arial" panose="020B0604020202020204" pitchFamily="34" charset="0"/>
              <a:buChar char="•"/>
            </a:pPr>
            <a:r>
              <a:rPr lang="en-US" sz="2400" dirty="0"/>
              <a:t>Before we undertake a project for a client, we seek to understand the strategic imperatives that underlie the research question formulated by the client. We strive to provide candid and honest ‘state of the art’ counsel and advice on the best approaches to answer the research question. This commitment to our client’s needs may sometimes mean saying no to a particular project or initiative, even if the engagement would yield a significant financial benefit to our company. </a:t>
            </a:r>
          </a:p>
          <a:p>
            <a:r>
              <a:rPr lang="en-US" sz="2400" b="1" dirty="0"/>
              <a:t>Highly Customized Products/Services: </a:t>
            </a:r>
            <a:r>
              <a:rPr lang="en-US" sz="2400" dirty="0"/>
              <a:t>DMS provides customized solutions  strongly aligned with our clients tactical and strategic needs.</a:t>
            </a:r>
          </a:p>
          <a:p>
            <a:pPr marL="457200" lvl="0" indent="-457200">
              <a:buFont typeface="Arial" panose="020B0604020202020204" pitchFamily="34" charset="0"/>
              <a:buChar char="•"/>
            </a:pPr>
            <a:r>
              <a:rPr lang="en-US" sz="2400" dirty="0"/>
              <a:t>We utilize novel, ‘out of the box’ approaches to the services we offer and we routinely formulate customized solutions for our clients using a number of different tools we have at our disposal. </a:t>
            </a:r>
          </a:p>
          <a:p>
            <a:pPr marL="457200" lvl="0" indent="-457200">
              <a:buFont typeface="Arial" panose="020B0604020202020204" pitchFamily="34" charset="0"/>
              <a:buChar char="•"/>
            </a:pPr>
            <a:r>
              <a:rPr lang="en-US" sz="2400" dirty="0"/>
              <a:t>This distinguishes us from our competitors, which as confirmed by our clients, seem to offer the same solutions using the same toolkits at their disposal (‘sameness’). </a:t>
            </a:r>
          </a:p>
          <a:p>
            <a:r>
              <a:rPr lang="en-US" sz="2400" b="1" dirty="0"/>
              <a:t>Project Stewardship &amp; Commitment to Quality: </a:t>
            </a:r>
            <a:r>
              <a:rPr lang="en-US" sz="2400" dirty="0"/>
              <a:t>DMS has stringent quality control and internal review processes to ensure product/service quality and robustness. </a:t>
            </a:r>
          </a:p>
          <a:p>
            <a:pPr marL="457200" lvl="0" indent="-457200">
              <a:buFont typeface="Arial" panose="020B0604020202020204" pitchFamily="34" charset="0"/>
              <a:buChar char="•"/>
            </a:pPr>
            <a:r>
              <a:rPr lang="en-US" sz="2400" dirty="0"/>
              <a:t>DMS principals are actively involved in all projects contracted by DMS from inception to completion, even those with active participation by business affiliates.</a:t>
            </a:r>
          </a:p>
          <a:p>
            <a:pPr marL="457200" lvl="0" indent="-457200">
              <a:buFont typeface="Arial" panose="020B0604020202020204" pitchFamily="34" charset="0"/>
              <a:buChar char="•"/>
            </a:pPr>
            <a:r>
              <a:rPr lang="en-US" sz="2400" dirty="0"/>
              <a:t>DMS has stringent quality check and verification processes  and standard operating policies and procedures (SOPs) to ensure that all deliverables meet with our highest standards. </a:t>
            </a:r>
          </a:p>
          <a:p>
            <a:pPr marL="457200" lvl="0" indent="-457200">
              <a:buFont typeface="Arial" panose="020B0604020202020204" pitchFamily="34" charset="0"/>
              <a:buChar char="•"/>
            </a:pPr>
            <a:r>
              <a:rPr lang="en-US" sz="2400" dirty="0"/>
              <a:t>We only utilize highly experienced and senior team members to intimately oversee every project we bring into our shop. </a:t>
            </a:r>
          </a:p>
          <a:p>
            <a:pPr marL="457200" lvl="0" indent="-457200">
              <a:buFont typeface="Arial" panose="020B0604020202020204" pitchFamily="34" charset="0"/>
              <a:buChar char="•"/>
            </a:pPr>
            <a:r>
              <a:rPr lang="en-US" sz="2400" dirty="0"/>
              <a:t>Our clients have told us of their frustration with our larger competitors, who lead with their senior people in capturing the project but then ‘farm out’ the project to their junior associates for completion. In fact, DMS has been engaged by clients who have asked us to review analytic approaches as well as analytic products developed by our competitors as a quality check for the client.</a:t>
            </a:r>
            <a:endParaRPr lang="en-US" dirty="0"/>
          </a:p>
          <a:p>
            <a:endParaRPr lang="en-US" dirty="0"/>
          </a:p>
        </p:txBody>
      </p:sp>
    </p:spTree>
    <p:extLst>
      <p:ext uri="{BB962C8B-B14F-4D97-AF65-F5344CB8AC3E}">
        <p14:creationId xmlns:p14="http://schemas.microsoft.com/office/powerpoint/2010/main" val="363744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Highlights</a:t>
            </a:r>
          </a:p>
          <a:p>
            <a:r>
              <a:rPr lang="en-US" b="1" u="none" dirty="0"/>
              <a:t>Economic Modeling:</a:t>
            </a:r>
          </a:p>
          <a:p>
            <a:pPr marL="171450" indent="-171450">
              <a:buFont typeface="Arial" panose="020B0604020202020204" pitchFamily="34" charset="0"/>
              <a:buChar char="•"/>
            </a:pPr>
            <a:r>
              <a:rPr lang="en-US" u="none" dirty="0"/>
              <a:t>Our modeling team has developed over 100 health economic models</a:t>
            </a:r>
          </a:p>
          <a:p>
            <a:pPr marL="171450" indent="-171450">
              <a:buFont typeface="Arial" panose="020B0604020202020204" pitchFamily="34" charset="0"/>
              <a:buChar char="•"/>
            </a:pPr>
            <a:r>
              <a:rPr lang="en-US" u="none" dirty="0"/>
              <a:t>Clinical areas of model development include:</a:t>
            </a:r>
          </a:p>
          <a:p>
            <a:pPr marL="628650" lvl="1" indent="-171450">
              <a:buFont typeface="Arial" panose="020B0604020202020204" pitchFamily="34" charset="0"/>
              <a:buChar char="•"/>
            </a:pPr>
            <a:r>
              <a:rPr lang="en-US" u="none" dirty="0"/>
              <a:t>Oncology, cardiology, diagnostic imaging, nephrology, neurology, obesity, ophthalmology, mental health, women’s health, infectious disease, orthopedics, and others</a:t>
            </a:r>
          </a:p>
          <a:p>
            <a:pPr marL="171450" indent="-171450">
              <a:buFont typeface="Arial" panose="020B0604020202020204" pitchFamily="34" charset="0"/>
              <a:buChar char="•"/>
            </a:pPr>
            <a:r>
              <a:rPr lang="en-US" u="none" dirty="0"/>
              <a:t>Our team have also supported the global adaptation of models from the Canadian, UK, and Australian payer perspectives</a:t>
            </a:r>
          </a:p>
          <a:p>
            <a:pPr marL="171450" indent="-171450">
              <a:buFont typeface="Arial" panose="020B0604020202020204" pitchFamily="34" charset="0"/>
              <a:buChar char="•"/>
            </a:pPr>
            <a:r>
              <a:rPr lang="en-US" u="none" dirty="0"/>
              <a:t>Many of our models have been published in the medical literature, presented at scientific conferences, presented as part of dossiers, and submitted as part of an HTA</a:t>
            </a:r>
          </a:p>
          <a:p>
            <a:endParaRPr lang="en-US" u="none" dirty="0"/>
          </a:p>
          <a:p>
            <a:r>
              <a:rPr lang="en-US" b="1" u="none" dirty="0"/>
              <a:t>Pharmacoeconomic studies:</a:t>
            </a:r>
          </a:p>
          <a:p>
            <a:pPr marL="171450" indent="-171450">
              <a:buFont typeface="Arial" panose="020B0604020202020204" pitchFamily="34" charset="0"/>
              <a:buChar char="•"/>
            </a:pPr>
            <a:r>
              <a:rPr lang="en-US" u="none" dirty="0"/>
              <a:t>DMS has a multi-disciplinary team of experts that have many person-years of experience in conducting either stand alone pharmacoeconomic (PE) studies or piggy-back studies alongside clinical trials for products in a number of therapeutic areas. Our team has recently conducted studies or in the process of completing studies in the following areas:</a:t>
            </a:r>
          </a:p>
          <a:p>
            <a:pPr marL="628650" lvl="1" indent="-171450">
              <a:buFont typeface="Arial" panose="020B0604020202020204" pitchFamily="34" charset="0"/>
              <a:buChar char="•"/>
            </a:pPr>
            <a:r>
              <a:rPr lang="en-US" u="none" dirty="0"/>
              <a:t>Allergy (RX and OTC)</a:t>
            </a:r>
          </a:p>
          <a:p>
            <a:pPr marL="628650" lvl="1" indent="-171450">
              <a:buFont typeface="Arial" panose="020B0604020202020204" pitchFamily="34" charset="0"/>
              <a:buChar char="•"/>
            </a:pPr>
            <a:r>
              <a:rPr lang="en-US" u="none" dirty="0"/>
              <a:t>Asthma</a:t>
            </a:r>
          </a:p>
          <a:p>
            <a:pPr marL="628650" lvl="1" indent="-171450">
              <a:buFont typeface="Arial" panose="020B0604020202020204" pitchFamily="34" charset="0"/>
              <a:buChar char="•"/>
            </a:pPr>
            <a:r>
              <a:rPr lang="en-US" u="none" dirty="0"/>
              <a:t>Dermatology</a:t>
            </a:r>
          </a:p>
          <a:p>
            <a:pPr marL="628650" lvl="1" indent="-171450">
              <a:buFont typeface="Arial" panose="020B0604020202020204" pitchFamily="34" charset="0"/>
              <a:buChar char="•"/>
            </a:pPr>
            <a:r>
              <a:rPr lang="en-US" u="none" dirty="0"/>
              <a:t>Infectious Disease</a:t>
            </a:r>
          </a:p>
          <a:p>
            <a:pPr marL="628650" lvl="1" indent="-171450">
              <a:buFont typeface="Arial" panose="020B0604020202020204" pitchFamily="34" charset="0"/>
              <a:buChar char="•"/>
            </a:pPr>
            <a:r>
              <a:rPr lang="en-US" u="none" dirty="0"/>
              <a:t>Oncology </a:t>
            </a:r>
          </a:p>
          <a:p>
            <a:pPr marL="171450" indent="-171450">
              <a:buFont typeface="Arial" panose="020B0604020202020204" pitchFamily="34" charset="0"/>
              <a:buChar char="•"/>
            </a:pPr>
            <a:r>
              <a:rPr lang="en-US" u="none" dirty="0"/>
              <a:t>Our team consists of health economists, epidemiologists, biostatisticians, IT professionals and clinicians who have considerable PE experience and expertise. </a:t>
            </a:r>
          </a:p>
          <a:p>
            <a:pPr marL="171450" indent="-171450">
              <a:buFont typeface="Arial" panose="020B0604020202020204" pitchFamily="34" charset="0"/>
              <a:buChar char="•"/>
            </a:pPr>
            <a:r>
              <a:rPr lang="en-US" u="none" dirty="0"/>
              <a:t>Logistical and operational excellence is a hallmark of our success. In PE studies, successful data collection and management are critically important. We have considerable expertise in collecting data and converting data into readily retrievable and analyzable datasets. BA team members have also advised the FDA on key data management and collection issues associated with clinical trials. </a:t>
            </a:r>
          </a:p>
          <a:p>
            <a:pPr marL="171450" indent="-171450">
              <a:buFont typeface="Arial" panose="020B0604020202020204" pitchFamily="34" charset="0"/>
              <a:buChar char="•"/>
            </a:pPr>
            <a:r>
              <a:rPr lang="en-US" u="none" dirty="0"/>
              <a:t>DMS, with its considerable experience in data analytics, is particularly well-positioned to provide state of the art data analytics as well as economic modeling services.  Our modelers have had considerable experience in HTA assessments ex-U.S (especially in the EU) and are well versed on key economic end-points deemed valuable by U.S payers for favorable market access.   .</a:t>
            </a:r>
          </a:p>
          <a:p>
            <a:endParaRPr lang="en-US" u="none" dirty="0"/>
          </a:p>
          <a:p>
            <a:r>
              <a:rPr lang="en-US" b="1" u="none" dirty="0"/>
              <a:t>Health Technology Assessment:</a:t>
            </a:r>
          </a:p>
          <a:p>
            <a:pPr marL="171450" indent="-171450">
              <a:buFont typeface="Arial" panose="020B0604020202020204" pitchFamily="34" charset="0"/>
              <a:buChar char="•"/>
            </a:pPr>
            <a:r>
              <a:rPr lang="en-US" u="none" dirty="0"/>
              <a:t>Our team of has developed over 25 value dossiers &amp; AMCP dossiers.</a:t>
            </a:r>
          </a:p>
          <a:p>
            <a:pPr marL="171450" indent="-171450">
              <a:buFont typeface="Arial" panose="020B0604020202020204" pitchFamily="34" charset="0"/>
              <a:buChar char="•"/>
            </a:pPr>
            <a:r>
              <a:rPr lang="en-US" u="none" dirty="0"/>
              <a:t>Clinical areas have included diagnostic imaging, nephrology, allergy, infectious disease, neurology, obesity, oncology supportive care, ophthalmology, orthopedics, and urology.</a:t>
            </a:r>
          </a:p>
          <a:p>
            <a:pPr marL="171450" indent="-171450">
              <a:buFont typeface="Arial" panose="020B0604020202020204" pitchFamily="34" charset="0"/>
              <a:buChar char="•"/>
            </a:pPr>
            <a:r>
              <a:rPr lang="en-US" u="none" dirty="0"/>
              <a:t>We have supported submissions to the Canadian Agency for Drugs in Technology and Health (CADTH), Australian Pharmaceutical Benefits Advisory Committee (PBAC) and the UK National Institute for Health and Clinical Excellence (NICE).</a:t>
            </a:r>
          </a:p>
          <a:p>
            <a:pPr marL="171450" indent="-171450">
              <a:buFont typeface="Arial" panose="020B0604020202020204" pitchFamily="34" charset="0"/>
              <a:buChar char="•"/>
            </a:pPr>
            <a:r>
              <a:rPr lang="en-US" u="none" dirty="0"/>
              <a:t>We also conduct training through our Core Value Dossier Workshops to help your new staff with dossier development &amp; HTA submission.</a:t>
            </a:r>
          </a:p>
          <a:p>
            <a:endParaRPr lang="en-US" u="none" dirty="0"/>
          </a:p>
          <a:p>
            <a:endParaRPr lang="en-US" dirty="0"/>
          </a:p>
        </p:txBody>
      </p:sp>
    </p:spTree>
    <p:extLst>
      <p:ext uri="{BB962C8B-B14F-4D97-AF65-F5344CB8AC3E}">
        <p14:creationId xmlns:p14="http://schemas.microsoft.com/office/powerpoint/2010/main" val="282417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0" dirty="0"/>
              <a:t>DMS has broad expertise across the value chain associated with both early and late phase product development. Additionally, given our deep experience and broad network of experts, we have a keen insight on key drivers to ensure commercial and strategic success in the marketplace. The following is a brief synopsis of the products and services we offer using the Value Proposition Work Stream we described above :</a:t>
            </a:r>
          </a:p>
          <a:p>
            <a:pPr marL="0" indent="0">
              <a:buNone/>
            </a:pPr>
            <a:endParaRPr lang="en-US" sz="5600" dirty="0"/>
          </a:p>
          <a:p>
            <a:pPr lvl="0"/>
            <a:r>
              <a:rPr lang="en-US" sz="7200" b="1" dirty="0"/>
              <a:t>Uncovering Value: Strategic Insight and Value Drivers:</a:t>
            </a:r>
            <a:endParaRPr lang="en-US" sz="7200" dirty="0"/>
          </a:p>
          <a:p>
            <a:pPr marL="1314450" lvl="1" indent="-857250">
              <a:buFont typeface="Arial" panose="020B0604020202020204" pitchFamily="34" charset="0"/>
              <a:buChar char="•"/>
            </a:pPr>
            <a:r>
              <a:rPr lang="en-US" sz="7200" dirty="0"/>
              <a:t>Competitive Analysis &amp; Market Intelligence </a:t>
            </a:r>
          </a:p>
          <a:p>
            <a:pPr marL="1314450" lvl="1" indent="-857250">
              <a:buFont typeface="Arial" panose="020B0604020202020204" pitchFamily="34" charset="0"/>
              <a:buChar char="•"/>
            </a:pPr>
            <a:r>
              <a:rPr lang="en-US" sz="7200" dirty="0"/>
              <a:t>Value Assessment Planning</a:t>
            </a:r>
          </a:p>
          <a:p>
            <a:pPr marL="1314450" lvl="1" indent="-857250">
              <a:buFont typeface="Arial" panose="020B0604020202020204" pitchFamily="34" charset="0"/>
              <a:buChar char="•"/>
            </a:pPr>
            <a:r>
              <a:rPr lang="en-US" sz="7200" dirty="0"/>
              <a:t>Early Product Development Strategic Planning &amp; Analytics</a:t>
            </a:r>
          </a:p>
          <a:p>
            <a:pPr marL="1771650" lvl="2" indent="-857250">
              <a:buFont typeface="Arial" panose="020B0604020202020204" pitchFamily="34" charset="0"/>
              <a:buChar char="•"/>
            </a:pPr>
            <a:r>
              <a:rPr lang="en-US" sz="7200" dirty="0"/>
              <a:t>Early Health Economic Models</a:t>
            </a:r>
          </a:p>
          <a:p>
            <a:pPr marL="1771650" lvl="2" indent="-857250">
              <a:buFont typeface="Arial" panose="020B0604020202020204" pitchFamily="34" charset="0"/>
              <a:buChar char="•"/>
            </a:pPr>
            <a:r>
              <a:rPr lang="en-US" sz="7200" dirty="0"/>
              <a:t>Early Market Access Planning &amp; Research</a:t>
            </a:r>
          </a:p>
          <a:p>
            <a:pPr marL="1771650" lvl="2" indent="-857250">
              <a:buFont typeface="Arial" panose="020B0604020202020204" pitchFamily="34" charset="0"/>
              <a:buChar char="•"/>
            </a:pPr>
            <a:r>
              <a:rPr lang="en-US" sz="7200" dirty="0"/>
              <a:t>Phenotyping Analytics</a:t>
            </a:r>
          </a:p>
          <a:p>
            <a:pPr marL="1314450" lvl="1" indent="-857250">
              <a:buFont typeface="Arial" panose="020B0604020202020204" pitchFamily="34" charset="0"/>
              <a:buChar char="•"/>
            </a:pPr>
            <a:r>
              <a:rPr lang="en-US" sz="7200" dirty="0"/>
              <a:t>Market Research</a:t>
            </a:r>
          </a:p>
          <a:p>
            <a:pPr marL="1314450" lvl="1" indent="-857250">
              <a:buFont typeface="Arial" panose="020B0604020202020204" pitchFamily="34" charset="0"/>
              <a:buChar char="•"/>
            </a:pPr>
            <a:r>
              <a:rPr lang="en-US" sz="7200" dirty="0"/>
              <a:t>Burden of Illness/Cost of Illness Analyses</a:t>
            </a:r>
          </a:p>
          <a:p>
            <a:pPr marL="1314450" lvl="1" indent="-857250">
              <a:buFont typeface="Arial" panose="020B0604020202020204" pitchFamily="34" charset="0"/>
              <a:buChar char="•"/>
            </a:pPr>
            <a:r>
              <a:rPr lang="en-US" sz="7200" dirty="0"/>
              <a:t>Comparative Effectiveness Studies</a:t>
            </a:r>
          </a:p>
          <a:p>
            <a:pPr marL="171450" indent="-171450">
              <a:buFont typeface="Arial" panose="020B0604020202020204" pitchFamily="34" charset="0"/>
              <a:buChar char="•"/>
            </a:pPr>
            <a:endParaRPr lang="en-US" dirty="0"/>
          </a:p>
          <a:p>
            <a:r>
              <a:rPr lang="en-US" sz="1800" b="1" dirty="0"/>
              <a:t>Generating Value: Evidence Generation</a:t>
            </a:r>
          </a:p>
          <a:p>
            <a:pPr marL="742950" lvl="1" indent="-285750">
              <a:buFont typeface="Arial" panose="020B0604020202020204" pitchFamily="34" charset="0"/>
              <a:buChar char="•"/>
            </a:pPr>
            <a:r>
              <a:rPr lang="en-US" sz="1800" dirty="0"/>
              <a:t>Data Analytics</a:t>
            </a:r>
          </a:p>
          <a:p>
            <a:pPr marL="1200150" lvl="2" indent="-285750">
              <a:buFont typeface="Arial" panose="020B0604020202020204" pitchFamily="34" charset="0"/>
              <a:buChar char="•"/>
            </a:pPr>
            <a:r>
              <a:rPr lang="en-US" sz="1800" dirty="0"/>
              <a:t>Retrospective Database Analyses</a:t>
            </a:r>
          </a:p>
          <a:p>
            <a:pPr marL="1200150" lvl="2" indent="-285750">
              <a:buFont typeface="Arial" panose="020B0604020202020204" pitchFamily="34" charset="0"/>
              <a:buChar char="•"/>
            </a:pPr>
            <a:r>
              <a:rPr lang="en-US" sz="1800" dirty="0"/>
              <a:t>Prospective Observational Studies</a:t>
            </a:r>
          </a:p>
          <a:p>
            <a:pPr marL="1200150" lvl="2" indent="-285750">
              <a:buFont typeface="Arial" panose="020B0604020202020204" pitchFamily="34" charset="0"/>
              <a:buChar char="•"/>
            </a:pPr>
            <a:r>
              <a:rPr lang="en-US" sz="1800" dirty="0"/>
              <a:t>Survey Studies</a:t>
            </a:r>
          </a:p>
          <a:p>
            <a:pPr marL="1200150" lvl="2" indent="-285750">
              <a:buFont typeface="Arial" panose="020B0604020202020204" pitchFamily="34" charset="0"/>
              <a:buChar char="•"/>
            </a:pPr>
            <a:r>
              <a:rPr lang="en-US" sz="1800" dirty="0"/>
              <a:t>Phenotyping Studies</a:t>
            </a:r>
          </a:p>
          <a:p>
            <a:pPr marL="742950" lvl="1" indent="-285750">
              <a:buFont typeface="Arial" panose="020B0604020202020204" pitchFamily="34" charset="0"/>
              <a:buChar char="•"/>
            </a:pPr>
            <a:r>
              <a:rPr lang="en-US" sz="1800" dirty="0"/>
              <a:t>Patient Reported Outcomes</a:t>
            </a:r>
          </a:p>
          <a:p>
            <a:pPr marL="1200150" lvl="2" indent="-285750">
              <a:buFont typeface="Arial" panose="020B0604020202020204" pitchFamily="34" charset="0"/>
              <a:buChar char="•"/>
            </a:pPr>
            <a:r>
              <a:rPr lang="en-US" sz="1800" dirty="0"/>
              <a:t>Tool Development &amp; Validation</a:t>
            </a:r>
          </a:p>
          <a:p>
            <a:pPr marL="1200150" lvl="2" indent="-285750">
              <a:buFont typeface="Arial" panose="020B0604020202020204" pitchFamily="34" charset="0"/>
              <a:buChar char="•"/>
            </a:pPr>
            <a:r>
              <a:rPr lang="en-US" sz="1800" dirty="0"/>
              <a:t>PRO Analytics</a:t>
            </a:r>
          </a:p>
          <a:p>
            <a:pPr marL="742950" lvl="1" indent="-285750">
              <a:buFont typeface="Arial" panose="020B0604020202020204" pitchFamily="34" charset="0"/>
              <a:buChar char="•"/>
            </a:pPr>
            <a:r>
              <a:rPr lang="en-US" sz="1800" dirty="0"/>
              <a:t>Health Economic Services</a:t>
            </a:r>
          </a:p>
          <a:p>
            <a:pPr marL="1200150" lvl="2" indent="-285750">
              <a:buFont typeface="Arial" panose="020B0604020202020204" pitchFamily="34" charset="0"/>
              <a:buChar char="•"/>
            </a:pPr>
            <a:r>
              <a:rPr lang="en-US" sz="1800" dirty="0"/>
              <a:t>Pharmacoeconomic Studies: Piggy-Back Studies</a:t>
            </a:r>
          </a:p>
          <a:p>
            <a:pPr marL="1200150" lvl="2" indent="-285750">
              <a:buFont typeface="Arial" panose="020B0604020202020204" pitchFamily="34" charset="0"/>
              <a:buChar char="•"/>
            </a:pPr>
            <a:r>
              <a:rPr lang="en-US" sz="1800" dirty="0"/>
              <a:t>Economic Models: Budget Impact Models, Cost-Effectiveness Models, Facility-Based Models, Portfolio Models, Clinical Decision Frameworks.</a:t>
            </a:r>
          </a:p>
          <a:p>
            <a:pPr marL="742950" lvl="1" indent="-285750">
              <a:buFont typeface="Arial" panose="020B0604020202020204" pitchFamily="34" charset="0"/>
              <a:buChar char="•"/>
            </a:pPr>
            <a:r>
              <a:rPr lang="en-US" sz="1800" dirty="0"/>
              <a:t>Life Cycle Management</a:t>
            </a:r>
          </a:p>
          <a:p>
            <a:pPr marL="1200150" lvl="2" indent="-285750">
              <a:buFont typeface="Arial" panose="020B0604020202020204" pitchFamily="34" charset="0"/>
              <a:buChar char="•"/>
            </a:pPr>
            <a:r>
              <a:rPr lang="en-US" sz="1800" dirty="0"/>
              <a:t>Project Management Services</a:t>
            </a:r>
          </a:p>
          <a:p>
            <a:pPr marL="1200150" lvl="2" indent="-285750">
              <a:buFont typeface="Arial" panose="020B0604020202020204" pitchFamily="34" charset="0"/>
              <a:buChar char="•"/>
            </a:pPr>
            <a:r>
              <a:rPr lang="en-US" sz="1800" dirty="0"/>
              <a:t>Ad-Hoc Analytics</a:t>
            </a:r>
          </a:p>
          <a:p>
            <a:pPr marL="742950" lvl="1" indent="-285750">
              <a:buFont typeface="Arial" panose="020B0604020202020204" pitchFamily="34" charset="0"/>
              <a:buChar char="•"/>
            </a:pPr>
            <a:r>
              <a:rPr lang="en-US" sz="1800" dirty="0"/>
              <a:t>Market Access Analytics and Consultancy</a:t>
            </a:r>
          </a:p>
          <a:p>
            <a:pPr marL="285750" indent="-285750">
              <a:buFont typeface="Arial" panose="020B0604020202020204" pitchFamily="34" charset="0"/>
              <a:buChar char="•"/>
            </a:pPr>
            <a:endParaRPr lang="en-US" sz="1800" dirty="0"/>
          </a:p>
          <a:p>
            <a:pPr marL="0" indent="0">
              <a:buFont typeface="Arial" panose="020B0604020202020204" pitchFamily="34" charset="0"/>
              <a:buNone/>
            </a:pPr>
            <a:r>
              <a:rPr lang="en-US" sz="8000" b="1" dirty="0"/>
              <a:t>Communicating Value</a:t>
            </a:r>
            <a:endParaRPr lang="en-US" sz="8000" dirty="0"/>
          </a:p>
          <a:p>
            <a:pPr marL="1600200" lvl="1" indent="-1143000">
              <a:buFont typeface="Arial" panose="020B0604020202020204" pitchFamily="34" charset="0"/>
              <a:buChar char="•"/>
            </a:pPr>
            <a:r>
              <a:rPr lang="en-US" sz="8000" dirty="0"/>
              <a:t>Publications</a:t>
            </a:r>
          </a:p>
          <a:p>
            <a:pPr marL="1600200" lvl="1" indent="-1143000">
              <a:buFont typeface="Arial" panose="020B0604020202020204" pitchFamily="34" charset="0"/>
              <a:buChar char="•"/>
            </a:pPr>
            <a:r>
              <a:rPr lang="en-US" sz="8000" dirty="0"/>
              <a:t>Dossiers</a:t>
            </a:r>
          </a:p>
          <a:p>
            <a:pPr marL="2057400" lvl="2" indent="-1143000">
              <a:buFont typeface="Arial" panose="020B0604020202020204" pitchFamily="34" charset="0"/>
              <a:buChar char="•"/>
            </a:pPr>
            <a:r>
              <a:rPr lang="en-US" sz="8000" dirty="0"/>
              <a:t>FDA Briefing Book</a:t>
            </a:r>
          </a:p>
          <a:p>
            <a:pPr marL="2057400" lvl="2" indent="-1143000">
              <a:buFont typeface="Arial" panose="020B0604020202020204" pitchFamily="34" charset="0"/>
              <a:buChar char="•"/>
            </a:pPr>
            <a:r>
              <a:rPr lang="en-US" sz="8000" dirty="0"/>
              <a:t>Global Value Dossiers</a:t>
            </a:r>
          </a:p>
          <a:p>
            <a:pPr marL="2057400" lvl="2" indent="-1143000">
              <a:buFont typeface="Arial" panose="020B0604020202020204" pitchFamily="34" charset="0"/>
              <a:buChar char="•"/>
            </a:pPr>
            <a:r>
              <a:rPr lang="en-US" sz="8000" dirty="0"/>
              <a:t>AMCP Dossiers</a:t>
            </a:r>
          </a:p>
          <a:p>
            <a:pPr marL="1600200" lvl="1" indent="-1143000">
              <a:buFont typeface="Arial" panose="020B0604020202020204" pitchFamily="34" charset="0"/>
              <a:buChar char="•"/>
            </a:pPr>
            <a:r>
              <a:rPr lang="en-US" sz="8000" dirty="0"/>
              <a:t>Health Technology Assessments</a:t>
            </a:r>
          </a:p>
          <a:p>
            <a:pPr marL="1600200" lvl="1" indent="-1143000">
              <a:buFont typeface="Arial" panose="020B0604020202020204" pitchFamily="34" charset="0"/>
              <a:buChar char="•"/>
            </a:pPr>
            <a:r>
              <a:rPr lang="en-US" sz="8000" dirty="0"/>
              <a:t>Value Toolkits: FDAMA 114 decks, Value decks, ‘Why’ decks, etc. </a:t>
            </a:r>
          </a:p>
          <a:p>
            <a:pPr marL="1600200" lvl="1" indent="-1143000">
              <a:buFont typeface="Arial" panose="020B0604020202020204" pitchFamily="34" charset="0"/>
              <a:buChar char="•"/>
            </a:pPr>
            <a:r>
              <a:rPr lang="en-US" sz="8000" dirty="0"/>
              <a:t>Training &amp; Mentoring Activities</a:t>
            </a:r>
          </a:p>
          <a:p>
            <a:pPr marL="2057400" lvl="2" indent="-1143000">
              <a:buFont typeface="Arial" panose="020B0604020202020204" pitchFamily="34" charset="0"/>
              <a:buChar char="•"/>
            </a:pPr>
            <a:r>
              <a:rPr lang="en-US" sz="8000" dirty="0"/>
              <a:t>Lunch &amp; Learn Programs</a:t>
            </a:r>
          </a:p>
          <a:p>
            <a:pPr marL="2057400" lvl="2" indent="-1143000">
              <a:buFont typeface="Arial" panose="020B0604020202020204" pitchFamily="34" charset="0"/>
              <a:buChar char="•"/>
            </a:pPr>
            <a:r>
              <a:rPr lang="en-US" sz="8000" dirty="0"/>
              <a:t>Webinars</a:t>
            </a:r>
          </a:p>
          <a:p>
            <a:pPr marL="2057400" lvl="2" indent="-1143000">
              <a:buFont typeface="Arial" panose="020B0604020202020204" pitchFamily="34" charset="0"/>
              <a:buChar char="•"/>
            </a:pPr>
            <a:r>
              <a:rPr lang="en-US" sz="8000" dirty="0"/>
              <a:t>Workshops</a:t>
            </a:r>
          </a:p>
          <a:p>
            <a:pPr marL="2057400" lvl="2" indent="-1143000">
              <a:buFont typeface="Arial" panose="020B0604020202020204" pitchFamily="34" charset="0"/>
              <a:buChar char="•"/>
            </a:pPr>
            <a:r>
              <a:rPr lang="en-US" sz="8000" dirty="0"/>
              <a:t>In-House Training Seminars</a:t>
            </a:r>
          </a:p>
          <a:p>
            <a:endParaRPr lang="en-US" sz="18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4518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DMS has cultivated strong and long lasting business and interpersonal relationships with BA teams that support DMS activities: </a:t>
            </a:r>
          </a:p>
          <a:p>
            <a:pPr marL="171450" lvl="0" indent="-171450">
              <a:buFont typeface="Arial" panose="020B0604020202020204" pitchFamily="34" charset="0"/>
              <a:buChar char="•"/>
            </a:pPr>
            <a:r>
              <a:rPr lang="en-US" dirty="0"/>
              <a:t>DMS business affiliates are vetted thoroughly by DMS and have to possess proven or credentialed scientific HEOR expertise prior to inclusion in the network. </a:t>
            </a:r>
          </a:p>
          <a:p>
            <a:pPr marL="171450" lvl="0" indent="-171450">
              <a:buFont typeface="Arial" panose="020B0604020202020204" pitchFamily="34" charset="0"/>
              <a:buChar char="•"/>
            </a:pPr>
            <a:r>
              <a:rPr lang="en-US" dirty="0"/>
              <a:t>DMS only works with senior-level content experts and our network teams have at least 5-10 years or more of experience in HEOR. </a:t>
            </a:r>
          </a:p>
          <a:p>
            <a:pPr marL="171450" lvl="0" indent="-171450">
              <a:buFont typeface="Arial" panose="020B0604020202020204" pitchFamily="34" charset="0"/>
              <a:buChar char="•"/>
            </a:pPr>
            <a:r>
              <a:rPr lang="en-US" dirty="0"/>
              <a:t>Our BA network spans the globe, giving us significant market reach as well as expertise in local conditions and business needs. We currently have connections in the Americas, Europe, Asia and Australia. </a:t>
            </a:r>
          </a:p>
          <a:p>
            <a:pPr marL="171450" lvl="0" indent="-171450">
              <a:buFont typeface="Arial" panose="020B0604020202020204" pitchFamily="34" charset="0"/>
              <a:buChar char="•"/>
            </a:pPr>
            <a:r>
              <a:rPr lang="en-US" dirty="0"/>
              <a:t>DMS principals and business affiliates have been trained in and adhere to local and international regulations on scientific/medical research, patient privacy and scientific publication guidelines. </a:t>
            </a:r>
          </a:p>
          <a:p>
            <a:endParaRPr lang="en-US" dirty="0"/>
          </a:p>
          <a:p>
            <a:endParaRPr lang="en-US" dirty="0"/>
          </a:p>
        </p:txBody>
      </p:sp>
    </p:spTree>
    <p:extLst>
      <p:ext uri="{BB962C8B-B14F-4D97-AF65-F5344CB8AC3E}">
        <p14:creationId xmlns:p14="http://schemas.microsoft.com/office/powerpoint/2010/main" val="74165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Glossary</a:t>
            </a:r>
          </a:p>
          <a:p>
            <a:r>
              <a:rPr lang="en-US" dirty="0"/>
              <a:t>KOL:</a:t>
            </a:r>
            <a:r>
              <a:rPr lang="en-US" baseline="0" dirty="0"/>
              <a:t> Key opinion leader</a:t>
            </a:r>
          </a:p>
          <a:p>
            <a:r>
              <a:rPr lang="en-US" baseline="0" dirty="0"/>
              <a:t>HECON: Health Economics</a:t>
            </a:r>
            <a:endParaRPr lang="en-US" dirty="0"/>
          </a:p>
          <a:p>
            <a:endParaRPr lang="en-US" dirty="0"/>
          </a:p>
        </p:txBody>
      </p:sp>
    </p:spTree>
    <p:extLst>
      <p:ext uri="{BB962C8B-B14F-4D97-AF65-F5344CB8AC3E}">
        <p14:creationId xmlns:p14="http://schemas.microsoft.com/office/powerpoint/2010/main" val="172451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Glossary</a:t>
            </a:r>
          </a:p>
          <a:p>
            <a:r>
              <a:rPr lang="en-US" dirty="0"/>
              <a:t>CBA: Cost-Benefit</a:t>
            </a:r>
            <a:r>
              <a:rPr lang="en-US" baseline="0" dirty="0"/>
              <a:t> Analysis</a:t>
            </a:r>
          </a:p>
          <a:p>
            <a:r>
              <a:rPr lang="en-US" baseline="0" dirty="0"/>
              <a:t>CEA: Cost-Effectiveness Analysis</a:t>
            </a:r>
          </a:p>
          <a:p>
            <a:r>
              <a:rPr lang="en-US" baseline="0" dirty="0"/>
              <a:t>CUA: Cost-Utility Analysis</a:t>
            </a:r>
          </a:p>
          <a:p>
            <a:r>
              <a:rPr lang="en-US" baseline="0" dirty="0"/>
              <a:t>BIM: Budget Impact Model</a:t>
            </a:r>
          </a:p>
          <a:p>
            <a:r>
              <a:rPr lang="en-US" baseline="0" dirty="0"/>
              <a:t>HTA: Health Technology Assessment</a:t>
            </a:r>
          </a:p>
          <a:p>
            <a:r>
              <a:rPr lang="en-US" baseline="0" dirty="0"/>
              <a:t>BOI: Burden of Illness</a:t>
            </a:r>
          </a:p>
          <a:p>
            <a:r>
              <a:rPr lang="en-US" baseline="0" dirty="0"/>
              <a:t>WTA/WTP: Willingness to Accept/Willingness to Pay</a:t>
            </a:r>
          </a:p>
          <a:p>
            <a:r>
              <a:rPr lang="en-US" baseline="0" dirty="0"/>
              <a:t>TTO: Time Trade-Off</a:t>
            </a:r>
          </a:p>
          <a:p>
            <a:r>
              <a:rPr lang="en-US" baseline="0" dirty="0"/>
              <a:t>SG: Standard Gamble</a:t>
            </a:r>
          </a:p>
          <a:p>
            <a:r>
              <a:rPr lang="en-US" baseline="0" dirty="0"/>
              <a:t>P&amp;R: Pricing and Reimbursement</a:t>
            </a:r>
          </a:p>
          <a:p>
            <a:r>
              <a:rPr lang="en-US" baseline="0" dirty="0"/>
              <a:t>VBP: Value-Based Pricing</a:t>
            </a:r>
          </a:p>
          <a:p>
            <a:r>
              <a:rPr lang="en-US" baseline="0" dirty="0"/>
              <a:t>STAR: CMS Medicare Rating System</a:t>
            </a:r>
          </a:p>
          <a:p>
            <a:r>
              <a:rPr lang="en-US" baseline="0" dirty="0"/>
              <a:t>US: United States</a:t>
            </a:r>
          </a:p>
          <a:p>
            <a:r>
              <a:rPr lang="en-US" baseline="0" dirty="0"/>
              <a:t>Ex-US: Outside the United States</a:t>
            </a:r>
          </a:p>
          <a:p>
            <a:r>
              <a:rPr lang="en-US" baseline="0" dirty="0"/>
              <a:t>FDAMA: Food &amp; Drug Administration Modernization Act</a:t>
            </a:r>
          </a:p>
          <a:p>
            <a:r>
              <a:rPr lang="en-US" baseline="0" dirty="0"/>
              <a:t>GVD: Global Value Dossiers</a:t>
            </a:r>
          </a:p>
          <a:p>
            <a:r>
              <a:rPr lang="en-US" baseline="0" dirty="0"/>
              <a:t>AMCP: Academy of Managed Care Pharmacy</a:t>
            </a:r>
            <a:endParaRPr lang="en-US" dirty="0"/>
          </a:p>
          <a:p>
            <a:endParaRPr lang="en-US" dirty="0"/>
          </a:p>
        </p:txBody>
      </p:sp>
    </p:spTree>
    <p:extLst>
      <p:ext uri="{BB962C8B-B14F-4D97-AF65-F5344CB8AC3E}">
        <p14:creationId xmlns:p14="http://schemas.microsoft.com/office/powerpoint/2010/main" val="383731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Glossary</a:t>
            </a:r>
          </a:p>
          <a:p>
            <a:r>
              <a:rPr lang="en-US" dirty="0"/>
              <a:t>PRO: Patient Reported Outcomes</a:t>
            </a:r>
          </a:p>
          <a:p>
            <a:r>
              <a:rPr lang="en-US" dirty="0"/>
              <a:t>IT: Information Technology</a:t>
            </a:r>
          </a:p>
          <a:p>
            <a:r>
              <a:rPr lang="en-US" dirty="0"/>
              <a:t>ACO: Accountable Care Organizations</a:t>
            </a:r>
          </a:p>
          <a:p>
            <a:endParaRPr lang="en-US" dirty="0"/>
          </a:p>
        </p:txBody>
      </p:sp>
    </p:spTree>
    <p:extLst>
      <p:ext uri="{BB962C8B-B14F-4D97-AF65-F5344CB8AC3E}">
        <p14:creationId xmlns:p14="http://schemas.microsoft.com/office/powerpoint/2010/main" val="276079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Global Pharmaceutical Manufacturers</a:t>
            </a:r>
          </a:p>
          <a:p>
            <a:pPr marL="628650" lvl="1" indent="-171450">
              <a:buFont typeface="Arial" panose="020B0604020202020204" pitchFamily="34" charset="0"/>
              <a:buChar char="•"/>
            </a:pPr>
            <a:r>
              <a:rPr lang="en-US" dirty="0"/>
              <a:t>DMS is currently  a preferred provider to two of the largest global pharmaceutical companies in the world.</a:t>
            </a:r>
          </a:p>
          <a:p>
            <a:pPr marL="628650" lvl="1" indent="-171450">
              <a:buFont typeface="Arial" panose="020B0604020202020204" pitchFamily="34" charset="0"/>
              <a:buChar char="•"/>
            </a:pPr>
            <a:r>
              <a:rPr lang="en-US" dirty="0"/>
              <a:t>We have worked with over a dozen pharmaceutical firms world-wide on a variety of projects.</a:t>
            </a:r>
          </a:p>
          <a:p>
            <a:pPr lvl="1"/>
            <a:r>
              <a:rPr lang="en-US" b="1" dirty="0"/>
              <a:t>Medical Device Manufacturers</a:t>
            </a:r>
          </a:p>
          <a:p>
            <a:pPr marL="628650" lvl="1" indent="-171450">
              <a:buFont typeface="Arial" panose="020B0604020202020204" pitchFamily="34" charset="0"/>
              <a:buChar char="•"/>
            </a:pPr>
            <a:r>
              <a:rPr lang="en-US" dirty="0"/>
              <a:t>DMS and DMS BA teams have worked on a number of projects for medical device manufacturers around the world.</a:t>
            </a:r>
          </a:p>
          <a:p>
            <a:pPr marL="628650" lvl="1" indent="-171450">
              <a:buFont typeface="Arial" panose="020B0604020202020204" pitchFamily="34" charset="0"/>
              <a:buChar char="•"/>
            </a:pPr>
            <a:r>
              <a:rPr lang="en-US" dirty="0"/>
              <a:t>Our HECON BA core group has produced a number of product dossiers and economic models to support device HTA submissions in the U.K, Canada and Australia.</a:t>
            </a:r>
          </a:p>
          <a:p>
            <a:pPr lvl="1"/>
            <a:r>
              <a:rPr lang="en-US" b="1" dirty="0"/>
              <a:t>Biotechnology Companies</a:t>
            </a:r>
          </a:p>
          <a:p>
            <a:pPr marL="628650" lvl="1" indent="-171450">
              <a:buFont typeface="Arial" panose="020B0604020202020204" pitchFamily="34" charset="0"/>
              <a:buChar char="•"/>
            </a:pPr>
            <a:r>
              <a:rPr lang="en-US" dirty="0"/>
              <a:t>DMS has worked on a number of studies on behalf of biotechnology companies in the oncology, immunology and infectious disease spaces. </a:t>
            </a:r>
          </a:p>
          <a:p>
            <a:pPr lvl="1"/>
            <a:r>
              <a:rPr lang="en-US" b="1" dirty="0"/>
              <a:t>Data Providers</a:t>
            </a:r>
          </a:p>
          <a:p>
            <a:pPr marL="628650" lvl="1" indent="-171450">
              <a:buFont typeface="Arial" panose="020B0604020202020204" pitchFamily="34" charset="0"/>
              <a:buChar char="•"/>
            </a:pPr>
            <a:r>
              <a:rPr lang="en-US" dirty="0"/>
              <a:t>DMS has worked and continues to work as a ‘go-to’ data analytics provider to handle excess work requests for a number of prominent data providers.</a:t>
            </a:r>
          </a:p>
          <a:p>
            <a:pPr marL="628650" lvl="1" indent="-171450">
              <a:buFont typeface="Arial" panose="020B0604020202020204" pitchFamily="34" charset="0"/>
              <a:buChar char="•"/>
            </a:pPr>
            <a:r>
              <a:rPr lang="en-US" dirty="0"/>
              <a:t>DMS is currently working with a global data provider in evaluating primary data sources in the Asia-Pacific region to develop database products which can be jointly marketed to potential clients in the U.S and in Europe.</a:t>
            </a:r>
          </a:p>
          <a:p>
            <a:pPr lvl="1"/>
            <a:r>
              <a:rPr lang="en-US" b="1" dirty="0"/>
              <a:t>Business Affiliates</a:t>
            </a:r>
          </a:p>
          <a:p>
            <a:pPr marL="628650" lvl="1" indent="-171450">
              <a:buFont typeface="Arial" panose="020B0604020202020204" pitchFamily="34" charset="0"/>
              <a:buChar char="•"/>
            </a:pPr>
            <a:r>
              <a:rPr lang="en-US" dirty="0"/>
              <a:t>Given our HEOR and data analytics expertise, our BA providers  do sub-contract with us to provide project support on behalf of clients with whom they are directly engaged with.</a:t>
            </a:r>
          </a:p>
          <a:p>
            <a:pPr lvl="1"/>
            <a:r>
              <a:rPr lang="en-US" b="1" dirty="0"/>
              <a:t>Governmental Agencies</a:t>
            </a:r>
          </a:p>
          <a:p>
            <a:pPr marL="628650" lvl="1" indent="-171450">
              <a:buFont typeface="Arial" panose="020B0604020202020204" pitchFamily="34" charset="0"/>
              <a:buChar char="•"/>
            </a:pPr>
            <a:r>
              <a:rPr lang="en-US" dirty="0"/>
              <a:t>DMS is working directly with a healthcare agency in Asia  in evaluating their data sources and providing training and mentoring services  to their staff. </a:t>
            </a:r>
          </a:p>
          <a:p>
            <a:pPr lvl="1"/>
            <a:r>
              <a:rPr lang="en-US" b="1" dirty="0"/>
              <a:t>Managed Care Firms</a:t>
            </a:r>
          </a:p>
          <a:p>
            <a:pPr marL="628650" lvl="1" indent="-171450">
              <a:buFont typeface="Arial" panose="020B0604020202020204" pitchFamily="34" charset="0"/>
              <a:buChar char="•"/>
            </a:pPr>
            <a:r>
              <a:rPr lang="en-US" dirty="0"/>
              <a:t>DMS has worked closely with managed care firms via relationships with  analytic providers  associated with these firms. </a:t>
            </a:r>
          </a:p>
          <a:p>
            <a:endParaRPr lang="en-US" dirty="0"/>
          </a:p>
          <a:p>
            <a:endParaRPr lang="en-US" dirty="0"/>
          </a:p>
        </p:txBody>
      </p:sp>
    </p:spTree>
    <p:extLst>
      <p:ext uri="{BB962C8B-B14F-4D97-AF65-F5344CB8AC3E}">
        <p14:creationId xmlns:p14="http://schemas.microsoft.com/office/powerpoint/2010/main" val="298334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dirty="0"/>
              <a:t>Highlights</a:t>
            </a:r>
          </a:p>
          <a:p>
            <a:pPr marL="171450" indent="-171450">
              <a:buFont typeface="Arial" panose="020B0604020202020204" pitchFamily="34" charset="0"/>
              <a:buChar char="•"/>
            </a:pPr>
            <a:r>
              <a:rPr lang="en-US" sz="2400" dirty="0"/>
              <a:t>Our team of dedicated statisticians and programmers have been involved in the design and analysis of well over 200 studies in a number of therapeutic areas.</a:t>
            </a:r>
          </a:p>
          <a:p>
            <a:pPr marL="171450" indent="-171450">
              <a:buFont typeface="Arial" panose="020B0604020202020204" pitchFamily="34" charset="0"/>
              <a:buChar char="•"/>
            </a:pPr>
            <a:r>
              <a:rPr lang="en-US" sz="2400" dirty="0"/>
              <a:t>Our team has deep experience (over 10 years) of working with commercial, clinical, and governmental data sources in a variety of practice settings, both in the U.S and ex-U.S.</a:t>
            </a:r>
          </a:p>
          <a:p>
            <a:pPr marL="171450" indent="-171450">
              <a:buFont typeface="Arial" panose="020B0604020202020204" pitchFamily="34" charset="0"/>
              <a:buChar char="•"/>
            </a:pPr>
            <a:r>
              <a:rPr lang="en-US" sz="2400" dirty="0"/>
              <a:t>We currently provide on-going data analytic support to two of the largest pharmaceutical companies in the world.</a:t>
            </a:r>
          </a:p>
          <a:p>
            <a:pPr marL="171450" indent="-171450">
              <a:buFont typeface="Arial" panose="020B0604020202020204" pitchFamily="34" charset="0"/>
              <a:buChar char="•"/>
            </a:pPr>
            <a:r>
              <a:rPr lang="en-US" sz="2400" dirty="0"/>
              <a:t>We provide data analytic consultancy services to a variety of clients to help design, quality check, refine and oversee data analyses conducted by our competitors as well as client internal data analysis teams. </a:t>
            </a:r>
          </a:p>
          <a:p>
            <a:pPr marL="171450" indent="-171450">
              <a:buFont typeface="Arial" panose="020B0604020202020204" pitchFamily="34" charset="0"/>
              <a:buChar char="•"/>
            </a:pPr>
            <a:r>
              <a:rPr lang="en-US" sz="2400" dirty="0"/>
              <a:t>We were a pioneer in phenotyping analytics in the HEOR space. We continually conduct studies using phenotyping techniques on behalf of our clients. We have presented workshops on using these techniques to HEOR, scientific and medical audiences world wide.</a:t>
            </a:r>
          </a:p>
          <a:p>
            <a:endParaRPr lang="en-US" dirty="0"/>
          </a:p>
          <a:p>
            <a:endParaRPr lang="en-US" dirty="0"/>
          </a:p>
        </p:txBody>
      </p:sp>
    </p:spTree>
    <p:extLst>
      <p:ext uri="{BB962C8B-B14F-4D97-AF65-F5344CB8AC3E}">
        <p14:creationId xmlns:p14="http://schemas.microsoft.com/office/powerpoint/2010/main" val="4285941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u="sng" dirty="0"/>
              <a:t>Highlights</a:t>
            </a:r>
          </a:p>
          <a:p>
            <a:pPr marL="342900" indent="-342900">
              <a:buFont typeface="Arial" panose="020B0604020202020204" pitchFamily="34" charset="0"/>
              <a:buChar char="•"/>
            </a:pPr>
            <a:r>
              <a:rPr lang="en-US" sz="2000" dirty="0"/>
              <a:t>We have developed Value Assessment Plans (VAPs) for a number of our clients</a:t>
            </a:r>
          </a:p>
          <a:p>
            <a:pPr marL="800100" lvl="1" indent="-342900">
              <a:buFont typeface="Arial" panose="020B0604020202020204" pitchFamily="34" charset="0"/>
              <a:buChar char="•"/>
            </a:pPr>
            <a:r>
              <a:rPr lang="en-US" sz="2000" dirty="0"/>
              <a:t>The VAP is a comprehensive HEOR strategic and tactical road-map to generate evidence to support the value propositions of a target product in order to ensure successful market access and product positioning.</a:t>
            </a:r>
          </a:p>
          <a:p>
            <a:pPr marL="342900" indent="-342900">
              <a:buFont typeface="Arial" panose="020B0604020202020204" pitchFamily="34" charset="0"/>
              <a:buChar char="•"/>
            </a:pPr>
            <a:r>
              <a:rPr lang="en-US" sz="2000" dirty="0"/>
              <a:t>Our team has strong expertise in competitive intelligence services such as competitor landscape analysis, market surveillance and forecasting.</a:t>
            </a:r>
          </a:p>
          <a:p>
            <a:pPr marL="342900" indent="-342900">
              <a:buFont typeface="Arial" panose="020B0604020202020204" pitchFamily="34" charset="0"/>
              <a:buChar char="•"/>
            </a:pPr>
            <a:r>
              <a:rPr lang="en-US" sz="2000" dirty="0"/>
              <a:t>We have been involved in event planning activities (advisory boards, payer panels, symposia, continuing education, etc.) as well as payer and key opinion leader (KOL) engagement and outreach. </a:t>
            </a:r>
          </a:p>
          <a:p>
            <a:endParaRPr lang="en-US" dirty="0"/>
          </a:p>
          <a:p>
            <a:endParaRPr lang="en-US" dirty="0"/>
          </a:p>
        </p:txBody>
      </p:sp>
    </p:spTree>
    <p:extLst>
      <p:ext uri="{BB962C8B-B14F-4D97-AF65-F5344CB8AC3E}">
        <p14:creationId xmlns:p14="http://schemas.microsoft.com/office/powerpoint/2010/main" val="94154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p:cNvPicPr/>
          <p:nvPr/>
        </p:nvPicPr>
        <p:blipFill>
          <a:blip r:embed="rId5"/>
          <a:stretch>
            <a:fillRect/>
          </a:stretch>
        </p:blipFill>
        <p:spPr>
          <a:xfrm>
            <a:off x="4660900" y="8955926"/>
            <a:ext cx="3683000" cy="495303"/>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ctr" defTabSz="825500">
        <a:defRPr sz="7800">
          <a:latin typeface="Helvetica Light"/>
          <a:ea typeface="Helvetica Light"/>
          <a:cs typeface="Helvetica Light"/>
          <a:sym typeface="Helvetica Light"/>
        </a:defRPr>
      </a:lvl1pPr>
      <a:lvl2pPr algn="ctr" defTabSz="825500">
        <a:defRPr sz="7800">
          <a:latin typeface="Helvetica Light"/>
          <a:ea typeface="Helvetica Light"/>
          <a:cs typeface="Helvetica Light"/>
          <a:sym typeface="Helvetica Light"/>
        </a:defRPr>
      </a:lvl2pPr>
      <a:lvl3pPr algn="ctr" defTabSz="825500">
        <a:defRPr sz="7800">
          <a:latin typeface="Helvetica Light"/>
          <a:ea typeface="Helvetica Light"/>
          <a:cs typeface="Helvetica Light"/>
          <a:sym typeface="Helvetica Light"/>
        </a:defRPr>
      </a:lvl3pPr>
      <a:lvl4pPr algn="ctr" defTabSz="825500">
        <a:defRPr sz="7800">
          <a:latin typeface="Helvetica Light"/>
          <a:ea typeface="Helvetica Light"/>
          <a:cs typeface="Helvetica Light"/>
          <a:sym typeface="Helvetica Light"/>
        </a:defRPr>
      </a:lvl4pPr>
      <a:lvl5pPr algn="ctr" defTabSz="825500">
        <a:defRPr sz="7800">
          <a:latin typeface="Helvetica Light"/>
          <a:ea typeface="Helvetica Light"/>
          <a:cs typeface="Helvetica Light"/>
          <a:sym typeface="Helvetica Light"/>
        </a:defRPr>
      </a:lvl5pPr>
      <a:lvl6pPr algn="ctr" defTabSz="825500">
        <a:defRPr sz="7800">
          <a:latin typeface="Helvetica Light"/>
          <a:ea typeface="Helvetica Light"/>
          <a:cs typeface="Helvetica Light"/>
          <a:sym typeface="Helvetica Light"/>
        </a:defRPr>
      </a:lvl6pPr>
      <a:lvl7pPr algn="ctr" defTabSz="825500">
        <a:defRPr sz="7800">
          <a:latin typeface="Helvetica Light"/>
          <a:ea typeface="Helvetica Light"/>
          <a:cs typeface="Helvetica Light"/>
          <a:sym typeface="Helvetica Light"/>
        </a:defRPr>
      </a:lvl7pPr>
      <a:lvl8pPr algn="ctr" defTabSz="825500">
        <a:defRPr sz="7800">
          <a:latin typeface="Helvetica Light"/>
          <a:ea typeface="Helvetica Light"/>
          <a:cs typeface="Helvetica Light"/>
          <a:sym typeface="Helvetica Light"/>
        </a:defRPr>
      </a:lvl8pPr>
      <a:lvl9pPr algn="ctr" defTabSz="825500">
        <a:defRPr sz="7800">
          <a:latin typeface="Helvetica Light"/>
          <a:ea typeface="Helvetica Light"/>
          <a:cs typeface="Helvetica Light"/>
          <a:sym typeface="Helvetica Light"/>
        </a:defRPr>
      </a:lvl9pPr>
    </p:titleStyle>
    <p:bodyStyle>
      <a:lvl1pPr marL="170961" indent="-170961" defTabSz="825500">
        <a:spcBef>
          <a:spcPts val="5200"/>
        </a:spcBef>
        <a:buSzPct val="75000"/>
        <a:buChar char="•"/>
        <a:defRPr sz="1400">
          <a:solidFill>
            <a:srgbClr val="A6AAA9"/>
          </a:solidFill>
          <a:latin typeface="Source Sans Pro"/>
          <a:ea typeface="Source Sans Pro"/>
          <a:cs typeface="Source Sans Pro"/>
          <a:sym typeface="Source Sans Pro"/>
        </a:defRPr>
      </a:lvl1pPr>
      <a:lvl2pPr marL="805960" indent="-170960" defTabSz="825500">
        <a:spcBef>
          <a:spcPts val="5200"/>
        </a:spcBef>
        <a:buSzPct val="75000"/>
        <a:buChar char="•"/>
        <a:defRPr sz="1400">
          <a:solidFill>
            <a:srgbClr val="A6AAA9"/>
          </a:solidFill>
          <a:latin typeface="Source Sans Pro"/>
          <a:ea typeface="Source Sans Pro"/>
          <a:cs typeface="Source Sans Pro"/>
          <a:sym typeface="Source Sans Pro"/>
        </a:defRPr>
      </a:lvl2pPr>
      <a:lvl3pPr marL="1440960" indent="-170960" defTabSz="825500">
        <a:spcBef>
          <a:spcPts val="5200"/>
        </a:spcBef>
        <a:buSzPct val="75000"/>
        <a:buChar char="•"/>
        <a:defRPr sz="1400">
          <a:solidFill>
            <a:srgbClr val="A6AAA9"/>
          </a:solidFill>
          <a:latin typeface="Source Sans Pro"/>
          <a:ea typeface="Source Sans Pro"/>
          <a:cs typeface="Source Sans Pro"/>
          <a:sym typeface="Source Sans Pro"/>
        </a:defRPr>
      </a:lvl3pPr>
      <a:lvl4pPr marL="2075961" indent="-170961" defTabSz="825500">
        <a:spcBef>
          <a:spcPts val="5200"/>
        </a:spcBef>
        <a:buSzPct val="75000"/>
        <a:buChar char="•"/>
        <a:defRPr sz="1400">
          <a:solidFill>
            <a:srgbClr val="A6AAA9"/>
          </a:solidFill>
          <a:latin typeface="Source Sans Pro"/>
          <a:ea typeface="Source Sans Pro"/>
          <a:cs typeface="Source Sans Pro"/>
          <a:sym typeface="Source Sans Pro"/>
        </a:defRPr>
      </a:lvl4pPr>
      <a:lvl5pPr marL="2710961" indent="-170961" defTabSz="825500">
        <a:spcBef>
          <a:spcPts val="5200"/>
        </a:spcBef>
        <a:buSzPct val="75000"/>
        <a:buChar char="•"/>
        <a:defRPr sz="1400">
          <a:solidFill>
            <a:srgbClr val="A6AAA9"/>
          </a:solidFill>
          <a:latin typeface="Source Sans Pro"/>
          <a:ea typeface="Source Sans Pro"/>
          <a:cs typeface="Source Sans Pro"/>
          <a:sym typeface="Source Sans Pro"/>
        </a:defRPr>
      </a:lvl5pPr>
      <a:lvl6pPr marL="3345960" indent="-170961" defTabSz="825500">
        <a:spcBef>
          <a:spcPts val="5200"/>
        </a:spcBef>
        <a:buSzPct val="75000"/>
        <a:buChar char="•"/>
        <a:defRPr sz="1400">
          <a:solidFill>
            <a:srgbClr val="A6AAA9"/>
          </a:solidFill>
          <a:latin typeface="Source Sans Pro"/>
          <a:ea typeface="Source Sans Pro"/>
          <a:cs typeface="Source Sans Pro"/>
          <a:sym typeface="Source Sans Pro"/>
        </a:defRPr>
      </a:lvl6pPr>
      <a:lvl7pPr marL="3980960" indent="-170960" defTabSz="825500">
        <a:spcBef>
          <a:spcPts val="5200"/>
        </a:spcBef>
        <a:buSzPct val="75000"/>
        <a:buChar char="•"/>
        <a:defRPr sz="1400">
          <a:solidFill>
            <a:srgbClr val="A6AAA9"/>
          </a:solidFill>
          <a:latin typeface="Source Sans Pro"/>
          <a:ea typeface="Source Sans Pro"/>
          <a:cs typeface="Source Sans Pro"/>
          <a:sym typeface="Source Sans Pro"/>
        </a:defRPr>
      </a:lvl7pPr>
      <a:lvl8pPr marL="4615960" indent="-170960" defTabSz="825500">
        <a:spcBef>
          <a:spcPts val="5200"/>
        </a:spcBef>
        <a:buSzPct val="75000"/>
        <a:buChar char="•"/>
        <a:defRPr sz="1400">
          <a:solidFill>
            <a:srgbClr val="A6AAA9"/>
          </a:solidFill>
          <a:latin typeface="Source Sans Pro"/>
          <a:ea typeface="Source Sans Pro"/>
          <a:cs typeface="Source Sans Pro"/>
          <a:sym typeface="Source Sans Pro"/>
        </a:defRPr>
      </a:lvl8pPr>
      <a:lvl9pPr marL="5250960" indent="-170960" defTabSz="825500">
        <a:spcBef>
          <a:spcPts val="5200"/>
        </a:spcBef>
        <a:buSzPct val="75000"/>
        <a:buChar char="•"/>
        <a:defRPr sz="1400">
          <a:solidFill>
            <a:srgbClr val="A6AAA9"/>
          </a:solidFill>
          <a:latin typeface="Source Sans Pro"/>
          <a:ea typeface="Source Sans Pro"/>
          <a:cs typeface="Source Sans Pro"/>
          <a:sym typeface="Source Sans Pro"/>
        </a:defRPr>
      </a:lvl9pPr>
    </p:bodyStyle>
    <p:otherStyle>
      <a:lvl1pPr algn="r" defTabSz="825500">
        <a:spcBef>
          <a:spcPts val="2000"/>
        </a:spcBef>
        <a:defRPr sz="1200">
          <a:solidFill>
            <a:schemeClr val="tx1"/>
          </a:solidFill>
          <a:latin typeface="+mn-lt"/>
          <a:ea typeface="+mn-ea"/>
          <a:cs typeface="+mn-cs"/>
          <a:sym typeface="Source Sans Pro"/>
        </a:defRPr>
      </a:lvl1pPr>
      <a:lvl2pPr algn="r" defTabSz="825500">
        <a:spcBef>
          <a:spcPts val="2000"/>
        </a:spcBef>
        <a:defRPr sz="1200">
          <a:solidFill>
            <a:schemeClr val="tx1"/>
          </a:solidFill>
          <a:latin typeface="+mn-lt"/>
          <a:ea typeface="+mn-ea"/>
          <a:cs typeface="+mn-cs"/>
          <a:sym typeface="Source Sans Pro"/>
        </a:defRPr>
      </a:lvl2pPr>
      <a:lvl3pPr algn="r" defTabSz="825500">
        <a:spcBef>
          <a:spcPts val="2000"/>
        </a:spcBef>
        <a:defRPr sz="1200">
          <a:solidFill>
            <a:schemeClr val="tx1"/>
          </a:solidFill>
          <a:latin typeface="+mn-lt"/>
          <a:ea typeface="+mn-ea"/>
          <a:cs typeface="+mn-cs"/>
          <a:sym typeface="Source Sans Pro"/>
        </a:defRPr>
      </a:lvl3pPr>
      <a:lvl4pPr algn="r" defTabSz="825500">
        <a:spcBef>
          <a:spcPts val="2000"/>
        </a:spcBef>
        <a:defRPr sz="1200">
          <a:solidFill>
            <a:schemeClr val="tx1"/>
          </a:solidFill>
          <a:latin typeface="+mn-lt"/>
          <a:ea typeface="+mn-ea"/>
          <a:cs typeface="+mn-cs"/>
          <a:sym typeface="Source Sans Pro"/>
        </a:defRPr>
      </a:lvl4pPr>
      <a:lvl5pPr algn="r" defTabSz="825500">
        <a:spcBef>
          <a:spcPts val="2000"/>
        </a:spcBef>
        <a:defRPr sz="1200">
          <a:solidFill>
            <a:schemeClr val="tx1"/>
          </a:solidFill>
          <a:latin typeface="+mn-lt"/>
          <a:ea typeface="+mn-ea"/>
          <a:cs typeface="+mn-cs"/>
          <a:sym typeface="Source Sans Pro"/>
        </a:defRPr>
      </a:lvl5pPr>
      <a:lvl6pPr algn="r" defTabSz="825500">
        <a:spcBef>
          <a:spcPts val="2000"/>
        </a:spcBef>
        <a:defRPr sz="1200">
          <a:solidFill>
            <a:schemeClr val="tx1"/>
          </a:solidFill>
          <a:latin typeface="+mn-lt"/>
          <a:ea typeface="+mn-ea"/>
          <a:cs typeface="+mn-cs"/>
          <a:sym typeface="Source Sans Pro"/>
        </a:defRPr>
      </a:lvl6pPr>
      <a:lvl7pPr algn="r" defTabSz="825500">
        <a:spcBef>
          <a:spcPts val="2000"/>
        </a:spcBef>
        <a:defRPr sz="1200">
          <a:solidFill>
            <a:schemeClr val="tx1"/>
          </a:solidFill>
          <a:latin typeface="+mn-lt"/>
          <a:ea typeface="+mn-ea"/>
          <a:cs typeface="+mn-cs"/>
          <a:sym typeface="Source Sans Pro"/>
        </a:defRPr>
      </a:lvl7pPr>
      <a:lvl8pPr algn="r" defTabSz="825500">
        <a:spcBef>
          <a:spcPts val="2000"/>
        </a:spcBef>
        <a:defRPr sz="1200">
          <a:solidFill>
            <a:schemeClr val="tx1"/>
          </a:solidFill>
          <a:latin typeface="+mn-lt"/>
          <a:ea typeface="+mn-ea"/>
          <a:cs typeface="+mn-cs"/>
          <a:sym typeface="Source Sans Pro"/>
        </a:defRPr>
      </a:lvl8pPr>
      <a:lvl9pPr algn="r" defTabSz="825500">
        <a:spcBef>
          <a:spcPts val="2000"/>
        </a:spcBef>
        <a:defRPr sz="1200">
          <a:solidFill>
            <a:schemeClr val="tx1"/>
          </a:solidFill>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9"/>
          <p:cNvSpPr/>
          <p:nvPr/>
        </p:nvSpPr>
        <p:spPr>
          <a:xfrm>
            <a:off x="879460" y="1647837"/>
            <a:ext cx="10397305"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DataMed Solutions LLC</a:t>
            </a:r>
          </a:p>
        </p:txBody>
      </p:sp>
      <p:sp>
        <p:nvSpPr>
          <p:cNvPr id="10" name="Shape 10"/>
          <p:cNvSpPr/>
          <p:nvPr/>
        </p:nvSpPr>
        <p:spPr>
          <a:xfrm>
            <a:off x="911069" y="2429087"/>
            <a:ext cx="7220759" cy="358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lvl1pPr>
              <a:defRPr sz="2000"/>
            </a:lvl1pPr>
          </a:lstStyle>
          <a:p>
            <a:pPr lvl="0">
              <a:defRPr sz="1800">
                <a:solidFill>
                  <a:srgbClr val="000000"/>
                </a:solidFill>
              </a:defRPr>
            </a:pPr>
            <a:r>
              <a:rPr sz="2000">
                <a:solidFill>
                  <a:srgbClr val="515151"/>
                </a:solidFill>
              </a:rPr>
              <a:t>OVERVIEW</a:t>
            </a:r>
          </a:p>
        </p:txBody>
      </p:sp>
      <p:sp>
        <p:nvSpPr>
          <p:cNvPr id="11" name="Shape 11"/>
          <p:cNvSpPr/>
          <p:nvPr/>
        </p:nvSpPr>
        <p:spPr>
          <a:xfrm flipH="1" flipV="1">
            <a:off x="920648" y="1451371"/>
            <a:ext cx="10314930" cy="2"/>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p:tmAbs val="0"/>
                                  </p:iterate>
                                  <p:childTnLst>
                                    <p:set>
                                      <p:cBhvr>
                                        <p:cTn id="14" fill="hold"/>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898425" y="1331129"/>
            <a:ext cx="7979596"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Business Affiliates Network</a:t>
            </a:r>
          </a:p>
        </p:txBody>
      </p:sp>
      <p:grpSp>
        <p:nvGrpSpPr>
          <p:cNvPr id="252" name="Group 252"/>
          <p:cNvGrpSpPr/>
          <p:nvPr/>
        </p:nvGrpSpPr>
        <p:grpSpPr>
          <a:xfrm>
            <a:off x="936632" y="1328921"/>
            <a:ext cx="11091357" cy="7591870"/>
            <a:chOff x="0" y="0"/>
            <a:chExt cx="11091355" cy="7591869"/>
          </a:xfrm>
        </p:grpSpPr>
        <p:grpSp>
          <p:nvGrpSpPr>
            <p:cNvPr id="221" name="Group 221"/>
            <p:cNvGrpSpPr/>
            <p:nvPr/>
          </p:nvGrpSpPr>
          <p:grpSpPr>
            <a:xfrm>
              <a:off x="3877860" y="4922663"/>
              <a:ext cx="3110243" cy="2166679"/>
              <a:chOff x="0" y="0"/>
              <a:chExt cx="3110242" cy="2166678"/>
            </a:xfrm>
          </p:grpSpPr>
          <p:sp>
            <p:nvSpPr>
              <p:cNvPr id="217" name="Shape 217"/>
              <p:cNvSpPr/>
              <p:nvPr/>
            </p:nvSpPr>
            <p:spPr>
              <a:xfrm>
                <a:off x="3" y="443130"/>
                <a:ext cx="3110239" cy="1723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Market Researchers, Market Access Experts.</a:t>
                </a:r>
              </a:p>
              <a:p>
                <a:pPr marL="151965" lvl="0" indent="-151965">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a:t>
                </a:r>
                <a:r>
                  <a:rPr sz="1600" dirty="0">
                    <a:solidFill>
                      <a:srgbClr val="515151"/>
                    </a:solidFill>
                    <a:latin typeface="Source Sans Pro"/>
                    <a:ea typeface="Source Sans Pro"/>
                    <a:cs typeface="Source Sans Pro"/>
                    <a:sym typeface="Source Sans Pro"/>
                  </a:rPr>
                  <a:t> Conduct market research, payor research, conduct stakeholder surveys, etc.</a:t>
                </a:r>
              </a:p>
            </p:txBody>
          </p:sp>
          <p:sp>
            <p:nvSpPr>
              <p:cNvPr id="218" name="Shape 218"/>
              <p:cNvSpPr/>
              <p:nvPr/>
            </p:nvSpPr>
            <p:spPr>
              <a:xfrm>
                <a:off x="0" y="30831"/>
                <a:ext cx="259208" cy="25921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AA9"/>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19" name="Shape 219"/>
              <p:cNvSpPr/>
              <p:nvPr/>
            </p:nvSpPr>
            <p:spPr>
              <a:xfrm>
                <a:off x="59485" y="101283"/>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20" name="Shape 220"/>
              <p:cNvSpPr/>
              <p:nvPr/>
            </p:nvSpPr>
            <p:spPr>
              <a:xfrm>
                <a:off x="394729" y="0"/>
                <a:ext cx="2388518" cy="320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lvl1pPr>
              </a:lstStyle>
              <a:p>
                <a:pPr lvl="0">
                  <a:defRPr>
                    <a:solidFill>
                      <a:srgbClr val="000000"/>
                    </a:solidFill>
                  </a:defRPr>
                </a:pPr>
                <a:r>
                  <a:rPr>
                    <a:solidFill>
                      <a:srgbClr val="515151"/>
                    </a:solidFill>
                  </a:rPr>
                  <a:t>Market Research BA</a:t>
                </a:r>
              </a:p>
            </p:txBody>
          </p:sp>
        </p:grpSp>
        <p:grpSp>
          <p:nvGrpSpPr>
            <p:cNvPr id="226" name="Group 226"/>
            <p:cNvGrpSpPr/>
            <p:nvPr/>
          </p:nvGrpSpPr>
          <p:grpSpPr>
            <a:xfrm>
              <a:off x="0" y="4922663"/>
              <a:ext cx="3110244" cy="1920458"/>
              <a:chOff x="0" y="0"/>
              <a:chExt cx="3110243" cy="1920457"/>
            </a:xfrm>
          </p:grpSpPr>
          <p:sp>
            <p:nvSpPr>
              <p:cNvPr id="222" name="Shape 222"/>
              <p:cNvSpPr/>
              <p:nvPr/>
            </p:nvSpPr>
            <p:spPr>
              <a:xfrm>
                <a:off x="3" y="443130"/>
                <a:ext cx="3110240" cy="1477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Psychometricians, Translation Service Providers</a:t>
                </a:r>
              </a:p>
              <a:p>
                <a:pPr marL="151965" lvl="0" indent="-151965">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a:t>
                </a:r>
                <a:r>
                  <a:rPr sz="1600" dirty="0">
                    <a:solidFill>
                      <a:srgbClr val="515151"/>
                    </a:solidFill>
                    <a:latin typeface="Source Sans Pro"/>
                    <a:ea typeface="Source Sans Pro"/>
                    <a:cs typeface="Source Sans Pro"/>
                    <a:sym typeface="Source Sans Pro"/>
                  </a:rPr>
                  <a:t>: PRO tool development, PRO analytics, PRO consulting, linguistic validation services, etc.</a:t>
                </a:r>
              </a:p>
            </p:txBody>
          </p:sp>
          <p:sp>
            <p:nvSpPr>
              <p:cNvPr id="223" name="Shape 223"/>
              <p:cNvSpPr/>
              <p:nvPr/>
            </p:nvSpPr>
            <p:spPr>
              <a:xfrm>
                <a:off x="0" y="30831"/>
                <a:ext cx="259208" cy="25921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24" name="Shape 224"/>
              <p:cNvSpPr/>
              <p:nvPr/>
            </p:nvSpPr>
            <p:spPr>
              <a:xfrm>
                <a:off x="59485" y="101283"/>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25" name="Shape 225"/>
              <p:cNvSpPr/>
              <p:nvPr/>
            </p:nvSpPr>
            <p:spPr>
              <a:xfrm>
                <a:off x="394729" y="0"/>
                <a:ext cx="2134518" cy="320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lvl1pPr>
              </a:lstStyle>
              <a:p>
                <a:pPr lvl="0">
                  <a:defRPr>
                    <a:solidFill>
                      <a:srgbClr val="000000"/>
                    </a:solidFill>
                  </a:defRPr>
                </a:pPr>
                <a:r>
                  <a:rPr>
                    <a:solidFill>
                      <a:srgbClr val="515151"/>
                    </a:solidFill>
                  </a:rPr>
                  <a:t>PRO Analytics BA</a:t>
                </a:r>
              </a:p>
            </p:txBody>
          </p:sp>
        </p:grpSp>
        <p:grpSp>
          <p:nvGrpSpPr>
            <p:cNvPr id="231" name="Group 231"/>
            <p:cNvGrpSpPr/>
            <p:nvPr/>
          </p:nvGrpSpPr>
          <p:grpSpPr>
            <a:xfrm>
              <a:off x="7710179" y="0"/>
              <a:ext cx="3381176" cy="2659122"/>
              <a:chOff x="0" y="0"/>
              <a:chExt cx="3381175" cy="2659121"/>
            </a:xfrm>
          </p:grpSpPr>
          <p:sp>
            <p:nvSpPr>
              <p:cNvPr id="227" name="Shape 227"/>
              <p:cNvSpPr/>
              <p:nvPr/>
            </p:nvSpPr>
            <p:spPr>
              <a:xfrm>
                <a:off x="3" y="443131"/>
                <a:ext cx="3381172" cy="2215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Data Provider Firms (U.S &amp; Ex-U.S), Registry Developers, Academic Partners.</a:t>
                </a:r>
              </a:p>
              <a:p>
                <a:pPr marL="151965" lvl="0" indent="-151965">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a:t>
                </a:r>
                <a:r>
                  <a:rPr sz="1600" dirty="0">
                    <a:solidFill>
                      <a:srgbClr val="515151"/>
                    </a:solidFill>
                    <a:latin typeface="Source Sans Pro"/>
                    <a:ea typeface="Source Sans Pro"/>
                    <a:cs typeface="Source Sans Pro"/>
                    <a:sym typeface="Source Sans Pro"/>
                  </a:rPr>
                  <a:t> Provide access to data, develop patient &amp; disease registries. Includes partnerships to identify and develop database products form primary health data sources.</a:t>
                </a:r>
              </a:p>
            </p:txBody>
          </p:sp>
          <p:sp>
            <p:nvSpPr>
              <p:cNvPr id="228" name="Shape 228"/>
              <p:cNvSpPr/>
              <p:nvPr/>
            </p:nvSpPr>
            <p:spPr>
              <a:xfrm>
                <a:off x="0" y="30831"/>
                <a:ext cx="259208" cy="25921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29" name="Shape 229"/>
              <p:cNvSpPr/>
              <p:nvPr/>
            </p:nvSpPr>
            <p:spPr>
              <a:xfrm>
                <a:off x="59485" y="101283"/>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30" name="Shape 230"/>
              <p:cNvSpPr/>
              <p:nvPr/>
            </p:nvSpPr>
            <p:spPr>
              <a:xfrm>
                <a:off x="394729" y="0"/>
                <a:ext cx="2134518" cy="320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lvl1pPr>
              </a:lstStyle>
              <a:p>
                <a:pPr lvl="0">
                  <a:defRPr>
                    <a:solidFill>
                      <a:srgbClr val="000000"/>
                    </a:solidFill>
                  </a:defRPr>
                </a:pPr>
                <a:r>
                  <a:rPr>
                    <a:solidFill>
                      <a:srgbClr val="515151"/>
                    </a:solidFill>
                  </a:rPr>
                  <a:t>Data Providers BA</a:t>
                </a:r>
              </a:p>
            </p:txBody>
          </p:sp>
        </p:grpSp>
        <p:grpSp>
          <p:nvGrpSpPr>
            <p:cNvPr id="236" name="Group 236"/>
            <p:cNvGrpSpPr/>
            <p:nvPr/>
          </p:nvGrpSpPr>
          <p:grpSpPr>
            <a:xfrm>
              <a:off x="7710179" y="2966594"/>
              <a:ext cx="3381175" cy="1967132"/>
              <a:chOff x="0" y="0"/>
              <a:chExt cx="3381174" cy="1967131"/>
            </a:xfrm>
          </p:grpSpPr>
          <p:sp>
            <p:nvSpPr>
              <p:cNvPr id="232" name="Shape 232"/>
              <p:cNvSpPr/>
              <p:nvPr/>
            </p:nvSpPr>
            <p:spPr>
              <a:xfrm>
                <a:off x="3" y="443131"/>
                <a:ext cx="3381172" cy="1524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IT Experts, Data Management Experts</a:t>
                </a:r>
                <a:r>
                  <a:rPr lang="en-US" sz="1600" dirty="0">
                    <a:solidFill>
                      <a:srgbClr val="515151"/>
                    </a:solidFill>
                    <a:latin typeface="Source Sans Pro"/>
                    <a:ea typeface="Source Sans Pro"/>
                    <a:cs typeface="Source Sans Pro"/>
                    <a:sym typeface="Source Sans Pro"/>
                  </a:rPr>
                  <a:t>, Digital Health</a:t>
                </a:r>
                <a:endParaRPr sz="1600" dirty="0">
                  <a:solidFill>
                    <a:srgbClr val="515151"/>
                  </a:solidFill>
                  <a:latin typeface="Source Sans Pro"/>
                  <a:ea typeface="Source Sans Pro"/>
                  <a:cs typeface="Source Sans Pro"/>
                  <a:sym typeface="Source Sans Pro"/>
                </a:endParaRPr>
              </a:p>
              <a:p>
                <a:pPr marL="151965" lvl="0" indent="-151965">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a:t>
                </a:r>
                <a:r>
                  <a:rPr sz="1600" dirty="0">
                    <a:solidFill>
                      <a:srgbClr val="515151"/>
                    </a:solidFill>
                    <a:latin typeface="Source Sans Pro"/>
                    <a:ea typeface="Source Sans Pro"/>
                    <a:cs typeface="Source Sans Pro"/>
                    <a:sym typeface="Source Sans Pro"/>
                  </a:rPr>
                  <a:t> Develop electronic platforms to collect primary study data, conduct data management activities (U.S &amp; ex-U.S)</a:t>
                </a:r>
              </a:p>
            </p:txBody>
          </p:sp>
          <p:sp>
            <p:nvSpPr>
              <p:cNvPr id="233" name="Shape 233"/>
              <p:cNvSpPr/>
              <p:nvPr/>
            </p:nvSpPr>
            <p:spPr>
              <a:xfrm>
                <a:off x="0" y="30831"/>
                <a:ext cx="259208" cy="259209"/>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34" name="Shape 234"/>
              <p:cNvSpPr/>
              <p:nvPr/>
            </p:nvSpPr>
            <p:spPr>
              <a:xfrm>
                <a:off x="59484" y="101283"/>
                <a:ext cx="140252"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35" name="Shape 235"/>
              <p:cNvSpPr/>
              <p:nvPr/>
            </p:nvSpPr>
            <p:spPr>
              <a:xfrm>
                <a:off x="394729" y="0"/>
                <a:ext cx="2134518" cy="320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lvl1pPr>
              </a:lstStyle>
              <a:p>
                <a:pPr lvl="0">
                  <a:defRPr>
                    <a:solidFill>
                      <a:srgbClr val="000000"/>
                    </a:solidFill>
                  </a:defRPr>
                </a:pPr>
                <a:r>
                  <a:rPr>
                    <a:solidFill>
                      <a:srgbClr val="515151"/>
                    </a:solidFill>
                  </a:rPr>
                  <a:t>E-platform/IT BA</a:t>
                </a:r>
              </a:p>
            </p:txBody>
          </p:sp>
        </p:grpSp>
        <p:grpSp>
          <p:nvGrpSpPr>
            <p:cNvPr id="241" name="Group 241"/>
            <p:cNvGrpSpPr/>
            <p:nvPr/>
          </p:nvGrpSpPr>
          <p:grpSpPr>
            <a:xfrm>
              <a:off x="3855090" y="1707657"/>
              <a:ext cx="3110242" cy="2529955"/>
              <a:chOff x="0" y="0"/>
              <a:chExt cx="3110241" cy="2529953"/>
            </a:xfrm>
          </p:grpSpPr>
          <p:sp>
            <p:nvSpPr>
              <p:cNvPr id="237" name="Shape 237"/>
              <p:cNvSpPr/>
              <p:nvPr/>
            </p:nvSpPr>
            <p:spPr>
              <a:xfrm>
                <a:off x="3" y="751953"/>
                <a:ext cx="3110239" cy="1778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32969" lvl="0" indent="-132969">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Event Planners, CROs</a:t>
                </a:r>
              </a:p>
              <a:p>
                <a:pPr marL="132969" lvl="0" indent="-132969">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a:t>
                </a:r>
                <a:r>
                  <a:rPr sz="1600" dirty="0">
                    <a:solidFill>
                      <a:srgbClr val="515151"/>
                    </a:solidFill>
                    <a:latin typeface="Source Sans Pro"/>
                    <a:ea typeface="Source Sans Pro"/>
                    <a:cs typeface="Source Sans Pro"/>
                    <a:sym typeface="Source Sans Pro"/>
                  </a:rPr>
                  <a:t>: Conduct physician ad-boards, identify KOLs for project support, convene physician or payor panels, organize and run symposia, etc.</a:t>
                </a:r>
              </a:p>
            </p:txBody>
          </p:sp>
          <p:sp>
            <p:nvSpPr>
              <p:cNvPr id="238" name="Shape 238"/>
              <p:cNvSpPr/>
              <p:nvPr/>
            </p:nvSpPr>
            <p:spPr>
              <a:xfrm>
                <a:off x="0" y="68721"/>
                <a:ext cx="259208" cy="2592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8D35E"/>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39" name="Shape 239"/>
              <p:cNvSpPr/>
              <p:nvPr/>
            </p:nvSpPr>
            <p:spPr>
              <a:xfrm>
                <a:off x="59485" y="139171"/>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40" name="Shape 240"/>
              <p:cNvSpPr/>
              <p:nvPr/>
            </p:nvSpPr>
            <p:spPr>
              <a:xfrm>
                <a:off x="530196" y="0"/>
                <a:ext cx="2574785" cy="6675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lvl1pPr>
              </a:lstStyle>
              <a:p>
                <a:pPr lvl="0">
                  <a:defRPr>
                    <a:solidFill>
                      <a:srgbClr val="000000"/>
                    </a:solidFill>
                  </a:defRPr>
                </a:pPr>
                <a:r>
                  <a:rPr>
                    <a:solidFill>
                      <a:srgbClr val="515151"/>
                    </a:solidFill>
                  </a:rPr>
                  <a:t>KOL Outreach &amp; Engagement BA</a:t>
                </a:r>
              </a:p>
            </p:txBody>
          </p:sp>
        </p:grpSp>
        <p:grpSp>
          <p:nvGrpSpPr>
            <p:cNvPr id="246" name="Group 246"/>
            <p:cNvGrpSpPr/>
            <p:nvPr/>
          </p:nvGrpSpPr>
          <p:grpSpPr>
            <a:xfrm>
              <a:off x="7710179" y="5425189"/>
              <a:ext cx="3381176" cy="2166680"/>
              <a:chOff x="0" y="0"/>
              <a:chExt cx="3381175" cy="2166679"/>
            </a:xfrm>
          </p:grpSpPr>
          <p:sp>
            <p:nvSpPr>
              <p:cNvPr id="242" name="Shape 242"/>
              <p:cNvSpPr/>
              <p:nvPr/>
            </p:nvSpPr>
            <p:spPr>
              <a:xfrm>
                <a:off x="3" y="443131"/>
                <a:ext cx="3381172" cy="1723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Senior Managed Care Experts, Managed Care Consultants.</a:t>
                </a:r>
              </a:p>
              <a:p>
                <a:pPr marL="151965" lvl="0" indent="-151965">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a:t>
                </a:r>
                <a:r>
                  <a:rPr sz="1600" dirty="0">
                    <a:solidFill>
                      <a:srgbClr val="515151"/>
                    </a:solidFill>
                    <a:latin typeface="Source Sans Pro"/>
                    <a:ea typeface="Source Sans Pro"/>
                    <a:cs typeface="Source Sans Pro"/>
                    <a:sym typeface="Source Sans Pro"/>
                  </a:rPr>
                  <a:t>: Consulting services (ACOs, managed care, institutions), pricing research, code acquisition, data analytics, etc.</a:t>
                </a:r>
              </a:p>
            </p:txBody>
          </p:sp>
          <p:sp>
            <p:nvSpPr>
              <p:cNvPr id="243" name="Shape 243"/>
              <p:cNvSpPr/>
              <p:nvPr/>
            </p:nvSpPr>
            <p:spPr>
              <a:xfrm>
                <a:off x="0" y="30832"/>
                <a:ext cx="259208" cy="259209"/>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8D35E"/>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44" name="Shape 244"/>
              <p:cNvSpPr/>
              <p:nvPr/>
            </p:nvSpPr>
            <p:spPr>
              <a:xfrm>
                <a:off x="59484" y="101283"/>
                <a:ext cx="140252"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45" name="Shape 245"/>
              <p:cNvSpPr/>
              <p:nvPr/>
            </p:nvSpPr>
            <p:spPr>
              <a:xfrm>
                <a:off x="394729" y="0"/>
                <a:ext cx="2134518" cy="320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lvl1pPr>
              </a:lstStyle>
              <a:p>
                <a:pPr lvl="0">
                  <a:defRPr>
                    <a:solidFill>
                      <a:srgbClr val="000000"/>
                    </a:solidFill>
                  </a:defRPr>
                </a:pPr>
                <a:r>
                  <a:rPr>
                    <a:solidFill>
                      <a:srgbClr val="515151"/>
                    </a:solidFill>
                  </a:rPr>
                  <a:t>Managed Care BA</a:t>
                </a:r>
              </a:p>
            </p:txBody>
          </p:sp>
        </p:grpSp>
        <p:grpSp>
          <p:nvGrpSpPr>
            <p:cNvPr id="251" name="Group 251"/>
            <p:cNvGrpSpPr/>
            <p:nvPr/>
          </p:nvGrpSpPr>
          <p:grpSpPr>
            <a:xfrm>
              <a:off x="0" y="1767772"/>
              <a:ext cx="3110243" cy="2646422"/>
              <a:chOff x="0" y="0"/>
              <a:chExt cx="3110242" cy="2646421"/>
            </a:xfrm>
          </p:grpSpPr>
          <p:sp>
            <p:nvSpPr>
              <p:cNvPr id="247" name="Shape 247"/>
              <p:cNvSpPr/>
              <p:nvPr/>
            </p:nvSpPr>
            <p:spPr>
              <a:xfrm>
                <a:off x="0" y="18130"/>
                <a:ext cx="259208" cy="259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48" name="Shape 248"/>
              <p:cNvSpPr/>
              <p:nvPr/>
            </p:nvSpPr>
            <p:spPr>
              <a:xfrm>
                <a:off x="59485" y="88582"/>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49" name="Shape 249"/>
              <p:cNvSpPr/>
              <p:nvPr/>
            </p:nvSpPr>
            <p:spPr>
              <a:xfrm>
                <a:off x="394730" y="0"/>
                <a:ext cx="2134517" cy="295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600"/>
                </a:lvl1pPr>
              </a:lstStyle>
              <a:p>
                <a:pPr lvl="0">
                  <a:defRPr sz="1800">
                    <a:solidFill>
                      <a:srgbClr val="000000"/>
                    </a:solidFill>
                  </a:defRPr>
                </a:pPr>
                <a:r>
                  <a:rPr sz="1600">
                    <a:solidFill>
                      <a:srgbClr val="515151"/>
                    </a:solidFill>
                  </a:rPr>
                  <a:t>Strategy BA</a:t>
                </a:r>
              </a:p>
            </p:txBody>
          </p:sp>
          <p:sp>
            <p:nvSpPr>
              <p:cNvPr id="250" name="Shape 250"/>
              <p:cNvSpPr/>
              <p:nvPr/>
            </p:nvSpPr>
            <p:spPr>
              <a:xfrm>
                <a:off x="3" y="430431"/>
                <a:ext cx="3110239" cy="2215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Senior HEOR Experts, Market Access Experts.</a:t>
                </a:r>
              </a:p>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 </a:t>
                </a:r>
                <a:r>
                  <a:rPr sz="1600" dirty="0">
                    <a:solidFill>
                      <a:srgbClr val="515151"/>
                    </a:solidFill>
                    <a:latin typeface="Source Sans Pro"/>
                    <a:ea typeface="Source Sans Pro"/>
                    <a:cs typeface="Source Sans Pro"/>
                    <a:sym typeface="Source Sans Pro"/>
                  </a:rPr>
                  <a:t>Competitive Intelligence, market vigilance, value development frameworks, strategic assessments, FDAMA 114 value story development, etc.</a:t>
                </a:r>
              </a:p>
            </p:txBody>
          </p:sp>
        </p:gr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16"/>
                                        </p:tgtEl>
                                        <p:attrNameLst>
                                          <p:attrName>style.visibility</p:attrName>
                                        </p:attrNameLst>
                                      </p:cBhvr>
                                      <p:to>
                                        <p:strVal val="visible"/>
                                      </p:to>
                                    </p:set>
                                    <p:animEffect transition="in" filter="wipe(left)">
                                      <p:cBhvr>
                                        <p:cTn id="7" dur="500"/>
                                        <p:tgtEl>
                                          <p:spTgt spid="216"/>
                                        </p:tgtEl>
                                      </p:cBhvr>
                                    </p:animEffect>
                                  </p:childTnLst>
                                </p:cTn>
                              </p:par>
                            </p:childTnLst>
                          </p:cTn>
                        </p:par>
                        <p:par>
                          <p:cTn id="8" fill="hold">
                            <p:stCondLst>
                              <p:cond delay="500"/>
                            </p:stCondLst>
                            <p:childTnLst>
                              <p:par>
                                <p:cTn id="9" presetID="22" presetClass="entr" presetSubtype="8" fill="hold" grpId="0" nodeType="afterEffect">
                                  <p:stCondLst>
                                    <p:cond delay="0"/>
                                  </p:stCondLst>
                                  <p:iterate>
                                    <p:tmAbs val="0"/>
                                  </p:iterate>
                                  <p:childTnLst>
                                    <p:set>
                                      <p:cBhvr>
                                        <p:cTn id="10" fill="hold"/>
                                        <p:tgtEl>
                                          <p:spTgt spid="252"/>
                                        </p:tgtEl>
                                        <p:attrNameLst>
                                          <p:attrName>style.visibility</p:attrName>
                                        </p:attrNameLst>
                                      </p:cBhvr>
                                      <p:to>
                                        <p:strVal val="visible"/>
                                      </p:to>
                                    </p:set>
                                    <p:animEffect transition="in" filter="wipe(left)">
                                      <p:cBhvr>
                                        <p:cTn id="11"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advAuto="0"/>
      <p:bldP spid="25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p:nvPr/>
        </p:nvSpPr>
        <p:spPr>
          <a:xfrm>
            <a:off x="898424" y="1331129"/>
            <a:ext cx="8741320"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Global Reach</a:t>
            </a:r>
          </a:p>
        </p:txBody>
      </p:sp>
      <p:grpSp>
        <p:nvGrpSpPr>
          <p:cNvPr id="261" name="Group 261"/>
          <p:cNvGrpSpPr/>
          <p:nvPr/>
        </p:nvGrpSpPr>
        <p:grpSpPr>
          <a:xfrm>
            <a:off x="2489476" y="8132526"/>
            <a:ext cx="8208344" cy="609177"/>
            <a:chOff x="0" y="0"/>
            <a:chExt cx="8208343" cy="609176"/>
          </a:xfrm>
        </p:grpSpPr>
        <p:grpSp>
          <p:nvGrpSpPr>
            <p:cNvPr id="257" name="Group 257"/>
            <p:cNvGrpSpPr/>
            <p:nvPr/>
          </p:nvGrpSpPr>
          <p:grpSpPr>
            <a:xfrm>
              <a:off x="0" y="-1"/>
              <a:ext cx="4084802" cy="609177"/>
              <a:chOff x="0" y="0"/>
              <a:chExt cx="4084801" cy="609175"/>
            </a:xfrm>
          </p:grpSpPr>
          <p:sp>
            <p:nvSpPr>
              <p:cNvPr id="255" name="Shape 255"/>
              <p:cNvSpPr/>
              <p:nvPr/>
            </p:nvSpPr>
            <p:spPr>
              <a:xfrm>
                <a:off x="550061" y="0"/>
                <a:ext cx="3534741" cy="6091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1600"/>
                </a:lvl1pPr>
              </a:lstStyle>
              <a:p>
                <a:pPr lvl="0">
                  <a:defRPr sz="1800">
                    <a:solidFill>
                      <a:srgbClr val="000000"/>
                    </a:solidFill>
                  </a:defRPr>
                </a:pPr>
                <a:r>
                  <a:rPr sz="1600">
                    <a:solidFill>
                      <a:srgbClr val="515151"/>
                    </a:solidFill>
                  </a:rPr>
                  <a:t>Countries where we have academic collaborators and research partners</a:t>
                </a:r>
              </a:p>
            </p:txBody>
          </p:sp>
          <p:sp>
            <p:nvSpPr>
              <p:cNvPr id="256" name="Shape 256"/>
              <p:cNvSpPr/>
              <p:nvPr/>
            </p:nvSpPr>
            <p:spPr>
              <a:xfrm>
                <a:off x="0" y="118744"/>
                <a:ext cx="422372" cy="37168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grpSp>
          <p:nvGrpSpPr>
            <p:cNvPr id="260" name="Group 260"/>
            <p:cNvGrpSpPr/>
            <p:nvPr/>
          </p:nvGrpSpPr>
          <p:grpSpPr>
            <a:xfrm>
              <a:off x="4559338" y="0"/>
              <a:ext cx="3649006" cy="609176"/>
              <a:chOff x="0" y="0"/>
              <a:chExt cx="3649005" cy="609175"/>
            </a:xfrm>
          </p:grpSpPr>
          <p:sp>
            <p:nvSpPr>
              <p:cNvPr id="258" name="Shape 258"/>
              <p:cNvSpPr/>
              <p:nvPr/>
            </p:nvSpPr>
            <p:spPr>
              <a:xfrm>
                <a:off x="469865" y="0"/>
                <a:ext cx="3179141" cy="6091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1600"/>
                </a:lvl1pPr>
              </a:lstStyle>
              <a:p>
                <a:pPr lvl="0">
                  <a:defRPr sz="1800">
                    <a:solidFill>
                      <a:srgbClr val="000000"/>
                    </a:solidFill>
                  </a:defRPr>
                </a:pPr>
                <a:r>
                  <a:rPr sz="1600">
                    <a:solidFill>
                      <a:srgbClr val="515151"/>
                    </a:solidFill>
                  </a:rPr>
                  <a:t>Countries where we have data providers</a:t>
                </a:r>
              </a:p>
            </p:txBody>
          </p:sp>
          <p:sp>
            <p:nvSpPr>
              <p:cNvPr id="259" name="Shape 259"/>
              <p:cNvSpPr/>
              <p:nvPr/>
            </p:nvSpPr>
            <p:spPr>
              <a:xfrm>
                <a:off x="0" y="118744"/>
                <a:ext cx="295678" cy="37168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grpSp>
      <p:grpSp>
        <p:nvGrpSpPr>
          <p:cNvPr id="301" name="Group 301"/>
          <p:cNvGrpSpPr/>
          <p:nvPr/>
        </p:nvGrpSpPr>
        <p:grpSpPr>
          <a:xfrm>
            <a:off x="1048606" y="2447461"/>
            <a:ext cx="10529397" cy="5471917"/>
            <a:chOff x="0" y="0"/>
            <a:chExt cx="10529396" cy="5471916"/>
          </a:xfrm>
        </p:grpSpPr>
        <p:sp>
          <p:nvSpPr>
            <p:cNvPr id="262" name="Shape 262"/>
            <p:cNvSpPr/>
            <p:nvPr/>
          </p:nvSpPr>
          <p:spPr>
            <a:xfrm>
              <a:off x="0" y="0"/>
              <a:ext cx="10529397" cy="5471917"/>
            </a:xfrm>
            <a:custGeom>
              <a:avLst/>
              <a:gdLst/>
              <a:ahLst/>
              <a:cxnLst>
                <a:cxn ang="0">
                  <a:pos x="wd2" y="hd2"/>
                </a:cxn>
                <a:cxn ang="5400000">
                  <a:pos x="wd2" y="hd2"/>
                </a:cxn>
                <a:cxn ang="10800000">
                  <a:pos x="wd2" y="hd2"/>
                </a:cxn>
                <a:cxn ang="16200000">
                  <a:pos x="wd2" y="hd2"/>
                </a:cxn>
              </a:cxnLst>
              <a:rect l="0" t="0" r="r" b="b"/>
              <a:pathLst>
                <a:path w="21600" h="21580" extrusionOk="0">
                  <a:moveTo>
                    <a:pt x="21581" y="18587"/>
                  </a:moveTo>
                  <a:cubicBezTo>
                    <a:pt x="21581" y="18587"/>
                    <a:pt x="21562" y="18623"/>
                    <a:pt x="21562" y="18623"/>
                  </a:cubicBezTo>
                  <a:cubicBezTo>
                    <a:pt x="21562" y="18623"/>
                    <a:pt x="21562" y="18659"/>
                    <a:pt x="21562" y="18659"/>
                  </a:cubicBezTo>
                  <a:cubicBezTo>
                    <a:pt x="21524" y="18659"/>
                    <a:pt x="21524" y="18659"/>
                    <a:pt x="21505" y="18696"/>
                  </a:cubicBezTo>
                  <a:cubicBezTo>
                    <a:pt x="21505" y="18732"/>
                    <a:pt x="21505" y="18732"/>
                    <a:pt x="21505" y="18768"/>
                  </a:cubicBezTo>
                  <a:cubicBezTo>
                    <a:pt x="21487" y="18805"/>
                    <a:pt x="21430" y="19023"/>
                    <a:pt x="21392" y="18986"/>
                  </a:cubicBezTo>
                  <a:cubicBezTo>
                    <a:pt x="21335" y="18950"/>
                    <a:pt x="21411" y="18877"/>
                    <a:pt x="21392" y="18805"/>
                  </a:cubicBezTo>
                  <a:cubicBezTo>
                    <a:pt x="21373" y="18768"/>
                    <a:pt x="21316" y="18732"/>
                    <a:pt x="21297" y="18696"/>
                  </a:cubicBezTo>
                  <a:cubicBezTo>
                    <a:pt x="21316" y="18659"/>
                    <a:pt x="21335" y="18659"/>
                    <a:pt x="21354" y="18623"/>
                  </a:cubicBezTo>
                  <a:cubicBezTo>
                    <a:pt x="21354" y="18623"/>
                    <a:pt x="21354" y="18551"/>
                    <a:pt x="21354" y="18551"/>
                  </a:cubicBezTo>
                  <a:cubicBezTo>
                    <a:pt x="21373" y="18514"/>
                    <a:pt x="21373" y="18514"/>
                    <a:pt x="21373" y="18478"/>
                  </a:cubicBezTo>
                  <a:cubicBezTo>
                    <a:pt x="21373" y="18478"/>
                    <a:pt x="21373" y="18442"/>
                    <a:pt x="21354" y="18442"/>
                  </a:cubicBezTo>
                  <a:cubicBezTo>
                    <a:pt x="21354" y="18405"/>
                    <a:pt x="21354" y="18405"/>
                    <a:pt x="21373" y="18405"/>
                  </a:cubicBezTo>
                  <a:cubicBezTo>
                    <a:pt x="21354" y="18369"/>
                    <a:pt x="21335" y="18333"/>
                    <a:pt x="21335" y="18296"/>
                  </a:cubicBezTo>
                  <a:cubicBezTo>
                    <a:pt x="21335" y="18296"/>
                    <a:pt x="21335" y="18260"/>
                    <a:pt x="21316" y="18260"/>
                  </a:cubicBezTo>
                  <a:cubicBezTo>
                    <a:pt x="21316" y="18260"/>
                    <a:pt x="21316" y="18224"/>
                    <a:pt x="21297" y="18224"/>
                  </a:cubicBezTo>
                  <a:cubicBezTo>
                    <a:pt x="21316" y="18260"/>
                    <a:pt x="21316" y="18260"/>
                    <a:pt x="21316" y="18296"/>
                  </a:cubicBezTo>
                  <a:cubicBezTo>
                    <a:pt x="21316" y="18296"/>
                    <a:pt x="21316" y="18296"/>
                    <a:pt x="21316" y="18296"/>
                  </a:cubicBezTo>
                  <a:cubicBezTo>
                    <a:pt x="21297" y="18224"/>
                    <a:pt x="21278" y="18188"/>
                    <a:pt x="21260" y="18151"/>
                  </a:cubicBezTo>
                  <a:cubicBezTo>
                    <a:pt x="21260" y="18115"/>
                    <a:pt x="21260" y="18115"/>
                    <a:pt x="21260" y="18079"/>
                  </a:cubicBezTo>
                  <a:cubicBezTo>
                    <a:pt x="21260" y="18079"/>
                    <a:pt x="21241" y="18042"/>
                    <a:pt x="21241" y="18042"/>
                  </a:cubicBezTo>
                  <a:cubicBezTo>
                    <a:pt x="21241" y="18042"/>
                    <a:pt x="21241" y="18042"/>
                    <a:pt x="21241" y="18042"/>
                  </a:cubicBezTo>
                  <a:cubicBezTo>
                    <a:pt x="21241" y="18042"/>
                    <a:pt x="21241" y="18042"/>
                    <a:pt x="21260" y="18042"/>
                  </a:cubicBezTo>
                  <a:cubicBezTo>
                    <a:pt x="21260" y="18079"/>
                    <a:pt x="21260" y="18079"/>
                    <a:pt x="21278" y="18115"/>
                  </a:cubicBezTo>
                  <a:cubicBezTo>
                    <a:pt x="21278" y="18079"/>
                    <a:pt x="21297" y="18115"/>
                    <a:pt x="21316" y="18115"/>
                  </a:cubicBezTo>
                  <a:cubicBezTo>
                    <a:pt x="21316" y="18115"/>
                    <a:pt x="21316" y="18151"/>
                    <a:pt x="21316" y="18151"/>
                  </a:cubicBezTo>
                  <a:cubicBezTo>
                    <a:pt x="21335" y="18151"/>
                    <a:pt x="21335" y="18151"/>
                    <a:pt x="21335" y="18151"/>
                  </a:cubicBezTo>
                  <a:cubicBezTo>
                    <a:pt x="21335" y="18151"/>
                    <a:pt x="21335" y="18151"/>
                    <a:pt x="21335" y="18151"/>
                  </a:cubicBezTo>
                  <a:cubicBezTo>
                    <a:pt x="21335" y="18151"/>
                    <a:pt x="21354" y="18188"/>
                    <a:pt x="21354" y="18188"/>
                  </a:cubicBezTo>
                  <a:cubicBezTo>
                    <a:pt x="21354" y="18188"/>
                    <a:pt x="21354" y="18188"/>
                    <a:pt x="21354" y="18224"/>
                  </a:cubicBezTo>
                  <a:cubicBezTo>
                    <a:pt x="21354" y="18224"/>
                    <a:pt x="21335" y="18224"/>
                    <a:pt x="21335" y="18224"/>
                  </a:cubicBezTo>
                  <a:cubicBezTo>
                    <a:pt x="21335" y="18224"/>
                    <a:pt x="21335" y="18224"/>
                    <a:pt x="21335" y="18224"/>
                  </a:cubicBezTo>
                  <a:cubicBezTo>
                    <a:pt x="21354" y="18224"/>
                    <a:pt x="21373" y="18260"/>
                    <a:pt x="21373" y="18296"/>
                  </a:cubicBezTo>
                  <a:cubicBezTo>
                    <a:pt x="21373" y="18296"/>
                    <a:pt x="21373" y="18296"/>
                    <a:pt x="21354" y="18296"/>
                  </a:cubicBezTo>
                  <a:cubicBezTo>
                    <a:pt x="21373" y="18296"/>
                    <a:pt x="21373" y="18333"/>
                    <a:pt x="21373" y="18333"/>
                  </a:cubicBezTo>
                  <a:cubicBezTo>
                    <a:pt x="21373" y="18333"/>
                    <a:pt x="21354" y="18333"/>
                    <a:pt x="21354" y="18333"/>
                  </a:cubicBezTo>
                  <a:cubicBezTo>
                    <a:pt x="21354" y="18333"/>
                    <a:pt x="21354" y="18333"/>
                    <a:pt x="21354" y="18333"/>
                  </a:cubicBezTo>
                  <a:cubicBezTo>
                    <a:pt x="21373" y="18333"/>
                    <a:pt x="21373" y="18333"/>
                    <a:pt x="21373" y="18369"/>
                  </a:cubicBezTo>
                  <a:cubicBezTo>
                    <a:pt x="21373" y="18369"/>
                    <a:pt x="21373" y="18369"/>
                    <a:pt x="21373" y="18369"/>
                  </a:cubicBezTo>
                  <a:cubicBezTo>
                    <a:pt x="21392" y="18369"/>
                    <a:pt x="21392" y="18369"/>
                    <a:pt x="21392" y="18369"/>
                  </a:cubicBezTo>
                  <a:cubicBezTo>
                    <a:pt x="21392" y="18369"/>
                    <a:pt x="21392" y="18369"/>
                    <a:pt x="21392" y="18405"/>
                  </a:cubicBezTo>
                  <a:cubicBezTo>
                    <a:pt x="21411" y="18405"/>
                    <a:pt x="21411" y="18405"/>
                    <a:pt x="21411" y="18405"/>
                  </a:cubicBezTo>
                  <a:cubicBezTo>
                    <a:pt x="21411" y="18369"/>
                    <a:pt x="21411" y="18369"/>
                    <a:pt x="21411" y="18333"/>
                  </a:cubicBezTo>
                  <a:cubicBezTo>
                    <a:pt x="21411" y="18333"/>
                    <a:pt x="21411" y="18333"/>
                    <a:pt x="21411" y="18333"/>
                  </a:cubicBezTo>
                  <a:cubicBezTo>
                    <a:pt x="21449" y="18369"/>
                    <a:pt x="21430" y="18442"/>
                    <a:pt x="21449" y="18478"/>
                  </a:cubicBezTo>
                  <a:cubicBezTo>
                    <a:pt x="21468" y="18478"/>
                    <a:pt x="21505" y="18551"/>
                    <a:pt x="21524" y="18514"/>
                  </a:cubicBezTo>
                  <a:cubicBezTo>
                    <a:pt x="21543" y="18514"/>
                    <a:pt x="21562" y="18478"/>
                    <a:pt x="21600" y="18478"/>
                  </a:cubicBezTo>
                  <a:cubicBezTo>
                    <a:pt x="21600" y="18478"/>
                    <a:pt x="21600" y="18478"/>
                    <a:pt x="21600" y="18478"/>
                  </a:cubicBezTo>
                  <a:cubicBezTo>
                    <a:pt x="21600" y="18551"/>
                    <a:pt x="21600" y="18551"/>
                    <a:pt x="21581" y="18587"/>
                  </a:cubicBezTo>
                  <a:close/>
                  <a:moveTo>
                    <a:pt x="21278" y="18986"/>
                  </a:moveTo>
                  <a:cubicBezTo>
                    <a:pt x="21278" y="18986"/>
                    <a:pt x="21297" y="18950"/>
                    <a:pt x="21297" y="18950"/>
                  </a:cubicBezTo>
                  <a:cubicBezTo>
                    <a:pt x="21297" y="18950"/>
                    <a:pt x="21316" y="18950"/>
                    <a:pt x="21316" y="18950"/>
                  </a:cubicBezTo>
                  <a:cubicBezTo>
                    <a:pt x="21316" y="18950"/>
                    <a:pt x="21316" y="18986"/>
                    <a:pt x="21335" y="18986"/>
                  </a:cubicBezTo>
                  <a:cubicBezTo>
                    <a:pt x="21316" y="18986"/>
                    <a:pt x="21316" y="18986"/>
                    <a:pt x="21316" y="19023"/>
                  </a:cubicBezTo>
                  <a:cubicBezTo>
                    <a:pt x="21316" y="19023"/>
                    <a:pt x="21335" y="19023"/>
                    <a:pt x="21335" y="19059"/>
                  </a:cubicBezTo>
                  <a:cubicBezTo>
                    <a:pt x="21316" y="19095"/>
                    <a:pt x="21297" y="19168"/>
                    <a:pt x="21278" y="19204"/>
                  </a:cubicBezTo>
                  <a:cubicBezTo>
                    <a:pt x="21260" y="19204"/>
                    <a:pt x="21222" y="19240"/>
                    <a:pt x="21222" y="19277"/>
                  </a:cubicBezTo>
                  <a:cubicBezTo>
                    <a:pt x="21241" y="19277"/>
                    <a:pt x="21241" y="19313"/>
                    <a:pt x="21260" y="19313"/>
                  </a:cubicBezTo>
                  <a:cubicBezTo>
                    <a:pt x="21260" y="19313"/>
                    <a:pt x="21260" y="19313"/>
                    <a:pt x="21260" y="19313"/>
                  </a:cubicBezTo>
                  <a:cubicBezTo>
                    <a:pt x="21241" y="19313"/>
                    <a:pt x="21241" y="19313"/>
                    <a:pt x="21241" y="19349"/>
                  </a:cubicBezTo>
                  <a:cubicBezTo>
                    <a:pt x="21222" y="19313"/>
                    <a:pt x="21222" y="19313"/>
                    <a:pt x="21222" y="19313"/>
                  </a:cubicBezTo>
                  <a:cubicBezTo>
                    <a:pt x="21203" y="19313"/>
                    <a:pt x="21165" y="19349"/>
                    <a:pt x="21146" y="19386"/>
                  </a:cubicBezTo>
                  <a:cubicBezTo>
                    <a:pt x="21146" y="19386"/>
                    <a:pt x="21146" y="19386"/>
                    <a:pt x="21127" y="19386"/>
                  </a:cubicBezTo>
                  <a:cubicBezTo>
                    <a:pt x="21146" y="19386"/>
                    <a:pt x="21146" y="19422"/>
                    <a:pt x="21146" y="19422"/>
                  </a:cubicBezTo>
                  <a:cubicBezTo>
                    <a:pt x="21146" y="19422"/>
                    <a:pt x="21146" y="19458"/>
                    <a:pt x="21146" y="19494"/>
                  </a:cubicBezTo>
                  <a:cubicBezTo>
                    <a:pt x="21127" y="19458"/>
                    <a:pt x="21127" y="19458"/>
                    <a:pt x="21108" y="19458"/>
                  </a:cubicBezTo>
                  <a:cubicBezTo>
                    <a:pt x="21108" y="19458"/>
                    <a:pt x="21108" y="19458"/>
                    <a:pt x="21108" y="19458"/>
                  </a:cubicBezTo>
                  <a:cubicBezTo>
                    <a:pt x="21127" y="19494"/>
                    <a:pt x="21127" y="19494"/>
                    <a:pt x="21127" y="19494"/>
                  </a:cubicBezTo>
                  <a:cubicBezTo>
                    <a:pt x="21127" y="19531"/>
                    <a:pt x="21108" y="19567"/>
                    <a:pt x="21108" y="19640"/>
                  </a:cubicBezTo>
                  <a:cubicBezTo>
                    <a:pt x="21108" y="19640"/>
                    <a:pt x="21051" y="19712"/>
                    <a:pt x="21033" y="19749"/>
                  </a:cubicBezTo>
                  <a:cubicBezTo>
                    <a:pt x="20995" y="19749"/>
                    <a:pt x="20957" y="19712"/>
                    <a:pt x="20919" y="19676"/>
                  </a:cubicBezTo>
                  <a:cubicBezTo>
                    <a:pt x="20919" y="19676"/>
                    <a:pt x="20919" y="19676"/>
                    <a:pt x="20919" y="19676"/>
                  </a:cubicBezTo>
                  <a:cubicBezTo>
                    <a:pt x="20919" y="19640"/>
                    <a:pt x="20900" y="19640"/>
                    <a:pt x="20900" y="19676"/>
                  </a:cubicBezTo>
                  <a:cubicBezTo>
                    <a:pt x="20881" y="19676"/>
                    <a:pt x="20862" y="19676"/>
                    <a:pt x="20843" y="19640"/>
                  </a:cubicBezTo>
                  <a:cubicBezTo>
                    <a:pt x="20843" y="19640"/>
                    <a:pt x="20843" y="19640"/>
                    <a:pt x="20843" y="19640"/>
                  </a:cubicBezTo>
                  <a:cubicBezTo>
                    <a:pt x="20862" y="19640"/>
                    <a:pt x="20862" y="19640"/>
                    <a:pt x="20862" y="19640"/>
                  </a:cubicBezTo>
                  <a:cubicBezTo>
                    <a:pt x="20862" y="19640"/>
                    <a:pt x="20862" y="19640"/>
                    <a:pt x="20862" y="19640"/>
                  </a:cubicBezTo>
                  <a:cubicBezTo>
                    <a:pt x="20862" y="19640"/>
                    <a:pt x="20862" y="19640"/>
                    <a:pt x="20881" y="19603"/>
                  </a:cubicBezTo>
                  <a:cubicBezTo>
                    <a:pt x="20881" y="19603"/>
                    <a:pt x="20881" y="19603"/>
                    <a:pt x="20881" y="19603"/>
                  </a:cubicBezTo>
                  <a:cubicBezTo>
                    <a:pt x="20862" y="19603"/>
                    <a:pt x="20862" y="19603"/>
                    <a:pt x="20862" y="19603"/>
                  </a:cubicBezTo>
                  <a:cubicBezTo>
                    <a:pt x="20862" y="19603"/>
                    <a:pt x="20862" y="19603"/>
                    <a:pt x="20862" y="19603"/>
                  </a:cubicBezTo>
                  <a:cubicBezTo>
                    <a:pt x="20862" y="19603"/>
                    <a:pt x="20881" y="19603"/>
                    <a:pt x="20881" y="19603"/>
                  </a:cubicBezTo>
                  <a:cubicBezTo>
                    <a:pt x="20881" y="19603"/>
                    <a:pt x="20881" y="19567"/>
                    <a:pt x="20881" y="19567"/>
                  </a:cubicBezTo>
                  <a:cubicBezTo>
                    <a:pt x="20881" y="19567"/>
                    <a:pt x="20881" y="19567"/>
                    <a:pt x="20881" y="19567"/>
                  </a:cubicBezTo>
                  <a:cubicBezTo>
                    <a:pt x="20881" y="19567"/>
                    <a:pt x="20900" y="19567"/>
                    <a:pt x="20900" y="19567"/>
                  </a:cubicBezTo>
                  <a:cubicBezTo>
                    <a:pt x="20900" y="19567"/>
                    <a:pt x="20881" y="19531"/>
                    <a:pt x="20900" y="19494"/>
                  </a:cubicBezTo>
                  <a:cubicBezTo>
                    <a:pt x="20900" y="19494"/>
                    <a:pt x="20900" y="19494"/>
                    <a:pt x="20900" y="19494"/>
                  </a:cubicBezTo>
                  <a:cubicBezTo>
                    <a:pt x="20919" y="19494"/>
                    <a:pt x="20919" y="19458"/>
                    <a:pt x="20938" y="19422"/>
                  </a:cubicBezTo>
                  <a:cubicBezTo>
                    <a:pt x="20938" y="19422"/>
                    <a:pt x="20938" y="19422"/>
                    <a:pt x="20938" y="19422"/>
                  </a:cubicBezTo>
                  <a:cubicBezTo>
                    <a:pt x="20957" y="19386"/>
                    <a:pt x="20995" y="19386"/>
                    <a:pt x="21014" y="19349"/>
                  </a:cubicBezTo>
                  <a:cubicBezTo>
                    <a:pt x="21033" y="19313"/>
                    <a:pt x="21051" y="19313"/>
                    <a:pt x="21070" y="19277"/>
                  </a:cubicBezTo>
                  <a:cubicBezTo>
                    <a:pt x="21070" y="19240"/>
                    <a:pt x="21070" y="19240"/>
                    <a:pt x="21070" y="19240"/>
                  </a:cubicBezTo>
                  <a:cubicBezTo>
                    <a:pt x="21089" y="19240"/>
                    <a:pt x="21108" y="19204"/>
                    <a:pt x="21108" y="19204"/>
                  </a:cubicBezTo>
                  <a:cubicBezTo>
                    <a:pt x="21108" y="19204"/>
                    <a:pt x="21146" y="19131"/>
                    <a:pt x="21146" y="19131"/>
                  </a:cubicBezTo>
                  <a:cubicBezTo>
                    <a:pt x="21165" y="19131"/>
                    <a:pt x="21165" y="19059"/>
                    <a:pt x="21165" y="19059"/>
                  </a:cubicBezTo>
                  <a:cubicBezTo>
                    <a:pt x="21165" y="19059"/>
                    <a:pt x="21184" y="19023"/>
                    <a:pt x="21203" y="19023"/>
                  </a:cubicBezTo>
                  <a:cubicBezTo>
                    <a:pt x="21203" y="18986"/>
                    <a:pt x="21203" y="18950"/>
                    <a:pt x="21203" y="18914"/>
                  </a:cubicBezTo>
                  <a:cubicBezTo>
                    <a:pt x="21203" y="18914"/>
                    <a:pt x="21222" y="18877"/>
                    <a:pt x="21222" y="18877"/>
                  </a:cubicBezTo>
                  <a:cubicBezTo>
                    <a:pt x="21260" y="18877"/>
                    <a:pt x="21241" y="18950"/>
                    <a:pt x="21278" y="18986"/>
                  </a:cubicBezTo>
                  <a:close/>
                  <a:moveTo>
                    <a:pt x="10630" y="5627"/>
                  </a:moveTo>
                  <a:cubicBezTo>
                    <a:pt x="10630" y="5627"/>
                    <a:pt x="10630" y="5627"/>
                    <a:pt x="10630" y="5627"/>
                  </a:cubicBezTo>
                  <a:cubicBezTo>
                    <a:pt x="10630" y="5627"/>
                    <a:pt x="10611" y="5663"/>
                    <a:pt x="10611" y="5663"/>
                  </a:cubicBezTo>
                  <a:cubicBezTo>
                    <a:pt x="10592" y="5663"/>
                    <a:pt x="10592" y="5627"/>
                    <a:pt x="10592" y="5627"/>
                  </a:cubicBezTo>
                  <a:cubicBezTo>
                    <a:pt x="10573" y="5627"/>
                    <a:pt x="10573" y="5627"/>
                    <a:pt x="10554" y="5627"/>
                  </a:cubicBezTo>
                  <a:cubicBezTo>
                    <a:pt x="10535" y="5554"/>
                    <a:pt x="10554" y="5554"/>
                    <a:pt x="10573" y="5518"/>
                  </a:cubicBezTo>
                  <a:cubicBezTo>
                    <a:pt x="10573" y="5518"/>
                    <a:pt x="10573" y="5518"/>
                    <a:pt x="10573" y="5518"/>
                  </a:cubicBezTo>
                  <a:cubicBezTo>
                    <a:pt x="10592" y="5554"/>
                    <a:pt x="10592" y="5554"/>
                    <a:pt x="10611" y="5554"/>
                  </a:cubicBezTo>
                  <a:cubicBezTo>
                    <a:pt x="10611" y="5554"/>
                    <a:pt x="10611" y="5518"/>
                    <a:pt x="10611" y="5482"/>
                  </a:cubicBezTo>
                  <a:cubicBezTo>
                    <a:pt x="10611" y="5482"/>
                    <a:pt x="10630" y="5482"/>
                    <a:pt x="10630" y="5518"/>
                  </a:cubicBezTo>
                  <a:cubicBezTo>
                    <a:pt x="10630" y="5554"/>
                    <a:pt x="10630" y="5591"/>
                    <a:pt x="10611" y="5591"/>
                  </a:cubicBezTo>
                  <a:cubicBezTo>
                    <a:pt x="10611" y="5591"/>
                    <a:pt x="10611" y="5591"/>
                    <a:pt x="10611" y="5591"/>
                  </a:cubicBezTo>
                  <a:cubicBezTo>
                    <a:pt x="10630" y="5591"/>
                    <a:pt x="10630" y="5627"/>
                    <a:pt x="10630" y="5627"/>
                  </a:cubicBezTo>
                  <a:close/>
                  <a:moveTo>
                    <a:pt x="10497" y="5336"/>
                  </a:moveTo>
                  <a:cubicBezTo>
                    <a:pt x="10460" y="5336"/>
                    <a:pt x="10441" y="5336"/>
                    <a:pt x="10403" y="5336"/>
                  </a:cubicBezTo>
                  <a:cubicBezTo>
                    <a:pt x="10403" y="5373"/>
                    <a:pt x="10403" y="5373"/>
                    <a:pt x="10384" y="5409"/>
                  </a:cubicBezTo>
                  <a:cubicBezTo>
                    <a:pt x="10384" y="5373"/>
                    <a:pt x="10384" y="5373"/>
                    <a:pt x="10365" y="5373"/>
                  </a:cubicBezTo>
                  <a:cubicBezTo>
                    <a:pt x="10384" y="5336"/>
                    <a:pt x="10384" y="5300"/>
                    <a:pt x="10384" y="5300"/>
                  </a:cubicBezTo>
                  <a:cubicBezTo>
                    <a:pt x="10403" y="5300"/>
                    <a:pt x="10422" y="5300"/>
                    <a:pt x="10441" y="5300"/>
                  </a:cubicBezTo>
                  <a:cubicBezTo>
                    <a:pt x="10460" y="5300"/>
                    <a:pt x="10460" y="5228"/>
                    <a:pt x="10478" y="5228"/>
                  </a:cubicBezTo>
                  <a:cubicBezTo>
                    <a:pt x="10478" y="5228"/>
                    <a:pt x="10497" y="5228"/>
                    <a:pt x="10497" y="5191"/>
                  </a:cubicBezTo>
                  <a:cubicBezTo>
                    <a:pt x="10516" y="5191"/>
                    <a:pt x="10516" y="5191"/>
                    <a:pt x="10516" y="5191"/>
                  </a:cubicBezTo>
                  <a:cubicBezTo>
                    <a:pt x="10516" y="5191"/>
                    <a:pt x="10516" y="5191"/>
                    <a:pt x="10516" y="5191"/>
                  </a:cubicBezTo>
                  <a:cubicBezTo>
                    <a:pt x="10516" y="5228"/>
                    <a:pt x="10516" y="5228"/>
                    <a:pt x="10516" y="5300"/>
                  </a:cubicBezTo>
                  <a:cubicBezTo>
                    <a:pt x="10497" y="5300"/>
                    <a:pt x="10497" y="5300"/>
                    <a:pt x="10497" y="5336"/>
                  </a:cubicBezTo>
                  <a:close/>
                  <a:moveTo>
                    <a:pt x="20900" y="3921"/>
                  </a:moveTo>
                  <a:cubicBezTo>
                    <a:pt x="20900" y="3921"/>
                    <a:pt x="20900" y="3921"/>
                    <a:pt x="20881" y="3957"/>
                  </a:cubicBezTo>
                  <a:cubicBezTo>
                    <a:pt x="20862" y="3957"/>
                    <a:pt x="20825" y="3957"/>
                    <a:pt x="20806" y="3957"/>
                  </a:cubicBezTo>
                  <a:cubicBezTo>
                    <a:pt x="20806" y="3921"/>
                    <a:pt x="20806" y="3921"/>
                    <a:pt x="20787" y="3884"/>
                  </a:cubicBezTo>
                  <a:cubicBezTo>
                    <a:pt x="20787" y="3884"/>
                    <a:pt x="20787" y="3884"/>
                    <a:pt x="20787" y="3884"/>
                  </a:cubicBezTo>
                  <a:cubicBezTo>
                    <a:pt x="20787" y="3884"/>
                    <a:pt x="20787" y="3884"/>
                    <a:pt x="20787" y="3884"/>
                  </a:cubicBezTo>
                  <a:cubicBezTo>
                    <a:pt x="20768" y="3884"/>
                    <a:pt x="20749" y="3921"/>
                    <a:pt x="20730" y="3921"/>
                  </a:cubicBezTo>
                  <a:cubicBezTo>
                    <a:pt x="20730" y="3884"/>
                    <a:pt x="20730" y="3884"/>
                    <a:pt x="20711" y="3884"/>
                  </a:cubicBezTo>
                  <a:cubicBezTo>
                    <a:pt x="20711" y="3921"/>
                    <a:pt x="20730" y="3921"/>
                    <a:pt x="20730" y="3921"/>
                  </a:cubicBezTo>
                  <a:cubicBezTo>
                    <a:pt x="20711" y="3957"/>
                    <a:pt x="20711" y="3957"/>
                    <a:pt x="20711" y="3957"/>
                  </a:cubicBezTo>
                  <a:cubicBezTo>
                    <a:pt x="20730" y="3957"/>
                    <a:pt x="20730" y="3957"/>
                    <a:pt x="20749" y="3993"/>
                  </a:cubicBezTo>
                  <a:cubicBezTo>
                    <a:pt x="20749" y="3957"/>
                    <a:pt x="20749" y="3957"/>
                    <a:pt x="20768" y="3957"/>
                  </a:cubicBezTo>
                  <a:cubicBezTo>
                    <a:pt x="20768" y="3957"/>
                    <a:pt x="20768" y="3957"/>
                    <a:pt x="20787" y="3957"/>
                  </a:cubicBezTo>
                  <a:cubicBezTo>
                    <a:pt x="20787" y="4030"/>
                    <a:pt x="20787" y="4030"/>
                    <a:pt x="20806" y="4030"/>
                  </a:cubicBezTo>
                  <a:cubicBezTo>
                    <a:pt x="20825" y="4030"/>
                    <a:pt x="20825" y="4030"/>
                    <a:pt x="20843" y="4030"/>
                  </a:cubicBezTo>
                  <a:cubicBezTo>
                    <a:pt x="20843" y="4030"/>
                    <a:pt x="20825" y="4030"/>
                    <a:pt x="20825" y="4030"/>
                  </a:cubicBezTo>
                  <a:cubicBezTo>
                    <a:pt x="20843" y="4030"/>
                    <a:pt x="20843" y="4030"/>
                    <a:pt x="20843" y="4030"/>
                  </a:cubicBezTo>
                  <a:cubicBezTo>
                    <a:pt x="20843" y="4066"/>
                    <a:pt x="20862" y="4102"/>
                    <a:pt x="20862" y="4138"/>
                  </a:cubicBezTo>
                  <a:cubicBezTo>
                    <a:pt x="20862" y="4138"/>
                    <a:pt x="20843" y="4138"/>
                    <a:pt x="20843" y="4175"/>
                  </a:cubicBezTo>
                  <a:cubicBezTo>
                    <a:pt x="20881" y="4175"/>
                    <a:pt x="20881" y="4211"/>
                    <a:pt x="20900" y="4247"/>
                  </a:cubicBezTo>
                  <a:cubicBezTo>
                    <a:pt x="20900" y="4247"/>
                    <a:pt x="20900" y="4247"/>
                    <a:pt x="20900" y="4284"/>
                  </a:cubicBezTo>
                  <a:cubicBezTo>
                    <a:pt x="20900" y="4284"/>
                    <a:pt x="20919" y="4284"/>
                    <a:pt x="20919" y="4284"/>
                  </a:cubicBezTo>
                  <a:cubicBezTo>
                    <a:pt x="20919" y="4393"/>
                    <a:pt x="20881" y="4356"/>
                    <a:pt x="20825" y="4356"/>
                  </a:cubicBezTo>
                  <a:cubicBezTo>
                    <a:pt x="20806" y="4356"/>
                    <a:pt x="20787" y="4356"/>
                    <a:pt x="20787" y="4320"/>
                  </a:cubicBezTo>
                  <a:cubicBezTo>
                    <a:pt x="20787" y="4320"/>
                    <a:pt x="20787" y="4320"/>
                    <a:pt x="20787" y="4320"/>
                  </a:cubicBezTo>
                  <a:cubicBezTo>
                    <a:pt x="20787" y="4320"/>
                    <a:pt x="20768" y="4284"/>
                    <a:pt x="20768" y="4320"/>
                  </a:cubicBezTo>
                  <a:cubicBezTo>
                    <a:pt x="20768" y="4320"/>
                    <a:pt x="20749" y="4356"/>
                    <a:pt x="20749" y="4356"/>
                  </a:cubicBezTo>
                  <a:cubicBezTo>
                    <a:pt x="20730" y="4393"/>
                    <a:pt x="20692" y="4429"/>
                    <a:pt x="20673" y="4429"/>
                  </a:cubicBezTo>
                  <a:cubicBezTo>
                    <a:pt x="20654" y="4429"/>
                    <a:pt x="20635" y="4429"/>
                    <a:pt x="20616" y="4465"/>
                  </a:cubicBezTo>
                  <a:cubicBezTo>
                    <a:pt x="20616" y="4465"/>
                    <a:pt x="20598" y="4502"/>
                    <a:pt x="20579" y="4502"/>
                  </a:cubicBezTo>
                  <a:cubicBezTo>
                    <a:pt x="20579" y="4502"/>
                    <a:pt x="20560" y="4502"/>
                    <a:pt x="20560" y="4502"/>
                  </a:cubicBezTo>
                  <a:cubicBezTo>
                    <a:pt x="20541" y="4538"/>
                    <a:pt x="20541" y="4538"/>
                    <a:pt x="20522" y="4574"/>
                  </a:cubicBezTo>
                  <a:cubicBezTo>
                    <a:pt x="20522" y="4574"/>
                    <a:pt x="20503" y="4574"/>
                    <a:pt x="20503" y="4574"/>
                  </a:cubicBezTo>
                  <a:cubicBezTo>
                    <a:pt x="20484" y="4574"/>
                    <a:pt x="20484" y="4610"/>
                    <a:pt x="20465" y="4647"/>
                  </a:cubicBezTo>
                  <a:cubicBezTo>
                    <a:pt x="20446" y="4647"/>
                    <a:pt x="20446" y="4647"/>
                    <a:pt x="20427" y="4683"/>
                  </a:cubicBezTo>
                  <a:cubicBezTo>
                    <a:pt x="20427" y="4683"/>
                    <a:pt x="20408" y="4683"/>
                    <a:pt x="20408" y="4719"/>
                  </a:cubicBezTo>
                  <a:cubicBezTo>
                    <a:pt x="20389" y="4719"/>
                    <a:pt x="20371" y="4719"/>
                    <a:pt x="20371" y="4756"/>
                  </a:cubicBezTo>
                  <a:cubicBezTo>
                    <a:pt x="20371" y="4756"/>
                    <a:pt x="20371" y="4792"/>
                    <a:pt x="20352" y="4792"/>
                  </a:cubicBezTo>
                  <a:cubicBezTo>
                    <a:pt x="20352" y="4792"/>
                    <a:pt x="20352" y="4792"/>
                    <a:pt x="20352" y="4792"/>
                  </a:cubicBezTo>
                  <a:cubicBezTo>
                    <a:pt x="20352" y="4792"/>
                    <a:pt x="20333" y="4792"/>
                    <a:pt x="20333" y="4792"/>
                  </a:cubicBezTo>
                  <a:cubicBezTo>
                    <a:pt x="20314" y="4792"/>
                    <a:pt x="20314" y="4719"/>
                    <a:pt x="20295" y="4719"/>
                  </a:cubicBezTo>
                  <a:cubicBezTo>
                    <a:pt x="20276" y="4683"/>
                    <a:pt x="20181" y="4719"/>
                    <a:pt x="20163" y="4756"/>
                  </a:cubicBezTo>
                  <a:cubicBezTo>
                    <a:pt x="20144" y="4792"/>
                    <a:pt x="20125" y="4792"/>
                    <a:pt x="20106" y="4828"/>
                  </a:cubicBezTo>
                  <a:cubicBezTo>
                    <a:pt x="20106" y="4828"/>
                    <a:pt x="20106" y="4828"/>
                    <a:pt x="20087" y="4828"/>
                  </a:cubicBezTo>
                  <a:cubicBezTo>
                    <a:pt x="20106" y="4792"/>
                    <a:pt x="20106" y="4756"/>
                    <a:pt x="20106" y="4719"/>
                  </a:cubicBezTo>
                  <a:cubicBezTo>
                    <a:pt x="20106" y="4719"/>
                    <a:pt x="20106" y="4719"/>
                    <a:pt x="20106" y="4719"/>
                  </a:cubicBezTo>
                  <a:cubicBezTo>
                    <a:pt x="20106" y="4719"/>
                    <a:pt x="20087" y="4719"/>
                    <a:pt x="20087" y="4719"/>
                  </a:cubicBezTo>
                  <a:cubicBezTo>
                    <a:pt x="20068" y="4756"/>
                    <a:pt x="20049" y="4792"/>
                    <a:pt x="20030" y="4792"/>
                  </a:cubicBezTo>
                  <a:cubicBezTo>
                    <a:pt x="20030" y="4792"/>
                    <a:pt x="20030" y="4828"/>
                    <a:pt x="20030" y="4828"/>
                  </a:cubicBezTo>
                  <a:cubicBezTo>
                    <a:pt x="20030" y="4828"/>
                    <a:pt x="20011" y="4828"/>
                    <a:pt x="20011" y="4865"/>
                  </a:cubicBezTo>
                  <a:cubicBezTo>
                    <a:pt x="19992" y="4828"/>
                    <a:pt x="19992" y="4792"/>
                    <a:pt x="19992" y="4792"/>
                  </a:cubicBezTo>
                  <a:cubicBezTo>
                    <a:pt x="19973" y="4792"/>
                    <a:pt x="19973" y="4792"/>
                    <a:pt x="19954" y="4828"/>
                  </a:cubicBezTo>
                  <a:cubicBezTo>
                    <a:pt x="19954" y="4828"/>
                    <a:pt x="19954" y="4828"/>
                    <a:pt x="19954" y="4828"/>
                  </a:cubicBezTo>
                  <a:cubicBezTo>
                    <a:pt x="19936" y="4828"/>
                    <a:pt x="19936" y="4865"/>
                    <a:pt x="19917" y="4865"/>
                  </a:cubicBezTo>
                  <a:cubicBezTo>
                    <a:pt x="19917" y="4901"/>
                    <a:pt x="19936" y="4901"/>
                    <a:pt x="19936" y="4937"/>
                  </a:cubicBezTo>
                  <a:cubicBezTo>
                    <a:pt x="19917" y="4937"/>
                    <a:pt x="19917" y="4937"/>
                    <a:pt x="19898" y="4973"/>
                  </a:cubicBezTo>
                  <a:cubicBezTo>
                    <a:pt x="19898" y="4973"/>
                    <a:pt x="19898" y="4973"/>
                    <a:pt x="19917" y="4973"/>
                  </a:cubicBezTo>
                  <a:cubicBezTo>
                    <a:pt x="19879" y="5046"/>
                    <a:pt x="19841" y="5046"/>
                    <a:pt x="19841" y="5155"/>
                  </a:cubicBezTo>
                  <a:cubicBezTo>
                    <a:pt x="19860" y="5191"/>
                    <a:pt x="19898" y="5191"/>
                    <a:pt x="19917" y="5191"/>
                  </a:cubicBezTo>
                  <a:cubicBezTo>
                    <a:pt x="19917" y="5228"/>
                    <a:pt x="19917" y="5228"/>
                    <a:pt x="19917" y="5228"/>
                  </a:cubicBezTo>
                  <a:cubicBezTo>
                    <a:pt x="19917" y="5264"/>
                    <a:pt x="19879" y="5264"/>
                    <a:pt x="19879" y="5300"/>
                  </a:cubicBezTo>
                  <a:cubicBezTo>
                    <a:pt x="19898" y="5336"/>
                    <a:pt x="19898" y="5373"/>
                    <a:pt x="19898" y="5373"/>
                  </a:cubicBezTo>
                  <a:cubicBezTo>
                    <a:pt x="19898" y="5373"/>
                    <a:pt x="19917" y="5373"/>
                    <a:pt x="19917" y="5373"/>
                  </a:cubicBezTo>
                  <a:cubicBezTo>
                    <a:pt x="19917" y="5409"/>
                    <a:pt x="19936" y="5445"/>
                    <a:pt x="19917" y="5445"/>
                  </a:cubicBezTo>
                  <a:cubicBezTo>
                    <a:pt x="19917" y="5482"/>
                    <a:pt x="19898" y="5518"/>
                    <a:pt x="19898" y="5482"/>
                  </a:cubicBezTo>
                  <a:cubicBezTo>
                    <a:pt x="19898" y="5482"/>
                    <a:pt x="19898" y="5482"/>
                    <a:pt x="19879" y="5482"/>
                  </a:cubicBezTo>
                  <a:cubicBezTo>
                    <a:pt x="19879" y="5445"/>
                    <a:pt x="19898" y="5445"/>
                    <a:pt x="19898" y="5409"/>
                  </a:cubicBezTo>
                  <a:cubicBezTo>
                    <a:pt x="19898" y="5409"/>
                    <a:pt x="19898" y="5409"/>
                    <a:pt x="19898" y="5409"/>
                  </a:cubicBezTo>
                  <a:cubicBezTo>
                    <a:pt x="19898" y="5409"/>
                    <a:pt x="19879" y="5409"/>
                    <a:pt x="19879" y="5409"/>
                  </a:cubicBezTo>
                  <a:cubicBezTo>
                    <a:pt x="19860" y="5445"/>
                    <a:pt x="19803" y="5554"/>
                    <a:pt x="19822" y="5627"/>
                  </a:cubicBezTo>
                  <a:cubicBezTo>
                    <a:pt x="19841" y="5663"/>
                    <a:pt x="19841" y="5663"/>
                    <a:pt x="19860" y="5699"/>
                  </a:cubicBezTo>
                  <a:cubicBezTo>
                    <a:pt x="19822" y="5772"/>
                    <a:pt x="19803" y="5699"/>
                    <a:pt x="19765" y="5736"/>
                  </a:cubicBezTo>
                  <a:cubicBezTo>
                    <a:pt x="19746" y="5736"/>
                    <a:pt x="19709" y="5808"/>
                    <a:pt x="19709" y="5881"/>
                  </a:cubicBezTo>
                  <a:cubicBezTo>
                    <a:pt x="19709" y="5881"/>
                    <a:pt x="19727" y="5881"/>
                    <a:pt x="19727" y="5917"/>
                  </a:cubicBezTo>
                  <a:cubicBezTo>
                    <a:pt x="19727" y="5917"/>
                    <a:pt x="19727" y="5917"/>
                    <a:pt x="19727" y="5917"/>
                  </a:cubicBezTo>
                  <a:cubicBezTo>
                    <a:pt x="19690" y="5954"/>
                    <a:pt x="19671" y="5990"/>
                    <a:pt x="19633" y="5990"/>
                  </a:cubicBezTo>
                  <a:cubicBezTo>
                    <a:pt x="19633" y="6026"/>
                    <a:pt x="19633" y="6063"/>
                    <a:pt x="19633" y="6099"/>
                  </a:cubicBezTo>
                  <a:cubicBezTo>
                    <a:pt x="19614" y="6135"/>
                    <a:pt x="19557" y="6280"/>
                    <a:pt x="19519" y="6280"/>
                  </a:cubicBezTo>
                  <a:cubicBezTo>
                    <a:pt x="19519" y="6244"/>
                    <a:pt x="19519" y="6208"/>
                    <a:pt x="19501" y="6135"/>
                  </a:cubicBezTo>
                  <a:cubicBezTo>
                    <a:pt x="19501" y="6135"/>
                    <a:pt x="19501" y="6099"/>
                    <a:pt x="19501" y="6099"/>
                  </a:cubicBezTo>
                  <a:cubicBezTo>
                    <a:pt x="19501" y="6063"/>
                    <a:pt x="19482" y="6026"/>
                    <a:pt x="19482" y="5990"/>
                  </a:cubicBezTo>
                  <a:cubicBezTo>
                    <a:pt x="19482" y="5917"/>
                    <a:pt x="19463" y="5881"/>
                    <a:pt x="19463" y="5772"/>
                  </a:cubicBezTo>
                  <a:cubicBezTo>
                    <a:pt x="19463" y="5699"/>
                    <a:pt x="19444" y="5591"/>
                    <a:pt x="19463" y="5518"/>
                  </a:cubicBezTo>
                  <a:cubicBezTo>
                    <a:pt x="19463" y="5482"/>
                    <a:pt x="19463" y="5445"/>
                    <a:pt x="19463" y="5445"/>
                  </a:cubicBezTo>
                  <a:cubicBezTo>
                    <a:pt x="19463" y="5373"/>
                    <a:pt x="19501" y="5373"/>
                    <a:pt x="19519" y="5300"/>
                  </a:cubicBezTo>
                  <a:cubicBezTo>
                    <a:pt x="19519" y="5300"/>
                    <a:pt x="19538" y="5264"/>
                    <a:pt x="19538" y="5264"/>
                  </a:cubicBezTo>
                  <a:cubicBezTo>
                    <a:pt x="19538" y="5228"/>
                    <a:pt x="19538" y="5228"/>
                    <a:pt x="19538" y="5191"/>
                  </a:cubicBezTo>
                  <a:cubicBezTo>
                    <a:pt x="19595" y="5191"/>
                    <a:pt x="19652" y="5119"/>
                    <a:pt x="19690" y="5046"/>
                  </a:cubicBezTo>
                  <a:cubicBezTo>
                    <a:pt x="19690" y="5010"/>
                    <a:pt x="19709" y="4973"/>
                    <a:pt x="19709" y="4973"/>
                  </a:cubicBezTo>
                  <a:cubicBezTo>
                    <a:pt x="19746" y="4901"/>
                    <a:pt x="19784" y="4865"/>
                    <a:pt x="19822" y="4792"/>
                  </a:cubicBezTo>
                  <a:cubicBezTo>
                    <a:pt x="19841" y="4792"/>
                    <a:pt x="19841" y="4756"/>
                    <a:pt x="19841" y="4756"/>
                  </a:cubicBezTo>
                  <a:cubicBezTo>
                    <a:pt x="19860" y="4683"/>
                    <a:pt x="19917" y="4719"/>
                    <a:pt x="19936" y="4683"/>
                  </a:cubicBezTo>
                  <a:cubicBezTo>
                    <a:pt x="19936" y="4683"/>
                    <a:pt x="19936" y="4683"/>
                    <a:pt x="19936" y="4683"/>
                  </a:cubicBezTo>
                  <a:cubicBezTo>
                    <a:pt x="19936" y="4647"/>
                    <a:pt x="19954" y="4574"/>
                    <a:pt x="19973" y="4574"/>
                  </a:cubicBezTo>
                  <a:cubicBezTo>
                    <a:pt x="19954" y="4574"/>
                    <a:pt x="19954" y="4574"/>
                    <a:pt x="19954" y="4538"/>
                  </a:cubicBezTo>
                  <a:cubicBezTo>
                    <a:pt x="19954" y="4538"/>
                    <a:pt x="19973" y="4502"/>
                    <a:pt x="19973" y="4465"/>
                  </a:cubicBezTo>
                  <a:cubicBezTo>
                    <a:pt x="19973" y="4465"/>
                    <a:pt x="19973" y="4429"/>
                    <a:pt x="19973" y="4393"/>
                  </a:cubicBezTo>
                  <a:cubicBezTo>
                    <a:pt x="19992" y="4393"/>
                    <a:pt x="20030" y="4393"/>
                    <a:pt x="20049" y="4393"/>
                  </a:cubicBezTo>
                  <a:cubicBezTo>
                    <a:pt x="20049" y="4356"/>
                    <a:pt x="20049" y="4356"/>
                    <a:pt x="20049" y="4356"/>
                  </a:cubicBezTo>
                  <a:cubicBezTo>
                    <a:pt x="20030" y="4356"/>
                    <a:pt x="20011" y="4320"/>
                    <a:pt x="19992" y="4320"/>
                  </a:cubicBezTo>
                  <a:cubicBezTo>
                    <a:pt x="19954" y="4356"/>
                    <a:pt x="19936" y="4356"/>
                    <a:pt x="19917" y="4356"/>
                  </a:cubicBezTo>
                  <a:cubicBezTo>
                    <a:pt x="19917" y="4429"/>
                    <a:pt x="19898" y="4429"/>
                    <a:pt x="19898" y="4502"/>
                  </a:cubicBezTo>
                  <a:cubicBezTo>
                    <a:pt x="19898" y="4502"/>
                    <a:pt x="19898" y="4502"/>
                    <a:pt x="19898" y="4502"/>
                  </a:cubicBezTo>
                  <a:cubicBezTo>
                    <a:pt x="19879" y="4502"/>
                    <a:pt x="19879" y="4502"/>
                    <a:pt x="19860" y="4538"/>
                  </a:cubicBezTo>
                  <a:cubicBezTo>
                    <a:pt x="19841" y="4574"/>
                    <a:pt x="19765" y="4683"/>
                    <a:pt x="19727" y="4683"/>
                  </a:cubicBezTo>
                  <a:cubicBezTo>
                    <a:pt x="19727" y="4647"/>
                    <a:pt x="19746" y="4647"/>
                    <a:pt x="19746" y="4610"/>
                  </a:cubicBezTo>
                  <a:cubicBezTo>
                    <a:pt x="19727" y="4610"/>
                    <a:pt x="19727" y="4610"/>
                    <a:pt x="19709" y="4610"/>
                  </a:cubicBezTo>
                  <a:cubicBezTo>
                    <a:pt x="19709" y="4610"/>
                    <a:pt x="19709" y="4610"/>
                    <a:pt x="19709" y="4610"/>
                  </a:cubicBezTo>
                  <a:cubicBezTo>
                    <a:pt x="19727" y="4574"/>
                    <a:pt x="19746" y="4502"/>
                    <a:pt x="19727" y="4465"/>
                  </a:cubicBezTo>
                  <a:cubicBezTo>
                    <a:pt x="19709" y="4465"/>
                    <a:pt x="19709" y="4502"/>
                    <a:pt x="19671" y="4502"/>
                  </a:cubicBezTo>
                  <a:cubicBezTo>
                    <a:pt x="19671" y="4429"/>
                    <a:pt x="19538" y="4502"/>
                    <a:pt x="19501" y="4538"/>
                  </a:cubicBezTo>
                  <a:cubicBezTo>
                    <a:pt x="19501" y="4574"/>
                    <a:pt x="19501" y="4574"/>
                    <a:pt x="19501" y="4610"/>
                  </a:cubicBezTo>
                  <a:cubicBezTo>
                    <a:pt x="19482" y="4610"/>
                    <a:pt x="19482" y="4647"/>
                    <a:pt x="19463" y="4647"/>
                  </a:cubicBezTo>
                  <a:cubicBezTo>
                    <a:pt x="19463" y="4683"/>
                    <a:pt x="19463" y="4683"/>
                    <a:pt x="19463" y="4683"/>
                  </a:cubicBezTo>
                  <a:cubicBezTo>
                    <a:pt x="19444" y="4719"/>
                    <a:pt x="19330" y="4828"/>
                    <a:pt x="19349" y="4901"/>
                  </a:cubicBezTo>
                  <a:cubicBezTo>
                    <a:pt x="19368" y="4937"/>
                    <a:pt x="19387" y="4901"/>
                    <a:pt x="19406" y="4937"/>
                  </a:cubicBezTo>
                  <a:cubicBezTo>
                    <a:pt x="19406" y="4937"/>
                    <a:pt x="19406" y="4937"/>
                    <a:pt x="19406" y="4937"/>
                  </a:cubicBezTo>
                  <a:cubicBezTo>
                    <a:pt x="19406" y="4937"/>
                    <a:pt x="19406" y="4937"/>
                    <a:pt x="19406" y="4937"/>
                  </a:cubicBezTo>
                  <a:cubicBezTo>
                    <a:pt x="19406" y="4937"/>
                    <a:pt x="19368" y="4973"/>
                    <a:pt x="19349" y="4973"/>
                  </a:cubicBezTo>
                  <a:cubicBezTo>
                    <a:pt x="19330" y="4973"/>
                    <a:pt x="19311" y="4937"/>
                    <a:pt x="19292" y="4973"/>
                  </a:cubicBezTo>
                  <a:cubicBezTo>
                    <a:pt x="19292" y="4973"/>
                    <a:pt x="19274" y="5010"/>
                    <a:pt x="19274" y="5010"/>
                  </a:cubicBezTo>
                  <a:cubicBezTo>
                    <a:pt x="19274" y="5010"/>
                    <a:pt x="19274" y="5010"/>
                    <a:pt x="19255" y="5010"/>
                  </a:cubicBezTo>
                  <a:cubicBezTo>
                    <a:pt x="19255" y="5010"/>
                    <a:pt x="19255" y="4973"/>
                    <a:pt x="19255" y="4973"/>
                  </a:cubicBezTo>
                  <a:cubicBezTo>
                    <a:pt x="19236" y="5010"/>
                    <a:pt x="19198" y="5046"/>
                    <a:pt x="19179" y="5010"/>
                  </a:cubicBezTo>
                  <a:cubicBezTo>
                    <a:pt x="19179" y="4973"/>
                    <a:pt x="19217" y="4973"/>
                    <a:pt x="19236" y="4973"/>
                  </a:cubicBezTo>
                  <a:cubicBezTo>
                    <a:pt x="19236" y="4937"/>
                    <a:pt x="19217" y="4937"/>
                    <a:pt x="19217" y="4937"/>
                  </a:cubicBezTo>
                  <a:cubicBezTo>
                    <a:pt x="19217" y="4901"/>
                    <a:pt x="19198" y="4865"/>
                    <a:pt x="19160" y="4901"/>
                  </a:cubicBezTo>
                  <a:cubicBezTo>
                    <a:pt x="19141" y="4901"/>
                    <a:pt x="19141" y="4901"/>
                    <a:pt x="19122" y="4901"/>
                  </a:cubicBezTo>
                  <a:cubicBezTo>
                    <a:pt x="19122" y="4901"/>
                    <a:pt x="19103" y="4865"/>
                    <a:pt x="19103" y="4865"/>
                  </a:cubicBezTo>
                  <a:cubicBezTo>
                    <a:pt x="19065" y="4865"/>
                    <a:pt x="19047" y="4865"/>
                    <a:pt x="19028" y="4865"/>
                  </a:cubicBezTo>
                  <a:cubicBezTo>
                    <a:pt x="19028" y="4901"/>
                    <a:pt x="19028" y="4901"/>
                    <a:pt x="19028" y="4937"/>
                  </a:cubicBezTo>
                  <a:cubicBezTo>
                    <a:pt x="19028" y="4937"/>
                    <a:pt x="19028" y="4937"/>
                    <a:pt x="19009" y="4937"/>
                  </a:cubicBezTo>
                  <a:cubicBezTo>
                    <a:pt x="19009" y="4937"/>
                    <a:pt x="18990" y="4937"/>
                    <a:pt x="18990" y="4937"/>
                  </a:cubicBezTo>
                  <a:cubicBezTo>
                    <a:pt x="18971" y="4937"/>
                    <a:pt x="18952" y="4937"/>
                    <a:pt x="18933" y="4937"/>
                  </a:cubicBezTo>
                  <a:cubicBezTo>
                    <a:pt x="18914" y="4937"/>
                    <a:pt x="18895" y="4901"/>
                    <a:pt x="18876" y="4937"/>
                  </a:cubicBezTo>
                  <a:cubicBezTo>
                    <a:pt x="18876" y="4937"/>
                    <a:pt x="18857" y="4937"/>
                    <a:pt x="18857" y="4973"/>
                  </a:cubicBezTo>
                  <a:cubicBezTo>
                    <a:pt x="18820" y="4973"/>
                    <a:pt x="18839" y="4937"/>
                    <a:pt x="18820" y="4901"/>
                  </a:cubicBezTo>
                  <a:cubicBezTo>
                    <a:pt x="18782" y="4901"/>
                    <a:pt x="18687" y="4901"/>
                    <a:pt x="18649" y="4937"/>
                  </a:cubicBezTo>
                  <a:cubicBezTo>
                    <a:pt x="18630" y="4937"/>
                    <a:pt x="18612" y="4973"/>
                    <a:pt x="18593" y="5010"/>
                  </a:cubicBezTo>
                  <a:cubicBezTo>
                    <a:pt x="18593" y="5046"/>
                    <a:pt x="18593" y="5046"/>
                    <a:pt x="18574" y="5046"/>
                  </a:cubicBezTo>
                  <a:cubicBezTo>
                    <a:pt x="18574" y="5082"/>
                    <a:pt x="18536" y="5082"/>
                    <a:pt x="18536" y="5119"/>
                  </a:cubicBezTo>
                  <a:cubicBezTo>
                    <a:pt x="18517" y="5155"/>
                    <a:pt x="18517" y="5155"/>
                    <a:pt x="18498" y="5191"/>
                  </a:cubicBezTo>
                  <a:cubicBezTo>
                    <a:pt x="18479" y="5228"/>
                    <a:pt x="18441" y="5264"/>
                    <a:pt x="18422" y="5300"/>
                  </a:cubicBezTo>
                  <a:cubicBezTo>
                    <a:pt x="18385" y="5336"/>
                    <a:pt x="18347" y="5409"/>
                    <a:pt x="18328" y="5482"/>
                  </a:cubicBezTo>
                  <a:cubicBezTo>
                    <a:pt x="18309" y="5518"/>
                    <a:pt x="18290" y="5518"/>
                    <a:pt x="18290" y="5554"/>
                  </a:cubicBezTo>
                  <a:cubicBezTo>
                    <a:pt x="18252" y="5591"/>
                    <a:pt x="18177" y="5627"/>
                    <a:pt x="18177" y="5699"/>
                  </a:cubicBezTo>
                  <a:cubicBezTo>
                    <a:pt x="18177" y="5736"/>
                    <a:pt x="18195" y="5736"/>
                    <a:pt x="18195" y="5736"/>
                  </a:cubicBezTo>
                  <a:cubicBezTo>
                    <a:pt x="18233" y="5736"/>
                    <a:pt x="18252" y="5736"/>
                    <a:pt x="18271" y="5736"/>
                  </a:cubicBezTo>
                  <a:cubicBezTo>
                    <a:pt x="18271" y="5772"/>
                    <a:pt x="18271" y="5808"/>
                    <a:pt x="18271" y="5845"/>
                  </a:cubicBezTo>
                  <a:cubicBezTo>
                    <a:pt x="18271" y="5845"/>
                    <a:pt x="18271" y="5845"/>
                    <a:pt x="18271" y="5845"/>
                  </a:cubicBezTo>
                  <a:cubicBezTo>
                    <a:pt x="18309" y="5881"/>
                    <a:pt x="18309" y="5808"/>
                    <a:pt x="18328" y="5845"/>
                  </a:cubicBezTo>
                  <a:cubicBezTo>
                    <a:pt x="18328" y="5845"/>
                    <a:pt x="18328" y="5845"/>
                    <a:pt x="18328" y="5845"/>
                  </a:cubicBezTo>
                  <a:cubicBezTo>
                    <a:pt x="18328" y="5845"/>
                    <a:pt x="18328" y="5881"/>
                    <a:pt x="18309" y="5881"/>
                  </a:cubicBezTo>
                  <a:cubicBezTo>
                    <a:pt x="18309" y="5881"/>
                    <a:pt x="18309" y="5881"/>
                    <a:pt x="18309" y="5881"/>
                  </a:cubicBezTo>
                  <a:cubicBezTo>
                    <a:pt x="18366" y="5881"/>
                    <a:pt x="18385" y="5881"/>
                    <a:pt x="18403" y="5845"/>
                  </a:cubicBezTo>
                  <a:cubicBezTo>
                    <a:pt x="18403" y="5808"/>
                    <a:pt x="18403" y="5808"/>
                    <a:pt x="18403" y="5772"/>
                  </a:cubicBezTo>
                  <a:cubicBezTo>
                    <a:pt x="18422" y="5808"/>
                    <a:pt x="18460" y="5772"/>
                    <a:pt x="18479" y="5808"/>
                  </a:cubicBezTo>
                  <a:cubicBezTo>
                    <a:pt x="18517" y="5845"/>
                    <a:pt x="18536" y="5917"/>
                    <a:pt x="18574" y="5954"/>
                  </a:cubicBezTo>
                  <a:cubicBezTo>
                    <a:pt x="18574" y="5954"/>
                    <a:pt x="18574" y="5954"/>
                    <a:pt x="18574" y="5954"/>
                  </a:cubicBezTo>
                  <a:cubicBezTo>
                    <a:pt x="18555" y="5990"/>
                    <a:pt x="18555" y="5990"/>
                    <a:pt x="18555" y="5990"/>
                  </a:cubicBezTo>
                  <a:cubicBezTo>
                    <a:pt x="18555" y="5990"/>
                    <a:pt x="18555" y="6026"/>
                    <a:pt x="18555" y="6026"/>
                  </a:cubicBezTo>
                  <a:cubicBezTo>
                    <a:pt x="18555" y="6063"/>
                    <a:pt x="18555" y="6063"/>
                    <a:pt x="18555" y="6099"/>
                  </a:cubicBezTo>
                  <a:cubicBezTo>
                    <a:pt x="18574" y="6099"/>
                    <a:pt x="18574" y="6099"/>
                    <a:pt x="18574" y="6099"/>
                  </a:cubicBezTo>
                  <a:cubicBezTo>
                    <a:pt x="18555" y="6208"/>
                    <a:pt x="18517" y="6244"/>
                    <a:pt x="18517" y="6353"/>
                  </a:cubicBezTo>
                  <a:cubicBezTo>
                    <a:pt x="18517" y="6389"/>
                    <a:pt x="18517" y="6389"/>
                    <a:pt x="18517" y="6426"/>
                  </a:cubicBezTo>
                  <a:cubicBezTo>
                    <a:pt x="18517" y="6498"/>
                    <a:pt x="18517" y="6571"/>
                    <a:pt x="18498" y="6680"/>
                  </a:cubicBezTo>
                  <a:cubicBezTo>
                    <a:pt x="18479" y="6716"/>
                    <a:pt x="18460" y="6752"/>
                    <a:pt x="18441" y="6789"/>
                  </a:cubicBezTo>
                  <a:cubicBezTo>
                    <a:pt x="18441" y="6789"/>
                    <a:pt x="18441" y="6825"/>
                    <a:pt x="18422" y="6861"/>
                  </a:cubicBezTo>
                  <a:cubicBezTo>
                    <a:pt x="18422" y="6861"/>
                    <a:pt x="18403" y="6897"/>
                    <a:pt x="18403" y="6897"/>
                  </a:cubicBezTo>
                  <a:cubicBezTo>
                    <a:pt x="18385" y="6934"/>
                    <a:pt x="18385" y="6970"/>
                    <a:pt x="18366" y="7006"/>
                  </a:cubicBezTo>
                  <a:cubicBezTo>
                    <a:pt x="18347" y="7079"/>
                    <a:pt x="18309" y="7115"/>
                    <a:pt x="18290" y="7188"/>
                  </a:cubicBezTo>
                  <a:cubicBezTo>
                    <a:pt x="18271" y="7224"/>
                    <a:pt x="18271" y="7261"/>
                    <a:pt x="18233" y="7297"/>
                  </a:cubicBezTo>
                  <a:cubicBezTo>
                    <a:pt x="18214" y="7333"/>
                    <a:pt x="18195" y="7369"/>
                    <a:pt x="18195" y="7406"/>
                  </a:cubicBezTo>
                  <a:cubicBezTo>
                    <a:pt x="18177" y="7442"/>
                    <a:pt x="18139" y="7478"/>
                    <a:pt x="18101" y="7515"/>
                  </a:cubicBezTo>
                  <a:cubicBezTo>
                    <a:pt x="18101" y="7515"/>
                    <a:pt x="18063" y="7515"/>
                    <a:pt x="18063" y="7515"/>
                  </a:cubicBezTo>
                  <a:cubicBezTo>
                    <a:pt x="18063" y="7515"/>
                    <a:pt x="18063" y="7515"/>
                    <a:pt x="18044" y="7515"/>
                  </a:cubicBezTo>
                  <a:cubicBezTo>
                    <a:pt x="18025" y="7478"/>
                    <a:pt x="18025" y="7478"/>
                    <a:pt x="18006" y="7442"/>
                  </a:cubicBezTo>
                  <a:cubicBezTo>
                    <a:pt x="18006" y="7478"/>
                    <a:pt x="17987" y="7478"/>
                    <a:pt x="17987" y="7478"/>
                  </a:cubicBezTo>
                  <a:cubicBezTo>
                    <a:pt x="17987" y="7478"/>
                    <a:pt x="17987" y="7478"/>
                    <a:pt x="17987" y="7478"/>
                  </a:cubicBezTo>
                  <a:cubicBezTo>
                    <a:pt x="17987" y="7478"/>
                    <a:pt x="17987" y="7442"/>
                    <a:pt x="17987" y="7442"/>
                  </a:cubicBezTo>
                  <a:cubicBezTo>
                    <a:pt x="17987" y="7442"/>
                    <a:pt x="17987" y="7442"/>
                    <a:pt x="17968" y="7442"/>
                  </a:cubicBezTo>
                  <a:cubicBezTo>
                    <a:pt x="17968" y="7442"/>
                    <a:pt x="17855" y="7660"/>
                    <a:pt x="17855" y="7696"/>
                  </a:cubicBezTo>
                  <a:cubicBezTo>
                    <a:pt x="17855" y="7696"/>
                    <a:pt x="17855" y="7805"/>
                    <a:pt x="17855" y="7805"/>
                  </a:cubicBezTo>
                  <a:cubicBezTo>
                    <a:pt x="17836" y="7805"/>
                    <a:pt x="17836" y="7805"/>
                    <a:pt x="17836" y="7841"/>
                  </a:cubicBezTo>
                  <a:cubicBezTo>
                    <a:pt x="17817" y="7841"/>
                    <a:pt x="17798" y="7878"/>
                    <a:pt x="17798" y="7878"/>
                  </a:cubicBezTo>
                  <a:cubicBezTo>
                    <a:pt x="17760" y="7950"/>
                    <a:pt x="17741" y="7914"/>
                    <a:pt x="17723" y="7987"/>
                  </a:cubicBezTo>
                  <a:cubicBezTo>
                    <a:pt x="17723" y="7987"/>
                    <a:pt x="17723" y="8023"/>
                    <a:pt x="17723" y="8023"/>
                  </a:cubicBezTo>
                  <a:cubicBezTo>
                    <a:pt x="17723" y="8059"/>
                    <a:pt x="17741" y="8059"/>
                    <a:pt x="17760" y="8095"/>
                  </a:cubicBezTo>
                  <a:cubicBezTo>
                    <a:pt x="17779" y="8132"/>
                    <a:pt x="17817" y="8204"/>
                    <a:pt x="17836" y="8277"/>
                  </a:cubicBezTo>
                  <a:cubicBezTo>
                    <a:pt x="17836" y="8313"/>
                    <a:pt x="17817" y="8422"/>
                    <a:pt x="17836" y="8458"/>
                  </a:cubicBezTo>
                  <a:cubicBezTo>
                    <a:pt x="17836" y="8458"/>
                    <a:pt x="17855" y="8458"/>
                    <a:pt x="17855" y="8458"/>
                  </a:cubicBezTo>
                  <a:cubicBezTo>
                    <a:pt x="17836" y="8531"/>
                    <a:pt x="17836" y="8567"/>
                    <a:pt x="17817" y="8604"/>
                  </a:cubicBezTo>
                  <a:cubicBezTo>
                    <a:pt x="17798" y="8604"/>
                    <a:pt x="17798" y="8604"/>
                    <a:pt x="17798" y="8567"/>
                  </a:cubicBezTo>
                  <a:cubicBezTo>
                    <a:pt x="17779" y="8604"/>
                    <a:pt x="17779" y="8604"/>
                    <a:pt x="17779" y="8604"/>
                  </a:cubicBezTo>
                  <a:cubicBezTo>
                    <a:pt x="17760" y="8604"/>
                    <a:pt x="17760" y="8604"/>
                    <a:pt x="17741" y="8604"/>
                  </a:cubicBezTo>
                  <a:cubicBezTo>
                    <a:pt x="17723" y="8604"/>
                    <a:pt x="17704" y="8640"/>
                    <a:pt x="17685" y="8676"/>
                  </a:cubicBezTo>
                  <a:cubicBezTo>
                    <a:pt x="17685" y="8676"/>
                    <a:pt x="17666" y="8676"/>
                    <a:pt x="17666" y="8676"/>
                  </a:cubicBezTo>
                  <a:cubicBezTo>
                    <a:pt x="17666" y="8676"/>
                    <a:pt x="17666" y="8676"/>
                    <a:pt x="17666" y="8676"/>
                  </a:cubicBezTo>
                  <a:cubicBezTo>
                    <a:pt x="17666" y="8640"/>
                    <a:pt x="17647" y="8604"/>
                    <a:pt x="17647" y="8567"/>
                  </a:cubicBezTo>
                  <a:cubicBezTo>
                    <a:pt x="17647" y="8531"/>
                    <a:pt x="17685" y="8495"/>
                    <a:pt x="17666" y="8458"/>
                  </a:cubicBezTo>
                  <a:cubicBezTo>
                    <a:pt x="17666" y="8458"/>
                    <a:pt x="17666" y="8422"/>
                    <a:pt x="17666" y="8422"/>
                  </a:cubicBezTo>
                  <a:cubicBezTo>
                    <a:pt x="17666" y="8422"/>
                    <a:pt x="17666" y="8386"/>
                    <a:pt x="17666" y="8386"/>
                  </a:cubicBezTo>
                  <a:cubicBezTo>
                    <a:pt x="17647" y="8386"/>
                    <a:pt x="17647" y="8350"/>
                    <a:pt x="17628" y="8350"/>
                  </a:cubicBezTo>
                  <a:cubicBezTo>
                    <a:pt x="17628" y="8350"/>
                    <a:pt x="17628" y="8350"/>
                    <a:pt x="17647" y="8350"/>
                  </a:cubicBezTo>
                  <a:cubicBezTo>
                    <a:pt x="17647" y="8350"/>
                    <a:pt x="17647" y="8350"/>
                    <a:pt x="17666" y="8313"/>
                  </a:cubicBezTo>
                  <a:cubicBezTo>
                    <a:pt x="17666" y="8350"/>
                    <a:pt x="17666" y="8350"/>
                    <a:pt x="17685" y="8350"/>
                  </a:cubicBezTo>
                  <a:cubicBezTo>
                    <a:pt x="17685" y="8350"/>
                    <a:pt x="17685" y="8350"/>
                    <a:pt x="17685" y="8350"/>
                  </a:cubicBezTo>
                  <a:cubicBezTo>
                    <a:pt x="17685" y="8313"/>
                    <a:pt x="17666" y="8241"/>
                    <a:pt x="17647" y="8241"/>
                  </a:cubicBezTo>
                  <a:cubicBezTo>
                    <a:pt x="17647" y="8241"/>
                    <a:pt x="17647" y="8241"/>
                    <a:pt x="17628" y="8241"/>
                  </a:cubicBezTo>
                  <a:cubicBezTo>
                    <a:pt x="17628" y="8241"/>
                    <a:pt x="17628" y="8204"/>
                    <a:pt x="17609" y="8204"/>
                  </a:cubicBezTo>
                  <a:cubicBezTo>
                    <a:pt x="17609" y="8241"/>
                    <a:pt x="17590" y="8241"/>
                    <a:pt x="17590" y="8277"/>
                  </a:cubicBezTo>
                  <a:cubicBezTo>
                    <a:pt x="17590" y="8204"/>
                    <a:pt x="17571" y="8204"/>
                    <a:pt x="17552" y="8168"/>
                  </a:cubicBezTo>
                  <a:cubicBezTo>
                    <a:pt x="17571" y="8132"/>
                    <a:pt x="17590" y="8132"/>
                    <a:pt x="17590" y="8095"/>
                  </a:cubicBezTo>
                  <a:cubicBezTo>
                    <a:pt x="17590" y="8095"/>
                    <a:pt x="17590" y="8095"/>
                    <a:pt x="17571" y="8095"/>
                  </a:cubicBezTo>
                  <a:cubicBezTo>
                    <a:pt x="17571" y="8059"/>
                    <a:pt x="17590" y="8023"/>
                    <a:pt x="17590" y="7987"/>
                  </a:cubicBezTo>
                  <a:cubicBezTo>
                    <a:pt x="17571" y="7950"/>
                    <a:pt x="17533" y="7987"/>
                    <a:pt x="17515" y="7914"/>
                  </a:cubicBezTo>
                  <a:cubicBezTo>
                    <a:pt x="17515" y="7950"/>
                    <a:pt x="17477" y="7950"/>
                    <a:pt x="17458" y="7950"/>
                  </a:cubicBezTo>
                  <a:cubicBezTo>
                    <a:pt x="17439" y="7987"/>
                    <a:pt x="17401" y="7987"/>
                    <a:pt x="17382" y="8023"/>
                  </a:cubicBezTo>
                  <a:cubicBezTo>
                    <a:pt x="17363" y="8059"/>
                    <a:pt x="17344" y="8095"/>
                    <a:pt x="17325" y="8095"/>
                  </a:cubicBezTo>
                  <a:cubicBezTo>
                    <a:pt x="17344" y="8059"/>
                    <a:pt x="17363" y="8023"/>
                    <a:pt x="17363" y="7987"/>
                  </a:cubicBezTo>
                  <a:cubicBezTo>
                    <a:pt x="17363" y="7987"/>
                    <a:pt x="17363" y="7987"/>
                    <a:pt x="17344" y="7987"/>
                  </a:cubicBezTo>
                  <a:cubicBezTo>
                    <a:pt x="17344" y="7987"/>
                    <a:pt x="17344" y="7987"/>
                    <a:pt x="17344" y="7987"/>
                  </a:cubicBezTo>
                  <a:cubicBezTo>
                    <a:pt x="17344" y="7987"/>
                    <a:pt x="17344" y="7987"/>
                    <a:pt x="17344" y="7987"/>
                  </a:cubicBezTo>
                  <a:cubicBezTo>
                    <a:pt x="17363" y="7950"/>
                    <a:pt x="17382" y="7914"/>
                    <a:pt x="17401" y="7878"/>
                  </a:cubicBezTo>
                  <a:cubicBezTo>
                    <a:pt x="17401" y="7805"/>
                    <a:pt x="17363" y="7805"/>
                    <a:pt x="17325" y="7805"/>
                  </a:cubicBezTo>
                  <a:cubicBezTo>
                    <a:pt x="17306" y="7841"/>
                    <a:pt x="17306" y="7878"/>
                    <a:pt x="17288" y="7878"/>
                  </a:cubicBezTo>
                  <a:cubicBezTo>
                    <a:pt x="17269" y="7914"/>
                    <a:pt x="17250" y="7914"/>
                    <a:pt x="17231" y="7914"/>
                  </a:cubicBezTo>
                  <a:cubicBezTo>
                    <a:pt x="17212" y="7950"/>
                    <a:pt x="17212" y="7987"/>
                    <a:pt x="17212" y="8023"/>
                  </a:cubicBezTo>
                  <a:cubicBezTo>
                    <a:pt x="17193" y="8023"/>
                    <a:pt x="17193" y="8023"/>
                    <a:pt x="17174" y="8023"/>
                  </a:cubicBezTo>
                  <a:cubicBezTo>
                    <a:pt x="17174" y="8023"/>
                    <a:pt x="17174" y="8059"/>
                    <a:pt x="17155" y="8059"/>
                  </a:cubicBezTo>
                  <a:cubicBezTo>
                    <a:pt x="17155" y="8023"/>
                    <a:pt x="17155" y="8023"/>
                    <a:pt x="17155" y="8023"/>
                  </a:cubicBezTo>
                  <a:cubicBezTo>
                    <a:pt x="17136" y="8023"/>
                    <a:pt x="17136" y="8023"/>
                    <a:pt x="17136" y="8023"/>
                  </a:cubicBezTo>
                  <a:cubicBezTo>
                    <a:pt x="17117" y="8023"/>
                    <a:pt x="17117" y="8095"/>
                    <a:pt x="17117" y="8095"/>
                  </a:cubicBezTo>
                  <a:cubicBezTo>
                    <a:pt x="17117" y="8132"/>
                    <a:pt x="17117" y="8132"/>
                    <a:pt x="17117" y="8132"/>
                  </a:cubicBezTo>
                  <a:cubicBezTo>
                    <a:pt x="17136" y="8168"/>
                    <a:pt x="17174" y="8168"/>
                    <a:pt x="17193" y="8204"/>
                  </a:cubicBezTo>
                  <a:cubicBezTo>
                    <a:pt x="17193" y="8241"/>
                    <a:pt x="17193" y="8277"/>
                    <a:pt x="17212" y="8313"/>
                  </a:cubicBezTo>
                  <a:cubicBezTo>
                    <a:pt x="17212" y="8313"/>
                    <a:pt x="17231" y="8313"/>
                    <a:pt x="17250" y="8313"/>
                  </a:cubicBezTo>
                  <a:cubicBezTo>
                    <a:pt x="17269" y="8277"/>
                    <a:pt x="17288" y="8204"/>
                    <a:pt x="17306" y="8241"/>
                  </a:cubicBezTo>
                  <a:cubicBezTo>
                    <a:pt x="17325" y="8241"/>
                    <a:pt x="17344" y="8277"/>
                    <a:pt x="17363" y="8277"/>
                  </a:cubicBezTo>
                  <a:cubicBezTo>
                    <a:pt x="17382" y="8277"/>
                    <a:pt x="17401" y="8277"/>
                    <a:pt x="17420" y="8277"/>
                  </a:cubicBezTo>
                  <a:cubicBezTo>
                    <a:pt x="17401" y="8313"/>
                    <a:pt x="17401" y="8313"/>
                    <a:pt x="17401" y="8350"/>
                  </a:cubicBezTo>
                  <a:cubicBezTo>
                    <a:pt x="17363" y="8350"/>
                    <a:pt x="17325" y="8350"/>
                    <a:pt x="17306" y="8422"/>
                  </a:cubicBezTo>
                  <a:cubicBezTo>
                    <a:pt x="17306" y="8422"/>
                    <a:pt x="17306" y="8422"/>
                    <a:pt x="17306" y="8458"/>
                  </a:cubicBezTo>
                  <a:cubicBezTo>
                    <a:pt x="17288" y="8458"/>
                    <a:pt x="17288" y="8458"/>
                    <a:pt x="17288" y="8458"/>
                  </a:cubicBezTo>
                  <a:cubicBezTo>
                    <a:pt x="17288" y="8458"/>
                    <a:pt x="17269" y="8458"/>
                    <a:pt x="17269" y="8422"/>
                  </a:cubicBezTo>
                  <a:cubicBezTo>
                    <a:pt x="17269" y="8422"/>
                    <a:pt x="17269" y="8422"/>
                    <a:pt x="17269" y="8458"/>
                  </a:cubicBezTo>
                  <a:cubicBezTo>
                    <a:pt x="17269" y="8531"/>
                    <a:pt x="17212" y="8531"/>
                    <a:pt x="17212" y="8640"/>
                  </a:cubicBezTo>
                  <a:cubicBezTo>
                    <a:pt x="17231" y="8640"/>
                    <a:pt x="17269" y="8713"/>
                    <a:pt x="17269" y="8749"/>
                  </a:cubicBezTo>
                  <a:cubicBezTo>
                    <a:pt x="17288" y="8785"/>
                    <a:pt x="17288" y="8785"/>
                    <a:pt x="17288" y="8822"/>
                  </a:cubicBezTo>
                  <a:cubicBezTo>
                    <a:pt x="17288" y="8822"/>
                    <a:pt x="17306" y="8858"/>
                    <a:pt x="17306" y="8858"/>
                  </a:cubicBezTo>
                  <a:cubicBezTo>
                    <a:pt x="17306" y="8894"/>
                    <a:pt x="17306" y="8894"/>
                    <a:pt x="17306" y="8930"/>
                  </a:cubicBezTo>
                  <a:cubicBezTo>
                    <a:pt x="17325" y="8930"/>
                    <a:pt x="17325" y="8930"/>
                    <a:pt x="17325" y="8930"/>
                  </a:cubicBezTo>
                  <a:cubicBezTo>
                    <a:pt x="17344" y="8967"/>
                    <a:pt x="17344" y="8967"/>
                    <a:pt x="17344" y="8967"/>
                  </a:cubicBezTo>
                  <a:cubicBezTo>
                    <a:pt x="17344" y="9003"/>
                    <a:pt x="17363" y="9003"/>
                    <a:pt x="17363" y="9003"/>
                  </a:cubicBezTo>
                  <a:cubicBezTo>
                    <a:pt x="17363" y="9039"/>
                    <a:pt x="17363" y="9039"/>
                    <a:pt x="17363" y="9039"/>
                  </a:cubicBezTo>
                  <a:cubicBezTo>
                    <a:pt x="17363" y="9039"/>
                    <a:pt x="17344" y="9039"/>
                    <a:pt x="17344" y="9076"/>
                  </a:cubicBezTo>
                  <a:cubicBezTo>
                    <a:pt x="17363" y="9076"/>
                    <a:pt x="17363" y="9112"/>
                    <a:pt x="17363" y="9148"/>
                  </a:cubicBezTo>
                  <a:cubicBezTo>
                    <a:pt x="17344" y="9185"/>
                    <a:pt x="17288" y="9221"/>
                    <a:pt x="17269" y="9257"/>
                  </a:cubicBezTo>
                  <a:cubicBezTo>
                    <a:pt x="17269" y="9257"/>
                    <a:pt x="17269" y="9257"/>
                    <a:pt x="17269" y="9257"/>
                  </a:cubicBezTo>
                  <a:cubicBezTo>
                    <a:pt x="17288" y="9257"/>
                    <a:pt x="17306" y="9221"/>
                    <a:pt x="17344" y="9221"/>
                  </a:cubicBezTo>
                  <a:cubicBezTo>
                    <a:pt x="17344" y="9257"/>
                    <a:pt x="17363" y="9257"/>
                    <a:pt x="17382" y="9257"/>
                  </a:cubicBezTo>
                  <a:cubicBezTo>
                    <a:pt x="17382" y="9293"/>
                    <a:pt x="17382" y="9293"/>
                    <a:pt x="17382" y="9293"/>
                  </a:cubicBezTo>
                  <a:cubicBezTo>
                    <a:pt x="17363" y="9293"/>
                    <a:pt x="17363" y="9330"/>
                    <a:pt x="17344" y="9330"/>
                  </a:cubicBezTo>
                  <a:cubicBezTo>
                    <a:pt x="17344" y="9330"/>
                    <a:pt x="17344" y="9330"/>
                    <a:pt x="17363" y="9330"/>
                  </a:cubicBezTo>
                  <a:cubicBezTo>
                    <a:pt x="17363" y="9330"/>
                    <a:pt x="17363" y="9330"/>
                    <a:pt x="17363" y="9330"/>
                  </a:cubicBezTo>
                  <a:cubicBezTo>
                    <a:pt x="17363" y="9366"/>
                    <a:pt x="17344" y="9475"/>
                    <a:pt x="17344" y="9475"/>
                  </a:cubicBezTo>
                  <a:cubicBezTo>
                    <a:pt x="17344" y="9475"/>
                    <a:pt x="17325" y="9475"/>
                    <a:pt x="17325" y="9475"/>
                  </a:cubicBezTo>
                  <a:cubicBezTo>
                    <a:pt x="17325" y="9475"/>
                    <a:pt x="17325" y="9475"/>
                    <a:pt x="17325" y="9475"/>
                  </a:cubicBezTo>
                  <a:cubicBezTo>
                    <a:pt x="17325" y="9511"/>
                    <a:pt x="17269" y="9656"/>
                    <a:pt x="17269" y="9656"/>
                  </a:cubicBezTo>
                  <a:cubicBezTo>
                    <a:pt x="17250" y="9693"/>
                    <a:pt x="17231" y="9693"/>
                    <a:pt x="17231" y="9693"/>
                  </a:cubicBezTo>
                  <a:cubicBezTo>
                    <a:pt x="17231" y="9729"/>
                    <a:pt x="17231" y="9802"/>
                    <a:pt x="17231" y="9802"/>
                  </a:cubicBezTo>
                  <a:cubicBezTo>
                    <a:pt x="17231" y="9838"/>
                    <a:pt x="17212" y="9838"/>
                    <a:pt x="17212" y="9838"/>
                  </a:cubicBezTo>
                  <a:cubicBezTo>
                    <a:pt x="17212" y="9874"/>
                    <a:pt x="17193" y="9874"/>
                    <a:pt x="17193" y="9911"/>
                  </a:cubicBezTo>
                  <a:cubicBezTo>
                    <a:pt x="17193" y="9911"/>
                    <a:pt x="17174" y="9947"/>
                    <a:pt x="17155" y="9947"/>
                  </a:cubicBezTo>
                  <a:cubicBezTo>
                    <a:pt x="17155" y="9947"/>
                    <a:pt x="17136" y="9947"/>
                    <a:pt x="17136" y="9947"/>
                  </a:cubicBezTo>
                  <a:cubicBezTo>
                    <a:pt x="17136" y="9947"/>
                    <a:pt x="17136" y="9947"/>
                    <a:pt x="17136" y="9947"/>
                  </a:cubicBezTo>
                  <a:cubicBezTo>
                    <a:pt x="17136" y="9983"/>
                    <a:pt x="17136" y="9983"/>
                    <a:pt x="17136" y="10019"/>
                  </a:cubicBezTo>
                  <a:cubicBezTo>
                    <a:pt x="17117" y="10019"/>
                    <a:pt x="17117" y="10056"/>
                    <a:pt x="17098" y="10056"/>
                  </a:cubicBezTo>
                  <a:cubicBezTo>
                    <a:pt x="17079" y="10092"/>
                    <a:pt x="17061" y="10092"/>
                    <a:pt x="17042" y="10128"/>
                  </a:cubicBezTo>
                  <a:cubicBezTo>
                    <a:pt x="17042" y="10128"/>
                    <a:pt x="17042" y="10128"/>
                    <a:pt x="17042" y="10165"/>
                  </a:cubicBezTo>
                  <a:cubicBezTo>
                    <a:pt x="17023" y="10165"/>
                    <a:pt x="17004" y="10165"/>
                    <a:pt x="17004" y="10201"/>
                  </a:cubicBezTo>
                  <a:cubicBezTo>
                    <a:pt x="16985" y="10165"/>
                    <a:pt x="16985" y="10165"/>
                    <a:pt x="16966" y="10165"/>
                  </a:cubicBezTo>
                  <a:cubicBezTo>
                    <a:pt x="16966" y="10201"/>
                    <a:pt x="16947" y="10201"/>
                    <a:pt x="16928" y="10201"/>
                  </a:cubicBezTo>
                  <a:cubicBezTo>
                    <a:pt x="16928" y="10201"/>
                    <a:pt x="16928" y="10201"/>
                    <a:pt x="16928" y="10201"/>
                  </a:cubicBezTo>
                  <a:cubicBezTo>
                    <a:pt x="16890" y="10201"/>
                    <a:pt x="16890" y="10237"/>
                    <a:pt x="16871" y="10165"/>
                  </a:cubicBezTo>
                  <a:cubicBezTo>
                    <a:pt x="16871" y="10165"/>
                    <a:pt x="16871" y="10165"/>
                    <a:pt x="16871" y="10165"/>
                  </a:cubicBezTo>
                  <a:cubicBezTo>
                    <a:pt x="16853" y="10201"/>
                    <a:pt x="16871" y="10237"/>
                    <a:pt x="16834" y="10274"/>
                  </a:cubicBezTo>
                  <a:cubicBezTo>
                    <a:pt x="16834" y="10274"/>
                    <a:pt x="16834" y="10274"/>
                    <a:pt x="16834" y="10274"/>
                  </a:cubicBezTo>
                  <a:cubicBezTo>
                    <a:pt x="16834" y="10274"/>
                    <a:pt x="16815" y="10274"/>
                    <a:pt x="16815" y="10310"/>
                  </a:cubicBezTo>
                  <a:cubicBezTo>
                    <a:pt x="16815" y="10310"/>
                    <a:pt x="16796" y="10310"/>
                    <a:pt x="16777" y="10310"/>
                  </a:cubicBezTo>
                  <a:cubicBezTo>
                    <a:pt x="16777" y="10310"/>
                    <a:pt x="16777" y="10310"/>
                    <a:pt x="16758" y="10310"/>
                  </a:cubicBezTo>
                  <a:cubicBezTo>
                    <a:pt x="16758" y="10310"/>
                    <a:pt x="16758" y="10310"/>
                    <a:pt x="16739" y="10346"/>
                  </a:cubicBezTo>
                  <a:cubicBezTo>
                    <a:pt x="16739" y="10346"/>
                    <a:pt x="16720" y="10346"/>
                    <a:pt x="16720" y="10346"/>
                  </a:cubicBezTo>
                  <a:cubicBezTo>
                    <a:pt x="16701" y="10346"/>
                    <a:pt x="16701" y="10346"/>
                    <a:pt x="16682" y="10346"/>
                  </a:cubicBezTo>
                  <a:cubicBezTo>
                    <a:pt x="16682" y="10346"/>
                    <a:pt x="16663" y="10346"/>
                    <a:pt x="16663" y="10346"/>
                  </a:cubicBezTo>
                  <a:cubicBezTo>
                    <a:pt x="16663" y="10346"/>
                    <a:pt x="16663" y="10346"/>
                    <a:pt x="16663" y="10346"/>
                  </a:cubicBezTo>
                  <a:cubicBezTo>
                    <a:pt x="16663" y="10383"/>
                    <a:pt x="16663" y="10383"/>
                    <a:pt x="16663" y="10419"/>
                  </a:cubicBezTo>
                  <a:cubicBezTo>
                    <a:pt x="16663" y="10419"/>
                    <a:pt x="16663" y="10455"/>
                    <a:pt x="16682" y="10455"/>
                  </a:cubicBezTo>
                  <a:cubicBezTo>
                    <a:pt x="16682" y="10455"/>
                    <a:pt x="16682" y="10455"/>
                    <a:pt x="16682" y="10455"/>
                  </a:cubicBezTo>
                  <a:cubicBezTo>
                    <a:pt x="16663" y="10455"/>
                    <a:pt x="16663" y="10491"/>
                    <a:pt x="16644" y="10491"/>
                  </a:cubicBezTo>
                  <a:cubicBezTo>
                    <a:pt x="16644" y="10455"/>
                    <a:pt x="16626" y="10419"/>
                    <a:pt x="16626" y="10419"/>
                  </a:cubicBezTo>
                  <a:cubicBezTo>
                    <a:pt x="16626" y="10383"/>
                    <a:pt x="16644" y="10346"/>
                    <a:pt x="16626" y="10310"/>
                  </a:cubicBezTo>
                  <a:cubicBezTo>
                    <a:pt x="16626" y="10310"/>
                    <a:pt x="16626" y="10310"/>
                    <a:pt x="16626" y="10310"/>
                  </a:cubicBezTo>
                  <a:cubicBezTo>
                    <a:pt x="16607" y="10310"/>
                    <a:pt x="16607" y="10346"/>
                    <a:pt x="16607" y="10346"/>
                  </a:cubicBezTo>
                  <a:cubicBezTo>
                    <a:pt x="16569" y="10346"/>
                    <a:pt x="16569" y="10310"/>
                    <a:pt x="16569" y="10274"/>
                  </a:cubicBezTo>
                  <a:cubicBezTo>
                    <a:pt x="16550" y="10274"/>
                    <a:pt x="16550" y="10274"/>
                    <a:pt x="16550" y="10274"/>
                  </a:cubicBezTo>
                  <a:cubicBezTo>
                    <a:pt x="16550" y="10310"/>
                    <a:pt x="16550" y="10310"/>
                    <a:pt x="16550" y="10310"/>
                  </a:cubicBezTo>
                  <a:cubicBezTo>
                    <a:pt x="16550" y="10346"/>
                    <a:pt x="16531" y="10310"/>
                    <a:pt x="16531" y="10346"/>
                  </a:cubicBezTo>
                  <a:cubicBezTo>
                    <a:pt x="16512" y="10346"/>
                    <a:pt x="16493" y="10346"/>
                    <a:pt x="16493" y="10383"/>
                  </a:cubicBezTo>
                  <a:cubicBezTo>
                    <a:pt x="16493" y="10383"/>
                    <a:pt x="16493" y="10383"/>
                    <a:pt x="16493" y="10419"/>
                  </a:cubicBezTo>
                  <a:cubicBezTo>
                    <a:pt x="16474" y="10383"/>
                    <a:pt x="16455" y="10419"/>
                    <a:pt x="16455" y="10419"/>
                  </a:cubicBezTo>
                  <a:cubicBezTo>
                    <a:pt x="16455" y="10491"/>
                    <a:pt x="16418" y="10491"/>
                    <a:pt x="16399" y="10528"/>
                  </a:cubicBezTo>
                  <a:cubicBezTo>
                    <a:pt x="16399" y="10564"/>
                    <a:pt x="16380" y="10600"/>
                    <a:pt x="16380" y="10673"/>
                  </a:cubicBezTo>
                  <a:cubicBezTo>
                    <a:pt x="16399" y="10709"/>
                    <a:pt x="16418" y="10709"/>
                    <a:pt x="16418" y="10746"/>
                  </a:cubicBezTo>
                  <a:cubicBezTo>
                    <a:pt x="16436" y="10782"/>
                    <a:pt x="16418" y="10818"/>
                    <a:pt x="16436" y="10854"/>
                  </a:cubicBezTo>
                  <a:cubicBezTo>
                    <a:pt x="16455" y="10854"/>
                    <a:pt x="16455" y="10854"/>
                    <a:pt x="16474" y="10891"/>
                  </a:cubicBezTo>
                  <a:cubicBezTo>
                    <a:pt x="16493" y="10927"/>
                    <a:pt x="16493" y="10927"/>
                    <a:pt x="16512" y="10963"/>
                  </a:cubicBezTo>
                  <a:cubicBezTo>
                    <a:pt x="16531" y="10963"/>
                    <a:pt x="16531" y="10963"/>
                    <a:pt x="16550" y="11000"/>
                  </a:cubicBezTo>
                  <a:cubicBezTo>
                    <a:pt x="16550" y="11000"/>
                    <a:pt x="16550" y="11036"/>
                    <a:pt x="16550" y="11036"/>
                  </a:cubicBezTo>
                  <a:cubicBezTo>
                    <a:pt x="16550" y="11072"/>
                    <a:pt x="16569" y="11072"/>
                    <a:pt x="16569" y="11109"/>
                  </a:cubicBezTo>
                  <a:cubicBezTo>
                    <a:pt x="16588" y="11217"/>
                    <a:pt x="16607" y="11290"/>
                    <a:pt x="16607" y="11363"/>
                  </a:cubicBezTo>
                  <a:cubicBezTo>
                    <a:pt x="16607" y="11399"/>
                    <a:pt x="16607" y="11399"/>
                    <a:pt x="16588" y="11435"/>
                  </a:cubicBezTo>
                  <a:cubicBezTo>
                    <a:pt x="16588" y="11472"/>
                    <a:pt x="16588" y="11508"/>
                    <a:pt x="16588" y="11544"/>
                  </a:cubicBezTo>
                  <a:cubicBezTo>
                    <a:pt x="16588" y="11581"/>
                    <a:pt x="16550" y="11581"/>
                    <a:pt x="16531" y="11617"/>
                  </a:cubicBezTo>
                  <a:cubicBezTo>
                    <a:pt x="16512" y="11653"/>
                    <a:pt x="16493" y="11726"/>
                    <a:pt x="16455" y="11653"/>
                  </a:cubicBezTo>
                  <a:cubicBezTo>
                    <a:pt x="16455" y="11653"/>
                    <a:pt x="16455" y="11653"/>
                    <a:pt x="16455" y="11653"/>
                  </a:cubicBezTo>
                  <a:cubicBezTo>
                    <a:pt x="16455" y="11689"/>
                    <a:pt x="16455" y="11762"/>
                    <a:pt x="16436" y="11762"/>
                  </a:cubicBezTo>
                  <a:cubicBezTo>
                    <a:pt x="16436" y="11762"/>
                    <a:pt x="16418" y="11762"/>
                    <a:pt x="16418" y="11762"/>
                  </a:cubicBezTo>
                  <a:cubicBezTo>
                    <a:pt x="16418" y="11798"/>
                    <a:pt x="16418" y="11798"/>
                    <a:pt x="16399" y="11835"/>
                  </a:cubicBezTo>
                  <a:cubicBezTo>
                    <a:pt x="16399" y="11835"/>
                    <a:pt x="16380" y="11835"/>
                    <a:pt x="16380" y="11835"/>
                  </a:cubicBezTo>
                  <a:cubicBezTo>
                    <a:pt x="16361" y="11871"/>
                    <a:pt x="16361" y="11907"/>
                    <a:pt x="16323" y="11907"/>
                  </a:cubicBezTo>
                  <a:cubicBezTo>
                    <a:pt x="16323" y="11835"/>
                    <a:pt x="16323" y="11762"/>
                    <a:pt x="16342" y="11726"/>
                  </a:cubicBezTo>
                  <a:cubicBezTo>
                    <a:pt x="16342" y="11726"/>
                    <a:pt x="16342" y="11726"/>
                    <a:pt x="16342" y="11726"/>
                  </a:cubicBezTo>
                  <a:cubicBezTo>
                    <a:pt x="16323" y="11689"/>
                    <a:pt x="16304" y="11689"/>
                    <a:pt x="16285" y="11653"/>
                  </a:cubicBezTo>
                  <a:cubicBezTo>
                    <a:pt x="16285" y="11653"/>
                    <a:pt x="16266" y="11653"/>
                    <a:pt x="16266" y="11653"/>
                  </a:cubicBezTo>
                  <a:cubicBezTo>
                    <a:pt x="16247" y="11653"/>
                    <a:pt x="16247" y="11653"/>
                    <a:pt x="16247" y="11653"/>
                  </a:cubicBezTo>
                  <a:cubicBezTo>
                    <a:pt x="16266" y="11617"/>
                    <a:pt x="16266" y="11617"/>
                    <a:pt x="16247" y="11617"/>
                  </a:cubicBezTo>
                  <a:cubicBezTo>
                    <a:pt x="16228" y="11617"/>
                    <a:pt x="16228" y="11617"/>
                    <a:pt x="16228" y="11617"/>
                  </a:cubicBezTo>
                  <a:cubicBezTo>
                    <a:pt x="16228" y="11617"/>
                    <a:pt x="16228" y="11617"/>
                    <a:pt x="16228" y="11617"/>
                  </a:cubicBezTo>
                  <a:cubicBezTo>
                    <a:pt x="16209" y="11581"/>
                    <a:pt x="16209" y="11508"/>
                    <a:pt x="16191" y="11472"/>
                  </a:cubicBezTo>
                  <a:cubicBezTo>
                    <a:pt x="16191" y="11472"/>
                    <a:pt x="16191" y="11472"/>
                    <a:pt x="16172" y="11472"/>
                  </a:cubicBezTo>
                  <a:cubicBezTo>
                    <a:pt x="16172" y="11435"/>
                    <a:pt x="16153" y="11435"/>
                    <a:pt x="16153" y="11399"/>
                  </a:cubicBezTo>
                  <a:cubicBezTo>
                    <a:pt x="16134" y="11399"/>
                    <a:pt x="16134" y="11435"/>
                    <a:pt x="16115" y="11399"/>
                  </a:cubicBezTo>
                  <a:cubicBezTo>
                    <a:pt x="16096" y="11399"/>
                    <a:pt x="16096" y="11399"/>
                    <a:pt x="16096" y="11399"/>
                  </a:cubicBezTo>
                  <a:cubicBezTo>
                    <a:pt x="16096" y="11363"/>
                    <a:pt x="16096" y="11326"/>
                    <a:pt x="16096" y="11326"/>
                  </a:cubicBezTo>
                  <a:cubicBezTo>
                    <a:pt x="16058" y="11290"/>
                    <a:pt x="16058" y="11290"/>
                    <a:pt x="16020" y="11326"/>
                  </a:cubicBezTo>
                  <a:cubicBezTo>
                    <a:pt x="16039" y="11363"/>
                    <a:pt x="16020" y="11399"/>
                    <a:pt x="16020" y="11435"/>
                  </a:cubicBezTo>
                  <a:cubicBezTo>
                    <a:pt x="16020" y="11435"/>
                    <a:pt x="16020" y="11472"/>
                    <a:pt x="16020" y="11472"/>
                  </a:cubicBezTo>
                  <a:cubicBezTo>
                    <a:pt x="16020" y="11544"/>
                    <a:pt x="15964" y="11726"/>
                    <a:pt x="15982" y="11835"/>
                  </a:cubicBezTo>
                  <a:cubicBezTo>
                    <a:pt x="16001" y="11835"/>
                    <a:pt x="16020" y="11798"/>
                    <a:pt x="16020" y="11798"/>
                  </a:cubicBezTo>
                  <a:cubicBezTo>
                    <a:pt x="16020" y="11835"/>
                    <a:pt x="16020" y="11871"/>
                    <a:pt x="16039" y="11907"/>
                  </a:cubicBezTo>
                  <a:cubicBezTo>
                    <a:pt x="16039" y="11907"/>
                    <a:pt x="16039" y="11907"/>
                    <a:pt x="16039" y="11907"/>
                  </a:cubicBezTo>
                  <a:cubicBezTo>
                    <a:pt x="16058" y="12016"/>
                    <a:pt x="16039" y="12125"/>
                    <a:pt x="16134" y="12089"/>
                  </a:cubicBezTo>
                  <a:cubicBezTo>
                    <a:pt x="16134" y="12125"/>
                    <a:pt x="16153" y="12161"/>
                    <a:pt x="16153" y="12198"/>
                  </a:cubicBezTo>
                  <a:cubicBezTo>
                    <a:pt x="16172" y="12198"/>
                    <a:pt x="16172" y="12198"/>
                    <a:pt x="16172" y="12198"/>
                  </a:cubicBezTo>
                  <a:cubicBezTo>
                    <a:pt x="16191" y="12234"/>
                    <a:pt x="16209" y="12270"/>
                    <a:pt x="16209" y="12307"/>
                  </a:cubicBezTo>
                  <a:cubicBezTo>
                    <a:pt x="16228" y="12307"/>
                    <a:pt x="16228" y="12307"/>
                    <a:pt x="16247" y="12343"/>
                  </a:cubicBezTo>
                  <a:cubicBezTo>
                    <a:pt x="16247" y="12415"/>
                    <a:pt x="16247" y="12488"/>
                    <a:pt x="16247" y="12561"/>
                  </a:cubicBezTo>
                  <a:cubicBezTo>
                    <a:pt x="16247" y="12597"/>
                    <a:pt x="16266" y="12633"/>
                    <a:pt x="16266" y="12633"/>
                  </a:cubicBezTo>
                  <a:cubicBezTo>
                    <a:pt x="16266" y="12670"/>
                    <a:pt x="16285" y="12706"/>
                    <a:pt x="16285" y="12742"/>
                  </a:cubicBezTo>
                  <a:cubicBezTo>
                    <a:pt x="16266" y="12742"/>
                    <a:pt x="16266" y="12742"/>
                    <a:pt x="16247" y="12742"/>
                  </a:cubicBezTo>
                  <a:cubicBezTo>
                    <a:pt x="16209" y="12706"/>
                    <a:pt x="16191" y="12670"/>
                    <a:pt x="16172" y="12633"/>
                  </a:cubicBezTo>
                  <a:cubicBezTo>
                    <a:pt x="16153" y="12633"/>
                    <a:pt x="16134" y="12597"/>
                    <a:pt x="16115" y="12597"/>
                  </a:cubicBezTo>
                  <a:cubicBezTo>
                    <a:pt x="16115" y="12561"/>
                    <a:pt x="16115" y="12524"/>
                    <a:pt x="16096" y="12488"/>
                  </a:cubicBezTo>
                  <a:cubicBezTo>
                    <a:pt x="16096" y="12488"/>
                    <a:pt x="16077" y="12452"/>
                    <a:pt x="16077" y="12452"/>
                  </a:cubicBezTo>
                  <a:cubicBezTo>
                    <a:pt x="16058" y="12415"/>
                    <a:pt x="16077" y="12415"/>
                    <a:pt x="16077" y="12379"/>
                  </a:cubicBezTo>
                  <a:cubicBezTo>
                    <a:pt x="16058" y="12343"/>
                    <a:pt x="16058" y="12343"/>
                    <a:pt x="16058" y="12307"/>
                  </a:cubicBezTo>
                  <a:cubicBezTo>
                    <a:pt x="16039" y="12270"/>
                    <a:pt x="16039" y="12198"/>
                    <a:pt x="16039" y="12125"/>
                  </a:cubicBezTo>
                  <a:cubicBezTo>
                    <a:pt x="16039" y="12125"/>
                    <a:pt x="16039" y="12125"/>
                    <a:pt x="16039" y="12125"/>
                  </a:cubicBezTo>
                  <a:cubicBezTo>
                    <a:pt x="16039" y="12125"/>
                    <a:pt x="16020" y="12161"/>
                    <a:pt x="16020" y="12125"/>
                  </a:cubicBezTo>
                  <a:cubicBezTo>
                    <a:pt x="16020" y="12125"/>
                    <a:pt x="16020" y="12125"/>
                    <a:pt x="16020" y="12125"/>
                  </a:cubicBezTo>
                  <a:cubicBezTo>
                    <a:pt x="16020" y="12089"/>
                    <a:pt x="16001" y="12052"/>
                    <a:pt x="16001" y="12052"/>
                  </a:cubicBezTo>
                  <a:cubicBezTo>
                    <a:pt x="16001" y="12052"/>
                    <a:pt x="16001" y="12052"/>
                    <a:pt x="15982" y="12052"/>
                  </a:cubicBezTo>
                  <a:cubicBezTo>
                    <a:pt x="15982" y="11980"/>
                    <a:pt x="15964" y="11980"/>
                    <a:pt x="15945" y="11944"/>
                  </a:cubicBezTo>
                  <a:cubicBezTo>
                    <a:pt x="15945" y="11944"/>
                    <a:pt x="15926" y="11944"/>
                    <a:pt x="15926" y="11944"/>
                  </a:cubicBezTo>
                  <a:cubicBezTo>
                    <a:pt x="15907" y="11871"/>
                    <a:pt x="15945" y="11762"/>
                    <a:pt x="15945" y="11726"/>
                  </a:cubicBezTo>
                  <a:cubicBezTo>
                    <a:pt x="15945" y="11689"/>
                    <a:pt x="15945" y="11689"/>
                    <a:pt x="15945" y="11689"/>
                  </a:cubicBezTo>
                  <a:cubicBezTo>
                    <a:pt x="15926" y="11653"/>
                    <a:pt x="15964" y="11544"/>
                    <a:pt x="15964" y="11544"/>
                  </a:cubicBezTo>
                  <a:cubicBezTo>
                    <a:pt x="15964" y="11544"/>
                    <a:pt x="15945" y="11544"/>
                    <a:pt x="15945" y="11508"/>
                  </a:cubicBezTo>
                  <a:cubicBezTo>
                    <a:pt x="15945" y="11472"/>
                    <a:pt x="15945" y="11399"/>
                    <a:pt x="15945" y="11363"/>
                  </a:cubicBezTo>
                  <a:cubicBezTo>
                    <a:pt x="15926" y="11290"/>
                    <a:pt x="15907" y="11217"/>
                    <a:pt x="15907" y="11181"/>
                  </a:cubicBezTo>
                  <a:cubicBezTo>
                    <a:pt x="15888" y="11109"/>
                    <a:pt x="15888" y="11036"/>
                    <a:pt x="15888" y="10963"/>
                  </a:cubicBezTo>
                  <a:cubicBezTo>
                    <a:pt x="15869" y="10927"/>
                    <a:pt x="15869" y="10854"/>
                    <a:pt x="15850" y="10854"/>
                  </a:cubicBezTo>
                  <a:cubicBezTo>
                    <a:pt x="15831" y="10854"/>
                    <a:pt x="15831" y="10854"/>
                    <a:pt x="15831" y="10854"/>
                  </a:cubicBezTo>
                  <a:cubicBezTo>
                    <a:pt x="15831" y="10963"/>
                    <a:pt x="15812" y="10927"/>
                    <a:pt x="15774" y="10963"/>
                  </a:cubicBezTo>
                  <a:cubicBezTo>
                    <a:pt x="15756" y="11000"/>
                    <a:pt x="15756" y="11072"/>
                    <a:pt x="15737" y="11036"/>
                  </a:cubicBezTo>
                  <a:cubicBezTo>
                    <a:pt x="15737" y="11036"/>
                    <a:pt x="15737" y="11000"/>
                    <a:pt x="15737" y="11000"/>
                  </a:cubicBezTo>
                  <a:cubicBezTo>
                    <a:pt x="15737" y="11000"/>
                    <a:pt x="15737" y="11000"/>
                    <a:pt x="15718" y="11036"/>
                  </a:cubicBezTo>
                  <a:cubicBezTo>
                    <a:pt x="15718" y="11036"/>
                    <a:pt x="15718" y="11036"/>
                    <a:pt x="15718" y="11036"/>
                  </a:cubicBezTo>
                  <a:cubicBezTo>
                    <a:pt x="15718" y="11036"/>
                    <a:pt x="15718" y="11000"/>
                    <a:pt x="15718" y="11000"/>
                  </a:cubicBezTo>
                  <a:cubicBezTo>
                    <a:pt x="15718" y="11000"/>
                    <a:pt x="15718" y="11000"/>
                    <a:pt x="15718" y="10963"/>
                  </a:cubicBezTo>
                  <a:cubicBezTo>
                    <a:pt x="15699" y="11000"/>
                    <a:pt x="15699" y="11000"/>
                    <a:pt x="15680" y="11000"/>
                  </a:cubicBezTo>
                  <a:cubicBezTo>
                    <a:pt x="15680" y="11000"/>
                    <a:pt x="15680" y="11000"/>
                    <a:pt x="15680" y="11000"/>
                  </a:cubicBezTo>
                  <a:cubicBezTo>
                    <a:pt x="15680" y="10927"/>
                    <a:pt x="15699" y="10891"/>
                    <a:pt x="15699" y="10854"/>
                  </a:cubicBezTo>
                  <a:cubicBezTo>
                    <a:pt x="15699" y="10746"/>
                    <a:pt x="15680" y="10673"/>
                    <a:pt x="15661" y="10600"/>
                  </a:cubicBezTo>
                  <a:cubicBezTo>
                    <a:pt x="15661" y="10600"/>
                    <a:pt x="15661" y="10600"/>
                    <a:pt x="15661" y="10600"/>
                  </a:cubicBezTo>
                  <a:cubicBezTo>
                    <a:pt x="15661" y="10637"/>
                    <a:pt x="15661" y="10637"/>
                    <a:pt x="15661" y="10637"/>
                  </a:cubicBezTo>
                  <a:cubicBezTo>
                    <a:pt x="15642" y="10637"/>
                    <a:pt x="15642" y="10637"/>
                    <a:pt x="15623" y="10600"/>
                  </a:cubicBezTo>
                  <a:cubicBezTo>
                    <a:pt x="15642" y="10600"/>
                    <a:pt x="15642" y="10600"/>
                    <a:pt x="15661" y="10600"/>
                  </a:cubicBezTo>
                  <a:cubicBezTo>
                    <a:pt x="15661" y="10600"/>
                    <a:pt x="15661" y="10600"/>
                    <a:pt x="15661" y="10600"/>
                  </a:cubicBezTo>
                  <a:cubicBezTo>
                    <a:pt x="15642" y="10564"/>
                    <a:pt x="15642" y="10528"/>
                    <a:pt x="15623" y="10528"/>
                  </a:cubicBezTo>
                  <a:cubicBezTo>
                    <a:pt x="15623" y="10491"/>
                    <a:pt x="15604" y="10528"/>
                    <a:pt x="15604" y="10491"/>
                  </a:cubicBezTo>
                  <a:cubicBezTo>
                    <a:pt x="15604" y="10491"/>
                    <a:pt x="15604" y="10491"/>
                    <a:pt x="15604" y="10455"/>
                  </a:cubicBezTo>
                  <a:cubicBezTo>
                    <a:pt x="15585" y="10455"/>
                    <a:pt x="15585" y="10455"/>
                    <a:pt x="15585" y="10455"/>
                  </a:cubicBezTo>
                  <a:cubicBezTo>
                    <a:pt x="15529" y="10419"/>
                    <a:pt x="15547" y="10237"/>
                    <a:pt x="15510" y="10165"/>
                  </a:cubicBezTo>
                  <a:cubicBezTo>
                    <a:pt x="15491" y="10201"/>
                    <a:pt x="15491" y="10201"/>
                    <a:pt x="15472" y="10201"/>
                  </a:cubicBezTo>
                  <a:cubicBezTo>
                    <a:pt x="15472" y="10165"/>
                    <a:pt x="15453" y="10165"/>
                    <a:pt x="15453" y="10128"/>
                  </a:cubicBezTo>
                  <a:cubicBezTo>
                    <a:pt x="15453" y="10128"/>
                    <a:pt x="15453" y="10165"/>
                    <a:pt x="15453" y="10165"/>
                  </a:cubicBezTo>
                  <a:cubicBezTo>
                    <a:pt x="15453" y="10165"/>
                    <a:pt x="15453" y="10165"/>
                    <a:pt x="15453" y="10165"/>
                  </a:cubicBezTo>
                  <a:cubicBezTo>
                    <a:pt x="15453" y="10201"/>
                    <a:pt x="15453" y="10237"/>
                    <a:pt x="15453" y="10274"/>
                  </a:cubicBezTo>
                  <a:cubicBezTo>
                    <a:pt x="15434" y="10274"/>
                    <a:pt x="15434" y="10274"/>
                    <a:pt x="15434" y="10310"/>
                  </a:cubicBezTo>
                  <a:cubicBezTo>
                    <a:pt x="15434" y="10310"/>
                    <a:pt x="15434" y="10310"/>
                    <a:pt x="15434" y="10310"/>
                  </a:cubicBezTo>
                  <a:cubicBezTo>
                    <a:pt x="15415" y="10274"/>
                    <a:pt x="15415" y="10274"/>
                    <a:pt x="15415" y="10237"/>
                  </a:cubicBezTo>
                  <a:cubicBezTo>
                    <a:pt x="15415" y="10237"/>
                    <a:pt x="15415" y="10237"/>
                    <a:pt x="15415" y="10237"/>
                  </a:cubicBezTo>
                  <a:cubicBezTo>
                    <a:pt x="15415" y="10274"/>
                    <a:pt x="15396" y="10274"/>
                    <a:pt x="15396" y="10310"/>
                  </a:cubicBezTo>
                  <a:cubicBezTo>
                    <a:pt x="15396" y="10310"/>
                    <a:pt x="15396" y="10310"/>
                    <a:pt x="15396" y="10310"/>
                  </a:cubicBezTo>
                  <a:cubicBezTo>
                    <a:pt x="15396" y="10310"/>
                    <a:pt x="15396" y="10274"/>
                    <a:pt x="15377" y="10274"/>
                  </a:cubicBezTo>
                  <a:cubicBezTo>
                    <a:pt x="15377" y="10274"/>
                    <a:pt x="15377" y="10274"/>
                    <a:pt x="15377" y="10274"/>
                  </a:cubicBezTo>
                  <a:cubicBezTo>
                    <a:pt x="15377" y="10310"/>
                    <a:pt x="15377" y="10310"/>
                    <a:pt x="15377" y="10310"/>
                  </a:cubicBezTo>
                  <a:cubicBezTo>
                    <a:pt x="15358" y="10310"/>
                    <a:pt x="15358" y="10310"/>
                    <a:pt x="15358" y="10310"/>
                  </a:cubicBezTo>
                  <a:cubicBezTo>
                    <a:pt x="15358" y="10310"/>
                    <a:pt x="15358" y="10310"/>
                    <a:pt x="15358" y="10310"/>
                  </a:cubicBezTo>
                  <a:cubicBezTo>
                    <a:pt x="15358" y="10310"/>
                    <a:pt x="15339" y="10310"/>
                    <a:pt x="15339" y="10310"/>
                  </a:cubicBezTo>
                  <a:cubicBezTo>
                    <a:pt x="15339" y="10310"/>
                    <a:pt x="15339" y="10274"/>
                    <a:pt x="15320" y="10274"/>
                  </a:cubicBezTo>
                  <a:cubicBezTo>
                    <a:pt x="15320" y="10274"/>
                    <a:pt x="15320" y="10274"/>
                    <a:pt x="15320" y="10274"/>
                  </a:cubicBezTo>
                  <a:cubicBezTo>
                    <a:pt x="15320" y="10310"/>
                    <a:pt x="15320" y="10310"/>
                    <a:pt x="15320" y="10310"/>
                  </a:cubicBezTo>
                  <a:cubicBezTo>
                    <a:pt x="15320" y="10310"/>
                    <a:pt x="15320" y="10310"/>
                    <a:pt x="15302" y="10310"/>
                  </a:cubicBezTo>
                  <a:cubicBezTo>
                    <a:pt x="15302" y="10310"/>
                    <a:pt x="15302" y="10274"/>
                    <a:pt x="15302" y="10274"/>
                  </a:cubicBezTo>
                  <a:cubicBezTo>
                    <a:pt x="15283" y="10274"/>
                    <a:pt x="15283" y="10310"/>
                    <a:pt x="15283" y="10310"/>
                  </a:cubicBezTo>
                  <a:cubicBezTo>
                    <a:pt x="15264" y="10346"/>
                    <a:pt x="15226" y="10346"/>
                    <a:pt x="15226" y="10383"/>
                  </a:cubicBezTo>
                  <a:cubicBezTo>
                    <a:pt x="15226" y="10383"/>
                    <a:pt x="15226" y="10419"/>
                    <a:pt x="15226" y="10419"/>
                  </a:cubicBezTo>
                  <a:cubicBezTo>
                    <a:pt x="15207" y="10455"/>
                    <a:pt x="15207" y="10528"/>
                    <a:pt x="15188" y="10528"/>
                  </a:cubicBezTo>
                  <a:cubicBezTo>
                    <a:pt x="15169" y="10564"/>
                    <a:pt x="15131" y="10564"/>
                    <a:pt x="15112" y="10564"/>
                  </a:cubicBezTo>
                  <a:cubicBezTo>
                    <a:pt x="15094" y="10637"/>
                    <a:pt x="15075" y="10673"/>
                    <a:pt x="15056" y="10709"/>
                  </a:cubicBezTo>
                  <a:cubicBezTo>
                    <a:pt x="15056" y="10746"/>
                    <a:pt x="15037" y="10746"/>
                    <a:pt x="15037" y="10746"/>
                  </a:cubicBezTo>
                  <a:cubicBezTo>
                    <a:pt x="15018" y="10746"/>
                    <a:pt x="14999" y="10818"/>
                    <a:pt x="14999" y="10818"/>
                  </a:cubicBezTo>
                  <a:cubicBezTo>
                    <a:pt x="14980" y="10818"/>
                    <a:pt x="14961" y="10854"/>
                    <a:pt x="14961" y="10854"/>
                  </a:cubicBezTo>
                  <a:cubicBezTo>
                    <a:pt x="14942" y="10891"/>
                    <a:pt x="14942" y="10927"/>
                    <a:pt x="14923" y="10963"/>
                  </a:cubicBezTo>
                  <a:cubicBezTo>
                    <a:pt x="14923" y="10963"/>
                    <a:pt x="14885" y="10963"/>
                    <a:pt x="14885" y="10963"/>
                  </a:cubicBezTo>
                  <a:cubicBezTo>
                    <a:pt x="14885" y="11000"/>
                    <a:pt x="14867" y="11036"/>
                    <a:pt x="14867" y="11036"/>
                  </a:cubicBezTo>
                  <a:cubicBezTo>
                    <a:pt x="14848" y="11036"/>
                    <a:pt x="14829" y="11036"/>
                    <a:pt x="14829" y="11036"/>
                  </a:cubicBezTo>
                  <a:cubicBezTo>
                    <a:pt x="14810" y="11072"/>
                    <a:pt x="14810" y="11072"/>
                    <a:pt x="14810" y="11109"/>
                  </a:cubicBezTo>
                  <a:cubicBezTo>
                    <a:pt x="14791" y="11145"/>
                    <a:pt x="14810" y="11217"/>
                    <a:pt x="14810" y="11290"/>
                  </a:cubicBezTo>
                  <a:cubicBezTo>
                    <a:pt x="14848" y="11363"/>
                    <a:pt x="14791" y="11472"/>
                    <a:pt x="14791" y="11544"/>
                  </a:cubicBezTo>
                  <a:cubicBezTo>
                    <a:pt x="14772" y="11581"/>
                    <a:pt x="14791" y="11653"/>
                    <a:pt x="14791" y="11689"/>
                  </a:cubicBezTo>
                  <a:cubicBezTo>
                    <a:pt x="14772" y="11689"/>
                    <a:pt x="14753" y="11689"/>
                    <a:pt x="14753" y="11689"/>
                  </a:cubicBezTo>
                  <a:cubicBezTo>
                    <a:pt x="14753" y="11726"/>
                    <a:pt x="14734" y="11762"/>
                    <a:pt x="14734" y="11798"/>
                  </a:cubicBezTo>
                  <a:cubicBezTo>
                    <a:pt x="14734" y="11798"/>
                    <a:pt x="14753" y="11798"/>
                    <a:pt x="14753" y="11798"/>
                  </a:cubicBezTo>
                  <a:cubicBezTo>
                    <a:pt x="14734" y="11835"/>
                    <a:pt x="14715" y="11835"/>
                    <a:pt x="14696" y="11835"/>
                  </a:cubicBezTo>
                  <a:cubicBezTo>
                    <a:pt x="14696" y="11871"/>
                    <a:pt x="14696" y="11871"/>
                    <a:pt x="14696" y="11907"/>
                  </a:cubicBezTo>
                  <a:cubicBezTo>
                    <a:pt x="14677" y="11944"/>
                    <a:pt x="14658" y="11944"/>
                    <a:pt x="14640" y="11944"/>
                  </a:cubicBezTo>
                  <a:cubicBezTo>
                    <a:pt x="14621" y="11944"/>
                    <a:pt x="14602" y="11907"/>
                    <a:pt x="14602" y="11871"/>
                  </a:cubicBezTo>
                  <a:cubicBezTo>
                    <a:pt x="14583" y="11835"/>
                    <a:pt x="14583" y="11798"/>
                    <a:pt x="14583" y="11726"/>
                  </a:cubicBezTo>
                  <a:cubicBezTo>
                    <a:pt x="14564" y="11689"/>
                    <a:pt x="14545" y="11617"/>
                    <a:pt x="14526" y="11544"/>
                  </a:cubicBezTo>
                  <a:cubicBezTo>
                    <a:pt x="14526" y="11508"/>
                    <a:pt x="14507" y="11508"/>
                    <a:pt x="14507" y="11472"/>
                  </a:cubicBezTo>
                  <a:cubicBezTo>
                    <a:pt x="14507" y="11435"/>
                    <a:pt x="14488" y="11399"/>
                    <a:pt x="14488" y="11399"/>
                  </a:cubicBezTo>
                  <a:cubicBezTo>
                    <a:pt x="14488" y="11326"/>
                    <a:pt x="14469" y="11254"/>
                    <a:pt x="14450" y="11181"/>
                  </a:cubicBezTo>
                  <a:cubicBezTo>
                    <a:pt x="14432" y="11109"/>
                    <a:pt x="14413" y="11036"/>
                    <a:pt x="14394" y="10927"/>
                  </a:cubicBezTo>
                  <a:cubicBezTo>
                    <a:pt x="14394" y="10854"/>
                    <a:pt x="14375" y="10782"/>
                    <a:pt x="14375" y="10673"/>
                  </a:cubicBezTo>
                  <a:cubicBezTo>
                    <a:pt x="14375" y="10637"/>
                    <a:pt x="14356" y="10564"/>
                    <a:pt x="14356" y="10491"/>
                  </a:cubicBezTo>
                  <a:cubicBezTo>
                    <a:pt x="14356" y="10491"/>
                    <a:pt x="14375" y="10455"/>
                    <a:pt x="14375" y="10419"/>
                  </a:cubicBezTo>
                  <a:cubicBezTo>
                    <a:pt x="14375" y="10419"/>
                    <a:pt x="14356" y="10383"/>
                    <a:pt x="14356" y="10383"/>
                  </a:cubicBezTo>
                  <a:cubicBezTo>
                    <a:pt x="14356" y="10346"/>
                    <a:pt x="14356" y="10274"/>
                    <a:pt x="14356" y="10237"/>
                  </a:cubicBezTo>
                  <a:cubicBezTo>
                    <a:pt x="14337" y="10237"/>
                    <a:pt x="14337" y="10237"/>
                    <a:pt x="14318" y="10274"/>
                  </a:cubicBezTo>
                  <a:cubicBezTo>
                    <a:pt x="14318" y="10274"/>
                    <a:pt x="14318" y="10274"/>
                    <a:pt x="14318" y="10310"/>
                  </a:cubicBezTo>
                  <a:cubicBezTo>
                    <a:pt x="14337" y="10383"/>
                    <a:pt x="14299" y="10383"/>
                    <a:pt x="14261" y="10419"/>
                  </a:cubicBezTo>
                  <a:cubicBezTo>
                    <a:pt x="14261" y="10419"/>
                    <a:pt x="14242" y="10419"/>
                    <a:pt x="14242" y="10419"/>
                  </a:cubicBezTo>
                  <a:cubicBezTo>
                    <a:pt x="14205" y="10419"/>
                    <a:pt x="14129" y="10274"/>
                    <a:pt x="14110" y="10237"/>
                  </a:cubicBezTo>
                  <a:cubicBezTo>
                    <a:pt x="14110" y="10237"/>
                    <a:pt x="14110" y="10237"/>
                    <a:pt x="14129" y="10237"/>
                  </a:cubicBezTo>
                  <a:cubicBezTo>
                    <a:pt x="14148" y="10201"/>
                    <a:pt x="14167" y="10274"/>
                    <a:pt x="14205" y="10201"/>
                  </a:cubicBezTo>
                  <a:cubicBezTo>
                    <a:pt x="14205" y="10201"/>
                    <a:pt x="14205" y="10165"/>
                    <a:pt x="14205" y="10165"/>
                  </a:cubicBezTo>
                  <a:cubicBezTo>
                    <a:pt x="14167" y="10201"/>
                    <a:pt x="14110" y="10165"/>
                    <a:pt x="14091" y="10092"/>
                  </a:cubicBezTo>
                  <a:cubicBezTo>
                    <a:pt x="14072" y="10092"/>
                    <a:pt x="14072" y="10056"/>
                    <a:pt x="14072" y="10056"/>
                  </a:cubicBezTo>
                  <a:cubicBezTo>
                    <a:pt x="14053" y="10019"/>
                    <a:pt x="14034" y="10056"/>
                    <a:pt x="14015" y="10019"/>
                  </a:cubicBezTo>
                  <a:cubicBezTo>
                    <a:pt x="14015" y="9983"/>
                    <a:pt x="14015" y="9947"/>
                    <a:pt x="14015" y="9947"/>
                  </a:cubicBezTo>
                  <a:cubicBezTo>
                    <a:pt x="13996" y="9911"/>
                    <a:pt x="13996" y="9911"/>
                    <a:pt x="13978" y="9911"/>
                  </a:cubicBezTo>
                  <a:cubicBezTo>
                    <a:pt x="13978" y="9874"/>
                    <a:pt x="13978" y="9838"/>
                    <a:pt x="13959" y="9838"/>
                  </a:cubicBezTo>
                  <a:cubicBezTo>
                    <a:pt x="13940" y="9838"/>
                    <a:pt x="13826" y="9911"/>
                    <a:pt x="13826" y="9838"/>
                  </a:cubicBezTo>
                  <a:cubicBezTo>
                    <a:pt x="13807" y="9838"/>
                    <a:pt x="13788" y="9874"/>
                    <a:pt x="13770" y="9874"/>
                  </a:cubicBezTo>
                  <a:cubicBezTo>
                    <a:pt x="13751" y="9874"/>
                    <a:pt x="13732" y="9874"/>
                    <a:pt x="13713" y="9874"/>
                  </a:cubicBezTo>
                  <a:cubicBezTo>
                    <a:pt x="13694" y="9874"/>
                    <a:pt x="13675" y="9911"/>
                    <a:pt x="13637" y="9874"/>
                  </a:cubicBezTo>
                  <a:cubicBezTo>
                    <a:pt x="13618" y="9874"/>
                    <a:pt x="13618" y="9874"/>
                    <a:pt x="13599" y="9838"/>
                  </a:cubicBezTo>
                  <a:cubicBezTo>
                    <a:pt x="13561" y="9838"/>
                    <a:pt x="13543" y="9838"/>
                    <a:pt x="13505" y="9838"/>
                  </a:cubicBezTo>
                  <a:cubicBezTo>
                    <a:pt x="13505" y="9838"/>
                    <a:pt x="13505" y="9838"/>
                    <a:pt x="13486" y="9838"/>
                  </a:cubicBezTo>
                  <a:cubicBezTo>
                    <a:pt x="13467" y="9838"/>
                    <a:pt x="13448" y="9838"/>
                    <a:pt x="13429" y="9838"/>
                  </a:cubicBezTo>
                  <a:cubicBezTo>
                    <a:pt x="13429" y="9802"/>
                    <a:pt x="13410" y="9802"/>
                    <a:pt x="13391" y="9802"/>
                  </a:cubicBezTo>
                  <a:cubicBezTo>
                    <a:pt x="13391" y="9765"/>
                    <a:pt x="13391" y="9729"/>
                    <a:pt x="13372" y="9693"/>
                  </a:cubicBezTo>
                  <a:cubicBezTo>
                    <a:pt x="13372" y="9693"/>
                    <a:pt x="13372" y="9656"/>
                    <a:pt x="13372" y="9656"/>
                  </a:cubicBezTo>
                  <a:cubicBezTo>
                    <a:pt x="13353" y="9656"/>
                    <a:pt x="13372" y="9620"/>
                    <a:pt x="13353" y="9620"/>
                  </a:cubicBezTo>
                  <a:cubicBezTo>
                    <a:pt x="13335" y="9620"/>
                    <a:pt x="13297" y="9620"/>
                    <a:pt x="13278" y="9656"/>
                  </a:cubicBezTo>
                  <a:cubicBezTo>
                    <a:pt x="13278" y="9656"/>
                    <a:pt x="13259" y="9693"/>
                    <a:pt x="13240" y="9729"/>
                  </a:cubicBezTo>
                  <a:cubicBezTo>
                    <a:pt x="13221" y="9693"/>
                    <a:pt x="13221" y="9693"/>
                    <a:pt x="13202" y="9693"/>
                  </a:cubicBezTo>
                  <a:cubicBezTo>
                    <a:pt x="13183" y="9656"/>
                    <a:pt x="13145" y="9656"/>
                    <a:pt x="13126" y="9620"/>
                  </a:cubicBezTo>
                  <a:cubicBezTo>
                    <a:pt x="13126" y="9620"/>
                    <a:pt x="13108" y="9584"/>
                    <a:pt x="13108" y="9548"/>
                  </a:cubicBezTo>
                  <a:cubicBezTo>
                    <a:pt x="13089" y="9548"/>
                    <a:pt x="13051" y="9548"/>
                    <a:pt x="13032" y="9511"/>
                  </a:cubicBezTo>
                  <a:cubicBezTo>
                    <a:pt x="13032" y="9475"/>
                    <a:pt x="12994" y="9402"/>
                    <a:pt x="12994" y="9366"/>
                  </a:cubicBezTo>
                  <a:cubicBezTo>
                    <a:pt x="12994" y="9366"/>
                    <a:pt x="12994" y="9330"/>
                    <a:pt x="12994" y="9330"/>
                  </a:cubicBezTo>
                  <a:cubicBezTo>
                    <a:pt x="12994" y="9293"/>
                    <a:pt x="12975" y="9257"/>
                    <a:pt x="12956" y="9257"/>
                  </a:cubicBezTo>
                  <a:cubicBezTo>
                    <a:pt x="12937" y="9257"/>
                    <a:pt x="12918" y="9257"/>
                    <a:pt x="12899" y="9221"/>
                  </a:cubicBezTo>
                  <a:cubicBezTo>
                    <a:pt x="12899" y="9221"/>
                    <a:pt x="12899" y="9221"/>
                    <a:pt x="12899" y="9185"/>
                  </a:cubicBezTo>
                  <a:cubicBezTo>
                    <a:pt x="12899" y="9185"/>
                    <a:pt x="12899" y="9185"/>
                    <a:pt x="12899" y="9185"/>
                  </a:cubicBezTo>
                  <a:cubicBezTo>
                    <a:pt x="12881" y="9221"/>
                    <a:pt x="12881" y="9221"/>
                    <a:pt x="12881" y="9257"/>
                  </a:cubicBezTo>
                  <a:cubicBezTo>
                    <a:pt x="12862" y="9257"/>
                    <a:pt x="12824" y="9257"/>
                    <a:pt x="12824" y="9257"/>
                  </a:cubicBezTo>
                  <a:cubicBezTo>
                    <a:pt x="12824" y="9293"/>
                    <a:pt x="12824" y="9293"/>
                    <a:pt x="12824" y="9330"/>
                  </a:cubicBezTo>
                  <a:cubicBezTo>
                    <a:pt x="12824" y="9330"/>
                    <a:pt x="12824" y="9330"/>
                    <a:pt x="12824" y="9330"/>
                  </a:cubicBezTo>
                  <a:cubicBezTo>
                    <a:pt x="12824" y="9330"/>
                    <a:pt x="12805" y="9330"/>
                    <a:pt x="12805" y="9366"/>
                  </a:cubicBezTo>
                  <a:cubicBezTo>
                    <a:pt x="12805" y="9366"/>
                    <a:pt x="12805" y="9366"/>
                    <a:pt x="12805" y="9366"/>
                  </a:cubicBezTo>
                  <a:cubicBezTo>
                    <a:pt x="12824" y="9366"/>
                    <a:pt x="12824" y="9366"/>
                    <a:pt x="12843" y="9330"/>
                  </a:cubicBezTo>
                  <a:cubicBezTo>
                    <a:pt x="12843" y="9439"/>
                    <a:pt x="12862" y="9511"/>
                    <a:pt x="12881" y="9584"/>
                  </a:cubicBezTo>
                  <a:cubicBezTo>
                    <a:pt x="12899" y="9584"/>
                    <a:pt x="12899" y="9584"/>
                    <a:pt x="12899" y="9584"/>
                  </a:cubicBezTo>
                  <a:cubicBezTo>
                    <a:pt x="12899" y="9584"/>
                    <a:pt x="12899" y="9584"/>
                    <a:pt x="12899" y="9584"/>
                  </a:cubicBezTo>
                  <a:cubicBezTo>
                    <a:pt x="12918" y="9656"/>
                    <a:pt x="12937" y="9620"/>
                    <a:pt x="12956" y="9656"/>
                  </a:cubicBezTo>
                  <a:cubicBezTo>
                    <a:pt x="12956" y="9693"/>
                    <a:pt x="12956" y="9693"/>
                    <a:pt x="12956" y="9693"/>
                  </a:cubicBezTo>
                  <a:cubicBezTo>
                    <a:pt x="12956" y="9693"/>
                    <a:pt x="12956" y="9729"/>
                    <a:pt x="12956" y="9729"/>
                  </a:cubicBezTo>
                  <a:cubicBezTo>
                    <a:pt x="12956" y="9765"/>
                    <a:pt x="12956" y="9765"/>
                    <a:pt x="12956" y="9802"/>
                  </a:cubicBezTo>
                  <a:cubicBezTo>
                    <a:pt x="12975" y="9802"/>
                    <a:pt x="12975" y="9838"/>
                    <a:pt x="12975" y="9838"/>
                  </a:cubicBezTo>
                  <a:cubicBezTo>
                    <a:pt x="12975" y="9874"/>
                    <a:pt x="12994" y="9947"/>
                    <a:pt x="12994" y="9947"/>
                  </a:cubicBezTo>
                  <a:cubicBezTo>
                    <a:pt x="13013" y="9947"/>
                    <a:pt x="13013" y="9947"/>
                    <a:pt x="13013" y="9911"/>
                  </a:cubicBezTo>
                  <a:cubicBezTo>
                    <a:pt x="12994" y="9874"/>
                    <a:pt x="13013" y="9765"/>
                    <a:pt x="13032" y="9765"/>
                  </a:cubicBezTo>
                  <a:cubicBezTo>
                    <a:pt x="13032" y="9765"/>
                    <a:pt x="13032" y="9765"/>
                    <a:pt x="13032" y="9765"/>
                  </a:cubicBezTo>
                  <a:cubicBezTo>
                    <a:pt x="13032" y="9765"/>
                    <a:pt x="13051" y="9765"/>
                    <a:pt x="13051" y="9802"/>
                  </a:cubicBezTo>
                  <a:cubicBezTo>
                    <a:pt x="13051" y="9802"/>
                    <a:pt x="13051" y="9874"/>
                    <a:pt x="13051" y="9911"/>
                  </a:cubicBezTo>
                  <a:cubicBezTo>
                    <a:pt x="13051" y="9947"/>
                    <a:pt x="13032" y="9947"/>
                    <a:pt x="13032" y="9983"/>
                  </a:cubicBezTo>
                  <a:cubicBezTo>
                    <a:pt x="13051" y="9983"/>
                    <a:pt x="13051" y="9983"/>
                    <a:pt x="13051" y="10019"/>
                  </a:cubicBezTo>
                  <a:cubicBezTo>
                    <a:pt x="13070" y="10019"/>
                    <a:pt x="13070" y="10019"/>
                    <a:pt x="13089" y="10019"/>
                  </a:cubicBezTo>
                  <a:cubicBezTo>
                    <a:pt x="13089" y="10019"/>
                    <a:pt x="13089" y="10019"/>
                    <a:pt x="13108" y="9983"/>
                  </a:cubicBezTo>
                  <a:cubicBezTo>
                    <a:pt x="13108" y="10019"/>
                    <a:pt x="13183" y="10019"/>
                    <a:pt x="13202" y="10019"/>
                  </a:cubicBezTo>
                  <a:cubicBezTo>
                    <a:pt x="13202" y="10019"/>
                    <a:pt x="13202" y="9983"/>
                    <a:pt x="13202" y="9983"/>
                  </a:cubicBezTo>
                  <a:cubicBezTo>
                    <a:pt x="13202" y="10019"/>
                    <a:pt x="13202" y="10019"/>
                    <a:pt x="13221" y="9983"/>
                  </a:cubicBezTo>
                  <a:cubicBezTo>
                    <a:pt x="13221" y="9983"/>
                    <a:pt x="13221" y="9983"/>
                    <a:pt x="13240" y="9983"/>
                  </a:cubicBezTo>
                  <a:cubicBezTo>
                    <a:pt x="13240" y="9947"/>
                    <a:pt x="13240" y="9947"/>
                    <a:pt x="13259" y="9911"/>
                  </a:cubicBezTo>
                  <a:cubicBezTo>
                    <a:pt x="13278" y="9874"/>
                    <a:pt x="13297" y="9838"/>
                    <a:pt x="13316" y="9802"/>
                  </a:cubicBezTo>
                  <a:cubicBezTo>
                    <a:pt x="13316" y="9802"/>
                    <a:pt x="13335" y="9765"/>
                    <a:pt x="13335" y="9729"/>
                  </a:cubicBezTo>
                  <a:cubicBezTo>
                    <a:pt x="13353" y="9729"/>
                    <a:pt x="13353" y="9729"/>
                    <a:pt x="13353" y="9729"/>
                  </a:cubicBezTo>
                  <a:cubicBezTo>
                    <a:pt x="13353" y="9765"/>
                    <a:pt x="13335" y="9802"/>
                    <a:pt x="13335" y="9838"/>
                  </a:cubicBezTo>
                  <a:cubicBezTo>
                    <a:pt x="13335" y="9838"/>
                    <a:pt x="13335" y="9838"/>
                    <a:pt x="13353" y="9838"/>
                  </a:cubicBezTo>
                  <a:cubicBezTo>
                    <a:pt x="13353" y="9874"/>
                    <a:pt x="13335" y="9911"/>
                    <a:pt x="13353" y="9911"/>
                  </a:cubicBezTo>
                  <a:cubicBezTo>
                    <a:pt x="13353" y="9947"/>
                    <a:pt x="13372" y="9983"/>
                    <a:pt x="13391" y="10019"/>
                  </a:cubicBezTo>
                  <a:cubicBezTo>
                    <a:pt x="13410" y="10056"/>
                    <a:pt x="13429" y="10056"/>
                    <a:pt x="13448" y="10092"/>
                  </a:cubicBezTo>
                  <a:cubicBezTo>
                    <a:pt x="13467" y="10092"/>
                    <a:pt x="13467" y="10056"/>
                    <a:pt x="13486" y="10092"/>
                  </a:cubicBezTo>
                  <a:cubicBezTo>
                    <a:pt x="13505" y="10128"/>
                    <a:pt x="13505" y="10165"/>
                    <a:pt x="13524" y="10165"/>
                  </a:cubicBezTo>
                  <a:cubicBezTo>
                    <a:pt x="13524" y="10201"/>
                    <a:pt x="13561" y="10201"/>
                    <a:pt x="13561" y="10237"/>
                  </a:cubicBezTo>
                  <a:cubicBezTo>
                    <a:pt x="13543" y="10274"/>
                    <a:pt x="13543" y="10310"/>
                    <a:pt x="13524" y="10346"/>
                  </a:cubicBezTo>
                  <a:cubicBezTo>
                    <a:pt x="13524" y="10346"/>
                    <a:pt x="13505" y="10346"/>
                    <a:pt x="13505" y="10383"/>
                  </a:cubicBezTo>
                  <a:cubicBezTo>
                    <a:pt x="13486" y="10419"/>
                    <a:pt x="13486" y="10455"/>
                    <a:pt x="13467" y="10455"/>
                  </a:cubicBezTo>
                  <a:cubicBezTo>
                    <a:pt x="13467" y="10491"/>
                    <a:pt x="13448" y="10455"/>
                    <a:pt x="13448" y="10455"/>
                  </a:cubicBezTo>
                  <a:cubicBezTo>
                    <a:pt x="13429" y="10528"/>
                    <a:pt x="13429" y="10600"/>
                    <a:pt x="13429" y="10637"/>
                  </a:cubicBezTo>
                  <a:cubicBezTo>
                    <a:pt x="13391" y="10637"/>
                    <a:pt x="13372" y="10637"/>
                    <a:pt x="13353" y="10709"/>
                  </a:cubicBezTo>
                  <a:cubicBezTo>
                    <a:pt x="13353" y="10709"/>
                    <a:pt x="13353" y="10746"/>
                    <a:pt x="13353" y="10746"/>
                  </a:cubicBezTo>
                  <a:cubicBezTo>
                    <a:pt x="13335" y="10782"/>
                    <a:pt x="13316" y="10746"/>
                    <a:pt x="13297" y="10782"/>
                  </a:cubicBezTo>
                  <a:cubicBezTo>
                    <a:pt x="13278" y="10782"/>
                    <a:pt x="13278" y="10818"/>
                    <a:pt x="13278" y="10854"/>
                  </a:cubicBezTo>
                  <a:cubicBezTo>
                    <a:pt x="13259" y="10891"/>
                    <a:pt x="13259" y="10891"/>
                    <a:pt x="13259" y="10891"/>
                  </a:cubicBezTo>
                  <a:cubicBezTo>
                    <a:pt x="13240" y="10891"/>
                    <a:pt x="13221" y="10891"/>
                    <a:pt x="13202" y="10891"/>
                  </a:cubicBezTo>
                  <a:cubicBezTo>
                    <a:pt x="13183" y="10891"/>
                    <a:pt x="13164" y="10891"/>
                    <a:pt x="13126" y="10927"/>
                  </a:cubicBezTo>
                  <a:cubicBezTo>
                    <a:pt x="13126" y="10927"/>
                    <a:pt x="13089" y="10963"/>
                    <a:pt x="13089" y="11000"/>
                  </a:cubicBezTo>
                  <a:cubicBezTo>
                    <a:pt x="13089" y="11036"/>
                    <a:pt x="13089" y="11036"/>
                    <a:pt x="13070" y="11072"/>
                  </a:cubicBezTo>
                  <a:cubicBezTo>
                    <a:pt x="13032" y="11109"/>
                    <a:pt x="12956" y="11109"/>
                    <a:pt x="12918" y="11181"/>
                  </a:cubicBezTo>
                  <a:cubicBezTo>
                    <a:pt x="12899" y="11181"/>
                    <a:pt x="12899" y="11217"/>
                    <a:pt x="12881" y="11217"/>
                  </a:cubicBezTo>
                  <a:cubicBezTo>
                    <a:pt x="12862" y="11254"/>
                    <a:pt x="12843" y="11217"/>
                    <a:pt x="12824" y="11254"/>
                  </a:cubicBezTo>
                  <a:cubicBezTo>
                    <a:pt x="12805" y="11254"/>
                    <a:pt x="12786" y="11290"/>
                    <a:pt x="12748" y="11326"/>
                  </a:cubicBezTo>
                  <a:cubicBezTo>
                    <a:pt x="12748" y="11326"/>
                    <a:pt x="12710" y="11290"/>
                    <a:pt x="12691" y="11326"/>
                  </a:cubicBezTo>
                  <a:cubicBezTo>
                    <a:pt x="12691" y="11326"/>
                    <a:pt x="12673" y="11363"/>
                    <a:pt x="12654" y="11363"/>
                  </a:cubicBezTo>
                  <a:cubicBezTo>
                    <a:pt x="12616" y="11399"/>
                    <a:pt x="12559" y="11435"/>
                    <a:pt x="12540" y="11363"/>
                  </a:cubicBezTo>
                  <a:cubicBezTo>
                    <a:pt x="12540" y="11326"/>
                    <a:pt x="12540" y="11290"/>
                    <a:pt x="12540" y="11254"/>
                  </a:cubicBezTo>
                  <a:cubicBezTo>
                    <a:pt x="12521" y="11217"/>
                    <a:pt x="12521" y="11145"/>
                    <a:pt x="12502" y="11072"/>
                  </a:cubicBezTo>
                  <a:cubicBezTo>
                    <a:pt x="12502" y="11036"/>
                    <a:pt x="12502" y="11036"/>
                    <a:pt x="12521" y="11000"/>
                  </a:cubicBezTo>
                  <a:cubicBezTo>
                    <a:pt x="12502" y="10963"/>
                    <a:pt x="12502" y="10963"/>
                    <a:pt x="12502" y="10927"/>
                  </a:cubicBezTo>
                  <a:cubicBezTo>
                    <a:pt x="12502" y="10891"/>
                    <a:pt x="12483" y="10818"/>
                    <a:pt x="12464" y="10782"/>
                  </a:cubicBezTo>
                  <a:cubicBezTo>
                    <a:pt x="12446" y="10782"/>
                    <a:pt x="12446" y="10782"/>
                    <a:pt x="12427" y="10746"/>
                  </a:cubicBezTo>
                  <a:cubicBezTo>
                    <a:pt x="12408" y="10673"/>
                    <a:pt x="12389" y="10600"/>
                    <a:pt x="12370" y="10528"/>
                  </a:cubicBezTo>
                  <a:cubicBezTo>
                    <a:pt x="12370" y="10491"/>
                    <a:pt x="12332" y="10491"/>
                    <a:pt x="12313" y="10455"/>
                  </a:cubicBezTo>
                  <a:cubicBezTo>
                    <a:pt x="12313" y="10419"/>
                    <a:pt x="12294" y="10383"/>
                    <a:pt x="12275" y="10346"/>
                  </a:cubicBezTo>
                  <a:cubicBezTo>
                    <a:pt x="12275" y="10310"/>
                    <a:pt x="12294" y="10237"/>
                    <a:pt x="12275" y="10165"/>
                  </a:cubicBezTo>
                  <a:cubicBezTo>
                    <a:pt x="12256" y="10128"/>
                    <a:pt x="12237" y="10092"/>
                    <a:pt x="12237" y="10019"/>
                  </a:cubicBezTo>
                  <a:cubicBezTo>
                    <a:pt x="12219" y="9983"/>
                    <a:pt x="12181" y="9983"/>
                    <a:pt x="12162" y="9947"/>
                  </a:cubicBezTo>
                  <a:cubicBezTo>
                    <a:pt x="12181" y="9874"/>
                    <a:pt x="12143" y="9802"/>
                    <a:pt x="12124" y="9765"/>
                  </a:cubicBezTo>
                  <a:cubicBezTo>
                    <a:pt x="12105" y="9693"/>
                    <a:pt x="12086" y="9656"/>
                    <a:pt x="12067" y="9584"/>
                  </a:cubicBezTo>
                  <a:cubicBezTo>
                    <a:pt x="12048" y="9548"/>
                    <a:pt x="12048" y="9511"/>
                    <a:pt x="12029" y="9511"/>
                  </a:cubicBezTo>
                  <a:cubicBezTo>
                    <a:pt x="12029" y="9511"/>
                    <a:pt x="12029" y="9511"/>
                    <a:pt x="12011" y="9511"/>
                  </a:cubicBezTo>
                  <a:cubicBezTo>
                    <a:pt x="12011" y="9439"/>
                    <a:pt x="12029" y="9402"/>
                    <a:pt x="12029" y="9330"/>
                  </a:cubicBezTo>
                  <a:cubicBezTo>
                    <a:pt x="12029" y="9330"/>
                    <a:pt x="12029" y="9330"/>
                    <a:pt x="12029" y="9330"/>
                  </a:cubicBezTo>
                  <a:cubicBezTo>
                    <a:pt x="12011" y="9257"/>
                    <a:pt x="11992" y="9185"/>
                    <a:pt x="11973" y="9076"/>
                  </a:cubicBezTo>
                  <a:cubicBezTo>
                    <a:pt x="11992" y="9076"/>
                    <a:pt x="12011" y="9003"/>
                    <a:pt x="12011" y="8967"/>
                  </a:cubicBezTo>
                  <a:cubicBezTo>
                    <a:pt x="12011" y="8930"/>
                    <a:pt x="12011" y="8930"/>
                    <a:pt x="12011" y="8894"/>
                  </a:cubicBezTo>
                  <a:cubicBezTo>
                    <a:pt x="12029" y="8822"/>
                    <a:pt x="12048" y="8713"/>
                    <a:pt x="12086" y="8676"/>
                  </a:cubicBezTo>
                  <a:cubicBezTo>
                    <a:pt x="12067" y="8604"/>
                    <a:pt x="12086" y="8567"/>
                    <a:pt x="12067" y="8531"/>
                  </a:cubicBezTo>
                  <a:cubicBezTo>
                    <a:pt x="12067" y="8531"/>
                    <a:pt x="12067" y="8495"/>
                    <a:pt x="12086" y="8458"/>
                  </a:cubicBezTo>
                  <a:cubicBezTo>
                    <a:pt x="12067" y="8458"/>
                    <a:pt x="12067" y="8458"/>
                    <a:pt x="12067" y="8422"/>
                  </a:cubicBezTo>
                  <a:cubicBezTo>
                    <a:pt x="12067" y="8422"/>
                    <a:pt x="12086" y="8422"/>
                    <a:pt x="12086" y="8386"/>
                  </a:cubicBezTo>
                  <a:cubicBezTo>
                    <a:pt x="12086" y="8386"/>
                    <a:pt x="12086" y="8386"/>
                    <a:pt x="12086" y="8386"/>
                  </a:cubicBezTo>
                  <a:cubicBezTo>
                    <a:pt x="12086" y="8386"/>
                    <a:pt x="12086" y="8350"/>
                    <a:pt x="12086" y="8350"/>
                  </a:cubicBezTo>
                  <a:cubicBezTo>
                    <a:pt x="12086" y="8350"/>
                    <a:pt x="12086" y="8350"/>
                    <a:pt x="12086" y="8350"/>
                  </a:cubicBezTo>
                  <a:cubicBezTo>
                    <a:pt x="12067" y="8386"/>
                    <a:pt x="12067" y="8386"/>
                    <a:pt x="12048" y="8386"/>
                  </a:cubicBezTo>
                  <a:cubicBezTo>
                    <a:pt x="12029" y="8386"/>
                    <a:pt x="12029" y="8386"/>
                    <a:pt x="11992" y="8386"/>
                  </a:cubicBezTo>
                  <a:cubicBezTo>
                    <a:pt x="11973" y="8386"/>
                    <a:pt x="11973" y="8422"/>
                    <a:pt x="11954" y="8458"/>
                  </a:cubicBezTo>
                  <a:cubicBezTo>
                    <a:pt x="11935" y="8458"/>
                    <a:pt x="11916" y="8458"/>
                    <a:pt x="11878" y="8458"/>
                  </a:cubicBezTo>
                  <a:cubicBezTo>
                    <a:pt x="11859" y="8458"/>
                    <a:pt x="11859" y="8422"/>
                    <a:pt x="11840" y="8386"/>
                  </a:cubicBezTo>
                  <a:cubicBezTo>
                    <a:pt x="11821" y="8350"/>
                    <a:pt x="11784" y="8350"/>
                    <a:pt x="11746" y="8350"/>
                  </a:cubicBezTo>
                  <a:cubicBezTo>
                    <a:pt x="11746" y="8386"/>
                    <a:pt x="11746" y="8422"/>
                    <a:pt x="11746" y="8458"/>
                  </a:cubicBezTo>
                  <a:cubicBezTo>
                    <a:pt x="11746" y="8458"/>
                    <a:pt x="11746" y="8458"/>
                    <a:pt x="11746" y="8458"/>
                  </a:cubicBezTo>
                  <a:cubicBezTo>
                    <a:pt x="11727" y="8422"/>
                    <a:pt x="11689" y="8458"/>
                    <a:pt x="11670" y="8422"/>
                  </a:cubicBezTo>
                  <a:cubicBezTo>
                    <a:pt x="11670" y="8422"/>
                    <a:pt x="11670" y="8386"/>
                    <a:pt x="11651" y="8350"/>
                  </a:cubicBezTo>
                  <a:cubicBezTo>
                    <a:pt x="11651" y="8386"/>
                    <a:pt x="11651" y="8386"/>
                    <a:pt x="11651" y="8386"/>
                  </a:cubicBezTo>
                  <a:cubicBezTo>
                    <a:pt x="11632" y="8386"/>
                    <a:pt x="11632" y="8350"/>
                    <a:pt x="11613" y="8350"/>
                  </a:cubicBezTo>
                  <a:cubicBezTo>
                    <a:pt x="11613" y="8386"/>
                    <a:pt x="11594" y="8386"/>
                    <a:pt x="11594" y="8386"/>
                  </a:cubicBezTo>
                  <a:cubicBezTo>
                    <a:pt x="11594" y="8386"/>
                    <a:pt x="11594" y="8386"/>
                    <a:pt x="11594" y="8386"/>
                  </a:cubicBezTo>
                  <a:cubicBezTo>
                    <a:pt x="11594" y="8386"/>
                    <a:pt x="11594" y="8386"/>
                    <a:pt x="11594" y="8350"/>
                  </a:cubicBezTo>
                  <a:cubicBezTo>
                    <a:pt x="11594" y="8350"/>
                    <a:pt x="11594" y="8350"/>
                    <a:pt x="11594" y="8350"/>
                  </a:cubicBezTo>
                  <a:cubicBezTo>
                    <a:pt x="11594" y="8350"/>
                    <a:pt x="11594" y="8350"/>
                    <a:pt x="11594" y="8350"/>
                  </a:cubicBezTo>
                  <a:cubicBezTo>
                    <a:pt x="11575" y="8350"/>
                    <a:pt x="11575" y="8350"/>
                    <a:pt x="11557" y="8350"/>
                  </a:cubicBezTo>
                  <a:cubicBezTo>
                    <a:pt x="11557" y="8313"/>
                    <a:pt x="11557" y="8313"/>
                    <a:pt x="11557" y="8313"/>
                  </a:cubicBezTo>
                  <a:cubicBezTo>
                    <a:pt x="11557" y="8313"/>
                    <a:pt x="11557" y="8313"/>
                    <a:pt x="11575" y="8313"/>
                  </a:cubicBezTo>
                  <a:cubicBezTo>
                    <a:pt x="11575" y="8313"/>
                    <a:pt x="11557" y="8313"/>
                    <a:pt x="11557" y="8277"/>
                  </a:cubicBezTo>
                  <a:cubicBezTo>
                    <a:pt x="11557" y="8277"/>
                    <a:pt x="11557" y="8277"/>
                    <a:pt x="11538" y="8277"/>
                  </a:cubicBezTo>
                  <a:cubicBezTo>
                    <a:pt x="11538" y="8241"/>
                    <a:pt x="11538" y="8241"/>
                    <a:pt x="11538" y="8204"/>
                  </a:cubicBezTo>
                  <a:cubicBezTo>
                    <a:pt x="11519" y="8204"/>
                    <a:pt x="11519" y="8168"/>
                    <a:pt x="11500" y="8168"/>
                  </a:cubicBezTo>
                  <a:cubicBezTo>
                    <a:pt x="11500" y="8168"/>
                    <a:pt x="11500" y="8168"/>
                    <a:pt x="11500" y="8168"/>
                  </a:cubicBezTo>
                  <a:cubicBezTo>
                    <a:pt x="11500" y="8132"/>
                    <a:pt x="11500" y="8132"/>
                    <a:pt x="11500" y="8132"/>
                  </a:cubicBezTo>
                  <a:cubicBezTo>
                    <a:pt x="11519" y="8132"/>
                    <a:pt x="11519" y="8132"/>
                    <a:pt x="11519" y="8132"/>
                  </a:cubicBezTo>
                  <a:cubicBezTo>
                    <a:pt x="11538" y="8132"/>
                    <a:pt x="11538" y="8132"/>
                    <a:pt x="11519" y="8132"/>
                  </a:cubicBezTo>
                  <a:cubicBezTo>
                    <a:pt x="11519" y="8095"/>
                    <a:pt x="11519" y="8095"/>
                    <a:pt x="11519" y="8095"/>
                  </a:cubicBezTo>
                  <a:cubicBezTo>
                    <a:pt x="11519" y="8095"/>
                    <a:pt x="11538" y="8095"/>
                    <a:pt x="11538" y="8059"/>
                  </a:cubicBezTo>
                  <a:cubicBezTo>
                    <a:pt x="11538" y="8059"/>
                    <a:pt x="11538" y="8059"/>
                    <a:pt x="11538" y="8059"/>
                  </a:cubicBezTo>
                  <a:cubicBezTo>
                    <a:pt x="11519" y="8059"/>
                    <a:pt x="11519" y="8059"/>
                    <a:pt x="11519" y="8059"/>
                  </a:cubicBezTo>
                  <a:cubicBezTo>
                    <a:pt x="11519" y="8059"/>
                    <a:pt x="11519" y="8059"/>
                    <a:pt x="11519" y="8023"/>
                  </a:cubicBezTo>
                  <a:cubicBezTo>
                    <a:pt x="11519" y="8023"/>
                    <a:pt x="11519" y="8023"/>
                    <a:pt x="11500" y="8023"/>
                  </a:cubicBezTo>
                  <a:cubicBezTo>
                    <a:pt x="11519" y="8023"/>
                    <a:pt x="11519" y="7987"/>
                    <a:pt x="11519" y="7987"/>
                  </a:cubicBezTo>
                  <a:cubicBezTo>
                    <a:pt x="11519" y="7987"/>
                    <a:pt x="11519" y="7987"/>
                    <a:pt x="11538" y="7987"/>
                  </a:cubicBezTo>
                  <a:cubicBezTo>
                    <a:pt x="11538" y="7987"/>
                    <a:pt x="11538" y="7987"/>
                    <a:pt x="11538" y="7987"/>
                  </a:cubicBezTo>
                  <a:cubicBezTo>
                    <a:pt x="11519" y="7987"/>
                    <a:pt x="11500" y="7987"/>
                    <a:pt x="11481" y="7987"/>
                  </a:cubicBezTo>
                  <a:cubicBezTo>
                    <a:pt x="11481" y="7950"/>
                    <a:pt x="11481" y="7950"/>
                    <a:pt x="11481" y="7914"/>
                  </a:cubicBezTo>
                  <a:cubicBezTo>
                    <a:pt x="11500" y="7914"/>
                    <a:pt x="11481" y="7914"/>
                    <a:pt x="11500" y="7878"/>
                  </a:cubicBezTo>
                  <a:cubicBezTo>
                    <a:pt x="11500" y="7878"/>
                    <a:pt x="11538" y="7841"/>
                    <a:pt x="11557" y="7841"/>
                  </a:cubicBezTo>
                  <a:cubicBezTo>
                    <a:pt x="11557" y="7878"/>
                    <a:pt x="11575" y="7878"/>
                    <a:pt x="11575" y="7878"/>
                  </a:cubicBezTo>
                  <a:cubicBezTo>
                    <a:pt x="11575" y="7878"/>
                    <a:pt x="11575" y="7878"/>
                    <a:pt x="11575" y="7841"/>
                  </a:cubicBezTo>
                  <a:cubicBezTo>
                    <a:pt x="11575" y="7841"/>
                    <a:pt x="11575" y="7841"/>
                    <a:pt x="11575" y="7841"/>
                  </a:cubicBezTo>
                  <a:cubicBezTo>
                    <a:pt x="11575" y="7841"/>
                    <a:pt x="11575" y="7841"/>
                    <a:pt x="11575" y="7841"/>
                  </a:cubicBezTo>
                  <a:cubicBezTo>
                    <a:pt x="11575" y="7841"/>
                    <a:pt x="11594" y="7841"/>
                    <a:pt x="11594" y="7841"/>
                  </a:cubicBezTo>
                  <a:cubicBezTo>
                    <a:pt x="11594" y="7841"/>
                    <a:pt x="11594" y="7841"/>
                    <a:pt x="11594" y="7878"/>
                  </a:cubicBezTo>
                  <a:cubicBezTo>
                    <a:pt x="11613" y="7841"/>
                    <a:pt x="11632" y="7841"/>
                    <a:pt x="11670" y="7878"/>
                  </a:cubicBezTo>
                  <a:cubicBezTo>
                    <a:pt x="11670" y="7878"/>
                    <a:pt x="11670" y="7841"/>
                    <a:pt x="11670" y="7841"/>
                  </a:cubicBezTo>
                  <a:cubicBezTo>
                    <a:pt x="11670" y="7841"/>
                    <a:pt x="11670" y="7841"/>
                    <a:pt x="11670" y="7841"/>
                  </a:cubicBezTo>
                  <a:cubicBezTo>
                    <a:pt x="11651" y="7841"/>
                    <a:pt x="11651" y="7841"/>
                    <a:pt x="11651" y="7841"/>
                  </a:cubicBezTo>
                  <a:cubicBezTo>
                    <a:pt x="11651" y="7841"/>
                    <a:pt x="11651" y="7841"/>
                    <a:pt x="11651" y="7805"/>
                  </a:cubicBezTo>
                  <a:cubicBezTo>
                    <a:pt x="11670" y="7805"/>
                    <a:pt x="11689" y="7805"/>
                    <a:pt x="11708" y="7805"/>
                  </a:cubicBezTo>
                  <a:cubicBezTo>
                    <a:pt x="11708" y="7805"/>
                    <a:pt x="11708" y="7805"/>
                    <a:pt x="11708" y="7805"/>
                  </a:cubicBezTo>
                  <a:cubicBezTo>
                    <a:pt x="11689" y="7805"/>
                    <a:pt x="11689" y="7805"/>
                    <a:pt x="11670" y="7805"/>
                  </a:cubicBezTo>
                  <a:cubicBezTo>
                    <a:pt x="11670" y="7805"/>
                    <a:pt x="11670" y="7769"/>
                    <a:pt x="11651" y="7769"/>
                  </a:cubicBezTo>
                  <a:cubicBezTo>
                    <a:pt x="11670" y="7769"/>
                    <a:pt x="11670" y="7769"/>
                    <a:pt x="11670" y="7732"/>
                  </a:cubicBezTo>
                  <a:cubicBezTo>
                    <a:pt x="11689" y="7732"/>
                    <a:pt x="11708" y="7732"/>
                    <a:pt x="11727" y="7769"/>
                  </a:cubicBezTo>
                  <a:cubicBezTo>
                    <a:pt x="11727" y="7732"/>
                    <a:pt x="11727" y="7732"/>
                    <a:pt x="11746" y="7732"/>
                  </a:cubicBezTo>
                  <a:cubicBezTo>
                    <a:pt x="11765" y="7769"/>
                    <a:pt x="11784" y="7769"/>
                    <a:pt x="11802" y="7732"/>
                  </a:cubicBezTo>
                  <a:cubicBezTo>
                    <a:pt x="11802" y="7732"/>
                    <a:pt x="11802" y="7732"/>
                    <a:pt x="11802" y="7732"/>
                  </a:cubicBezTo>
                  <a:cubicBezTo>
                    <a:pt x="11840" y="7696"/>
                    <a:pt x="11878" y="7660"/>
                    <a:pt x="11916" y="7624"/>
                  </a:cubicBezTo>
                  <a:cubicBezTo>
                    <a:pt x="11954" y="7624"/>
                    <a:pt x="11992" y="7660"/>
                    <a:pt x="12029" y="7624"/>
                  </a:cubicBezTo>
                  <a:cubicBezTo>
                    <a:pt x="12029" y="7660"/>
                    <a:pt x="12029" y="7660"/>
                    <a:pt x="12048" y="7696"/>
                  </a:cubicBezTo>
                  <a:cubicBezTo>
                    <a:pt x="12067" y="7696"/>
                    <a:pt x="12086" y="7660"/>
                    <a:pt x="12086" y="7660"/>
                  </a:cubicBezTo>
                  <a:cubicBezTo>
                    <a:pt x="12105" y="7696"/>
                    <a:pt x="12105" y="7732"/>
                    <a:pt x="12105" y="7732"/>
                  </a:cubicBezTo>
                  <a:cubicBezTo>
                    <a:pt x="12143" y="7696"/>
                    <a:pt x="12143" y="7769"/>
                    <a:pt x="12181" y="7769"/>
                  </a:cubicBezTo>
                  <a:cubicBezTo>
                    <a:pt x="12200" y="7769"/>
                    <a:pt x="12237" y="7805"/>
                    <a:pt x="12256" y="7769"/>
                  </a:cubicBezTo>
                  <a:cubicBezTo>
                    <a:pt x="12275" y="7769"/>
                    <a:pt x="12275" y="7769"/>
                    <a:pt x="12294" y="7769"/>
                  </a:cubicBezTo>
                  <a:cubicBezTo>
                    <a:pt x="12313" y="7769"/>
                    <a:pt x="12332" y="7805"/>
                    <a:pt x="12351" y="7769"/>
                  </a:cubicBezTo>
                  <a:cubicBezTo>
                    <a:pt x="12408" y="7769"/>
                    <a:pt x="12446" y="7696"/>
                    <a:pt x="12427" y="7587"/>
                  </a:cubicBezTo>
                  <a:cubicBezTo>
                    <a:pt x="12427" y="7587"/>
                    <a:pt x="12427" y="7551"/>
                    <a:pt x="12427" y="7515"/>
                  </a:cubicBezTo>
                  <a:cubicBezTo>
                    <a:pt x="12408" y="7478"/>
                    <a:pt x="12351" y="7478"/>
                    <a:pt x="12332" y="7442"/>
                  </a:cubicBezTo>
                  <a:cubicBezTo>
                    <a:pt x="12332" y="7442"/>
                    <a:pt x="12332" y="7442"/>
                    <a:pt x="12332" y="7406"/>
                  </a:cubicBezTo>
                  <a:cubicBezTo>
                    <a:pt x="12332" y="7406"/>
                    <a:pt x="12313" y="7369"/>
                    <a:pt x="12313" y="7369"/>
                  </a:cubicBezTo>
                  <a:cubicBezTo>
                    <a:pt x="12294" y="7333"/>
                    <a:pt x="12275" y="7297"/>
                    <a:pt x="12237" y="7297"/>
                  </a:cubicBezTo>
                  <a:cubicBezTo>
                    <a:pt x="12237" y="7261"/>
                    <a:pt x="12219" y="7261"/>
                    <a:pt x="12219" y="7261"/>
                  </a:cubicBezTo>
                  <a:cubicBezTo>
                    <a:pt x="12200" y="7261"/>
                    <a:pt x="12200" y="7224"/>
                    <a:pt x="12200" y="7224"/>
                  </a:cubicBezTo>
                  <a:cubicBezTo>
                    <a:pt x="12181" y="7224"/>
                    <a:pt x="12181" y="7224"/>
                    <a:pt x="12181" y="7224"/>
                  </a:cubicBezTo>
                  <a:cubicBezTo>
                    <a:pt x="12162" y="7224"/>
                    <a:pt x="12162" y="7188"/>
                    <a:pt x="12143" y="7152"/>
                  </a:cubicBezTo>
                  <a:cubicBezTo>
                    <a:pt x="12162" y="7152"/>
                    <a:pt x="12181" y="7152"/>
                    <a:pt x="12181" y="7152"/>
                  </a:cubicBezTo>
                  <a:cubicBezTo>
                    <a:pt x="12181" y="7079"/>
                    <a:pt x="12200" y="7079"/>
                    <a:pt x="12200" y="7043"/>
                  </a:cubicBezTo>
                  <a:cubicBezTo>
                    <a:pt x="12219" y="7043"/>
                    <a:pt x="12237" y="7043"/>
                    <a:pt x="12237" y="7043"/>
                  </a:cubicBezTo>
                  <a:cubicBezTo>
                    <a:pt x="12219" y="7006"/>
                    <a:pt x="12219" y="6970"/>
                    <a:pt x="12200" y="6970"/>
                  </a:cubicBezTo>
                  <a:cubicBezTo>
                    <a:pt x="12200" y="6970"/>
                    <a:pt x="12200" y="6934"/>
                    <a:pt x="12200" y="6934"/>
                  </a:cubicBezTo>
                  <a:cubicBezTo>
                    <a:pt x="12237" y="6934"/>
                    <a:pt x="12275" y="6897"/>
                    <a:pt x="12294" y="6897"/>
                  </a:cubicBezTo>
                  <a:cubicBezTo>
                    <a:pt x="12294" y="6861"/>
                    <a:pt x="12275" y="6861"/>
                    <a:pt x="12275" y="6861"/>
                  </a:cubicBezTo>
                  <a:cubicBezTo>
                    <a:pt x="12256" y="6861"/>
                    <a:pt x="12237" y="6861"/>
                    <a:pt x="12219" y="6861"/>
                  </a:cubicBezTo>
                  <a:cubicBezTo>
                    <a:pt x="12219" y="6897"/>
                    <a:pt x="12219" y="6897"/>
                    <a:pt x="12219" y="6897"/>
                  </a:cubicBezTo>
                  <a:cubicBezTo>
                    <a:pt x="12200" y="6897"/>
                    <a:pt x="12181" y="6897"/>
                    <a:pt x="12181" y="6897"/>
                  </a:cubicBezTo>
                  <a:cubicBezTo>
                    <a:pt x="12162" y="6897"/>
                    <a:pt x="12162" y="6934"/>
                    <a:pt x="12162" y="6934"/>
                  </a:cubicBezTo>
                  <a:cubicBezTo>
                    <a:pt x="12124" y="6934"/>
                    <a:pt x="12105" y="6934"/>
                    <a:pt x="12086" y="6970"/>
                  </a:cubicBezTo>
                  <a:cubicBezTo>
                    <a:pt x="12067" y="6970"/>
                    <a:pt x="12067" y="6970"/>
                    <a:pt x="12048" y="6970"/>
                  </a:cubicBezTo>
                  <a:cubicBezTo>
                    <a:pt x="12048" y="6970"/>
                    <a:pt x="12048" y="7006"/>
                    <a:pt x="12048" y="6970"/>
                  </a:cubicBezTo>
                  <a:cubicBezTo>
                    <a:pt x="12048" y="6970"/>
                    <a:pt x="12048" y="6970"/>
                    <a:pt x="12029" y="6970"/>
                  </a:cubicBezTo>
                  <a:cubicBezTo>
                    <a:pt x="12029" y="6970"/>
                    <a:pt x="12029" y="6970"/>
                    <a:pt x="12029" y="6970"/>
                  </a:cubicBezTo>
                  <a:cubicBezTo>
                    <a:pt x="12029" y="7006"/>
                    <a:pt x="12029" y="7006"/>
                    <a:pt x="12011" y="7006"/>
                  </a:cubicBezTo>
                  <a:cubicBezTo>
                    <a:pt x="11992" y="7006"/>
                    <a:pt x="11973" y="7006"/>
                    <a:pt x="11954" y="7043"/>
                  </a:cubicBezTo>
                  <a:cubicBezTo>
                    <a:pt x="11954" y="7043"/>
                    <a:pt x="11954" y="7043"/>
                    <a:pt x="11954" y="7043"/>
                  </a:cubicBezTo>
                  <a:cubicBezTo>
                    <a:pt x="11992" y="7043"/>
                    <a:pt x="12029" y="7115"/>
                    <a:pt x="12029" y="7152"/>
                  </a:cubicBezTo>
                  <a:cubicBezTo>
                    <a:pt x="12048" y="7152"/>
                    <a:pt x="12067" y="7152"/>
                    <a:pt x="12067" y="7152"/>
                  </a:cubicBezTo>
                  <a:cubicBezTo>
                    <a:pt x="12086" y="7152"/>
                    <a:pt x="12105" y="7152"/>
                    <a:pt x="12124" y="7152"/>
                  </a:cubicBezTo>
                  <a:cubicBezTo>
                    <a:pt x="12105" y="7152"/>
                    <a:pt x="12105" y="7188"/>
                    <a:pt x="12105" y="7188"/>
                  </a:cubicBezTo>
                  <a:cubicBezTo>
                    <a:pt x="12086" y="7188"/>
                    <a:pt x="12086" y="7188"/>
                    <a:pt x="12086" y="7188"/>
                  </a:cubicBezTo>
                  <a:cubicBezTo>
                    <a:pt x="12067" y="7188"/>
                    <a:pt x="12067" y="7188"/>
                    <a:pt x="12048" y="7188"/>
                  </a:cubicBezTo>
                  <a:cubicBezTo>
                    <a:pt x="12048" y="7224"/>
                    <a:pt x="12029" y="7224"/>
                    <a:pt x="12029" y="7224"/>
                  </a:cubicBezTo>
                  <a:cubicBezTo>
                    <a:pt x="12011" y="7224"/>
                    <a:pt x="12011" y="7224"/>
                    <a:pt x="11992" y="7224"/>
                  </a:cubicBezTo>
                  <a:cubicBezTo>
                    <a:pt x="11954" y="7261"/>
                    <a:pt x="11992" y="7297"/>
                    <a:pt x="11916" y="7261"/>
                  </a:cubicBezTo>
                  <a:cubicBezTo>
                    <a:pt x="11916" y="7261"/>
                    <a:pt x="11916" y="7261"/>
                    <a:pt x="11916" y="7261"/>
                  </a:cubicBezTo>
                  <a:cubicBezTo>
                    <a:pt x="11954" y="7152"/>
                    <a:pt x="11916" y="7152"/>
                    <a:pt x="11878" y="7152"/>
                  </a:cubicBezTo>
                  <a:cubicBezTo>
                    <a:pt x="11878" y="7152"/>
                    <a:pt x="11878" y="7152"/>
                    <a:pt x="11878" y="7152"/>
                  </a:cubicBezTo>
                  <a:cubicBezTo>
                    <a:pt x="11878" y="7115"/>
                    <a:pt x="11916" y="7115"/>
                    <a:pt x="11935" y="7079"/>
                  </a:cubicBezTo>
                  <a:cubicBezTo>
                    <a:pt x="11935" y="7043"/>
                    <a:pt x="11935" y="7043"/>
                    <a:pt x="11935" y="7043"/>
                  </a:cubicBezTo>
                  <a:cubicBezTo>
                    <a:pt x="11897" y="7043"/>
                    <a:pt x="11859" y="7043"/>
                    <a:pt x="11840" y="7006"/>
                  </a:cubicBezTo>
                  <a:cubicBezTo>
                    <a:pt x="11840" y="7006"/>
                    <a:pt x="11840" y="7006"/>
                    <a:pt x="11840" y="7006"/>
                  </a:cubicBezTo>
                  <a:cubicBezTo>
                    <a:pt x="11840" y="6970"/>
                    <a:pt x="11840" y="6970"/>
                    <a:pt x="11840" y="6970"/>
                  </a:cubicBezTo>
                  <a:cubicBezTo>
                    <a:pt x="11840" y="6970"/>
                    <a:pt x="11840" y="6970"/>
                    <a:pt x="11840" y="6970"/>
                  </a:cubicBezTo>
                  <a:cubicBezTo>
                    <a:pt x="11840" y="6970"/>
                    <a:pt x="11840" y="6934"/>
                    <a:pt x="11840" y="6934"/>
                  </a:cubicBezTo>
                  <a:cubicBezTo>
                    <a:pt x="11840" y="6934"/>
                    <a:pt x="11840" y="6934"/>
                    <a:pt x="11840" y="6934"/>
                  </a:cubicBezTo>
                  <a:cubicBezTo>
                    <a:pt x="11821" y="6934"/>
                    <a:pt x="11821" y="6970"/>
                    <a:pt x="11821" y="6970"/>
                  </a:cubicBezTo>
                  <a:cubicBezTo>
                    <a:pt x="11746" y="6970"/>
                    <a:pt x="11765" y="7043"/>
                    <a:pt x="11727" y="7079"/>
                  </a:cubicBezTo>
                  <a:cubicBezTo>
                    <a:pt x="11708" y="7115"/>
                    <a:pt x="11670" y="7079"/>
                    <a:pt x="11689" y="7152"/>
                  </a:cubicBezTo>
                  <a:cubicBezTo>
                    <a:pt x="11689" y="7152"/>
                    <a:pt x="11689" y="7152"/>
                    <a:pt x="11689" y="7152"/>
                  </a:cubicBezTo>
                  <a:cubicBezTo>
                    <a:pt x="11689" y="7188"/>
                    <a:pt x="11689" y="7188"/>
                    <a:pt x="11689" y="7224"/>
                  </a:cubicBezTo>
                  <a:cubicBezTo>
                    <a:pt x="11632" y="7224"/>
                    <a:pt x="11632" y="7297"/>
                    <a:pt x="11613" y="7369"/>
                  </a:cubicBezTo>
                  <a:cubicBezTo>
                    <a:pt x="11613" y="7406"/>
                    <a:pt x="11613" y="7406"/>
                    <a:pt x="11613" y="7442"/>
                  </a:cubicBezTo>
                  <a:cubicBezTo>
                    <a:pt x="11613" y="7442"/>
                    <a:pt x="11594" y="7442"/>
                    <a:pt x="11594" y="7442"/>
                  </a:cubicBezTo>
                  <a:cubicBezTo>
                    <a:pt x="11594" y="7478"/>
                    <a:pt x="11594" y="7515"/>
                    <a:pt x="11575" y="7551"/>
                  </a:cubicBezTo>
                  <a:cubicBezTo>
                    <a:pt x="11575" y="7551"/>
                    <a:pt x="11575" y="7551"/>
                    <a:pt x="11557" y="7551"/>
                  </a:cubicBezTo>
                  <a:cubicBezTo>
                    <a:pt x="11557" y="7587"/>
                    <a:pt x="11557" y="7587"/>
                    <a:pt x="11557" y="7587"/>
                  </a:cubicBezTo>
                  <a:cubicBezTo>
                    <a:pt x="11575" y="7587"/>
                    <a:pt x="11594" y="7696"/>
                    <a:pt x="11613" y="7696"/>
                  </a:cubicBezTo>
                  <a:cubicBezTo>
                    <a:pt x="11632" y="7732"/>
                    <a:pt x="11651" y="7732"/>
                    <a:pt x="11670" y="7732"/>
                  </a:cubicBezTo>
                  <a:cubicBezTo>
                    <a:pt x="11651" y="7769"/>
                    <a:pt x="11651" y="7769"/>
                    <a:pt x="11651" y="7769"/>
                  </a:cubicBezTo>
                  <a:cubicBezTo>
                    <a:pt x="11613" y="7769"/>
                    <a:pt x="11613" y="7769"/>
                    <a:pt x="11594" y="7769"/>
                  </a:cubicBezTo>
                  <a:cubicBezTo>
                    <a:pt x="11575" y="7769"/>
                    <a:pt x="11575" y="7769"/>
                    <a:pt x="11557" y="7769"/>
                  </a:cubicBezTo>
                  <a:cubicBezTo>
                    <a:pt x="11557" y="7805"/>
                    <a:pt x="11557" y="7805"/>
                    <a:pt x="11557" y="7805"/>
                  </a:cubicBezTo>
                  <a:cubicBezTo>
                    <a:pt x="11538" y="7841"/>
                    <a:pt x="11519" y="7841"/>
                    <a:pt x="11519" y="7841"/>
                  </a:cubicBezTo>
                  <a:cubicBezTo>
                    <a:pt x="11500" y="7878"/>
                    <a:pt x="11500" y="7878"/>
                    <a:pt x="11481" y="7914"/>
                  </a:cubicBezTo>
                  <a:cubicBezTo>
                    <a:pt x="11481" y="7878"/>
                    <a:pt x="11481" y="7878"/>
                    <a:pt x="11481" y="7878"/>
                  </a:cubicBezTo>
                  <a:cubicBezTo>
                    <a:pt x="11500" y="7841"/>
                    <a:pt x="11500" y="7841"/>
                    <a:pt x="11500" y="7841"/>
                  </a:cubicBezTo>
                  <a:cubicBezTo>
                    <a:pt x="11500" y="7841"/>
                    <a:pt x="11500" y="7841"/>
                    <a:pt x="11500" y="7841"/>
                  </a:cubicBezTo>
                  <a:cubicBezTo>
                    <a:pt x="11500" y="7841"/>
                    <a:pt x="11481" y="7841"/>
                    <a:pt x="11481" y="7805"/>
                  </a:cubicBezTo>
                  <a:cubicBezTo>
                    <a:pt x="11481" y="7805"/>
                    <a:pt x="11462" y="7841"/>
                    <a:pt x="11462" y="7841"/>
                  </a:cubicBezTo>
                  <a:cubicBezTo>
                    <a:pt x="11462" y="7769"/>
                    <a:pt x="11424" y="7805"/>
                    <a:pt x="11405" y="7769"/>
                  </a:cubicBezTo>
                  <a:cubicBezTo>
                    <a:pt x="11405" y="7805"/>
                    <a:pt x="11386" y="7805"/>
                    <a:pt x="11367" y="7805"/>
                  </a:cubicBezTo>
                  <a:cubicBezTo>
                    <a:pt x="11367" y="7805"/>
                    <a:pt x="11367" y="7805"/>
                    <a:pt x="11367" y="7805"/>
                  </a:cubicBezTo>
                  <a:cubicBezTo>
                    <a:pt x="11349" y="7841"/>
                    <a:pt x="11349" y="7805"/>
                    <a:pt x="11330" y="7805"/>
                  </a:cubicBezTo>
                  <a:cubicBezTo>
                    <a:pt x="11330" y="7805"/>
                    <a:pt x="11330" y="7805"/>
                    <a:pt x="11330" y="7805"/>
                  </a:cubicBezTo>
                  <a:cubicBezTo>
                    <a:pt x="11330" y="7878"/>
                    <a:pt x="11349" y="7878"/>
                    <a:pt x="11367" y="7914"/>
                  </a:cubicBezTo>
                  <a:cubicBezTo>
                    <a:pt x="11367" y="7914"/>
                    <a:pt x="11367" y="7914"/>
                    <a:pt x="11367" y="7914"/>
                  </a:cubicBezTo>
                  <a:cubicBezTo>
                    <a:pt x="11367" y="7914"/>
                    <a:pt x="11367" y="7914"/>
                    <a:pt x="11367" y="7914"/>
                  </a:cubicBezTo>
                  <a:cubicBezTo>
                    <a:pt x="11349" y="7914"/>
                    <a:pt x="11349" y="7878"/>
                    <a:pt x="11349" y="7878"/>
                  </a:cubicBezTo>
                  <a:cubicBezTo>
                    <a:pt x="11349" y="7878"/>
                    <a:pt x="11330" y="7878"/>
                    <a:pt x="11330" y="7878"/>
                  </a:cubicBezTo>
                  <a:cubicBezTo>
                    <a:pt x="11330" y="7878"/>
                    <a:pt x="11330" y="7878"/>
                    <a:pt x="11330" y="7878"/>
                  </a:cubicBezTo>
                  <a:cubicBezTo>
                    <a:pt x="11330" y="7914"/>
                    <a:pt x="11330" y="7914"/>
                    <a:pt x="11349" y="7914"/>
                  </a:cubicBezTo>
                  <a:cubicBezTo>
                    <a:pt x="11349" y="7914"/>
                    <a:pt x="11349" y="7914"/>
                    <a:pt x="11349" y="7914"/>
                  </a:cubicBezTo>
                  <a:cubicBezTo>
                    <a:pt x="11330" y="7914"/>
                    <a:pt x="11330" y="7914"/>
                    <a:pt x="11330" y="7914"/>
                  </a:cubicBezTo>
                  <a:cubicBezTo>
                    <a:pt x="11330" y="7914"/>
                    <a:pt x="11311" y="7878"/>
                    <a:pt x="11292" y="7878"/>
                  </a:cubicBezTo>
                  <a:cubicBezTo>
                    <a:pt x="11292" y="7878"/>
                    <a:pt x="11292" y="7878"/>
                    <a:pt x="11292" y="7878"/>
                  </a:cubicBezTo>
                  <a:cubicBezTo>
                    <a:pt x="11311" y="7914"/>
                    <a:pt x="11311" y="7914"/>
                    <a:pt x="11330" y="7914"/>
                  </a:cubicBezTo>
                  <a:cubicBezTo>
                    <a:pt x="11330" y="7914"/>
                    <a:pt x="11330" y="7914"/>
                    <a:pt x="11311" y="7914"/>
                  </a:cubicBezTo>
                  <a:cubicBezTo>
                    <a:pt x="11311" y="7914"/>
                    <a:pt x="11311" y="7914"/>
                    <a:pt x="11292" y="7914"/>
                  </a:cubicBezTo>
                  <a:cubicBezTo>
                    <a:pt x="11292" y="7878"/>
                    <a:pt x="11273" y="7878"/>
                    <a:pt x="11273" y="7841"/>
                  </a:cubicBezTo>
                  <a:cubicBezTo>
                    <a:pt x="11273" y="7841"/>
                    <a:pt x="11273" y="7841"/>
                    <a:pt x="11273" y="7841"/>
                  </a:cubicBezTo>
                  <a:cubicBezTo>
                    <a:pt x="11273" y="7841"/>
                    <a:pt x="11273" y="7841"/>
                    <a:pt x="11273" y="7841"/>
                  </a:cubicBezTo>
                  <a:cubicBezTo>
                    <a:pt x="11273" y="7841"/>
                    <a:pt x="11273" y="7841"/>
                    <a:pt x="11273" y="7841"/>
                  </a:cubicBezTo>
                  <a:cubicBezTo>
                    <a:pt x="11273" y="7841"/>
                    <a:pt x="11254" y="7841"/>
                    <a:pt x="11254" y="7841"/>
                  </a:cubicBezTo>
                  <a:cubicBezTo>
                    <a:pt x="11254" y="7878"/>
                    <a:pt x="11254" y="7878"/>
                    <a:pt x="11254" y="7878"/>
                  </a:cubicBezTo>
                  <a:cubicBezTo>
                    <a:pt x="11254" y="7878"/>
                    <a:pt x="11254" y="7878"/>
                    <a:pt x="11254" y="7914"/>
                  </a:cubicBezTo>
                  <a:cubicBezTo>
                    <a:pt x="11254" y="7950"/>
                    <a:pt x="11273" y="7987"/>
                    <a:pt x="11292" y="8023"/>
                  </a:cubicBezTo>
                  <a:cubicBezTo>
                    <a:pt x="11292" y="8023"/>
                    <a:pt x="11292" y="8023"/>
                    <a:pt x="11292" y="8059"/>
                  </a:cubicBezTo>
                  <a:cubicBezTo>
                    <a:pt x="11292" y="8059"/>
                    <a:pt x="11292" y="8059"/>
                    <a:pt x="11292" y="8059"/>
                  </a:cubicBezTo>
                  <a:cubicBezTo>
                    <a:pt x="11292" y="8059"/>
                    <a:pt x="11292" y="8059"/>
                    <a:pt x="11292" y="8059"/>
                  </a:cubicBezTo>
                  <a:cubicBezTo>
                    <a:pt x="11292" y="8023"/>
                    <a:pt x="11292" y="8023"/>
                    <a:pt x="11292" y="8023"/>
                  </a:cubicBezTo>
                  <a:cubicBezTo>
                    <a:pt x="11273" y="8023"/>
                    <a:pt x="11273" y="8023"/>
                    <a:pt x="11273" y="8023"/>
                  </a:cubicBezTo>
                  <a:cubicBezTo>
                    <a:pt x="11273" y="8023"/>
                    <a:pt x="11273" y="8023"/>
                    <a:pt x="11273" y="8023"/>
                  </a:cubicBezTo>
                  <a:cubicBezTo>
                    <a:pt x="11273" y="8023"/>
                    <a:pt x="11273" y="8059"/>
                    <a:pt x="11273" y="8059"/>
                  </a:cubicBezTo>
                  <a:cubicBezTo>
                    <a:pt x="11273" y="8059"/>
                    <a:pt x="11273" y="8059"/>
                    <a:pt x="11254" y="8095"/>
                  </a:cubicBezTo>
                  <a:cubicBezTo>
                    <a:pt x="11254" y="8095"/>
                    <a:pt x="11254" y="8095"/>
                    <a:pt x="11254" y="8095"/>
                  </a:cubicBezTo>
                  <a:cubicBezTo>
                    <a:pt x="11273" y="8095"/>
                    <a:pt x="11349" y="8168"/>
                    <a:pt x="11349" y="8168"/>
                  </a:cubicBezTo>
                  <a:cubicBezTo>
                    <a:pt x="11349" y="8168"/>
                    <a:pt x="11349" y="8168"/>
                    <a:pt x="11330" y="8168"/>
                  </a:cubicBezTo>
                  <a:cubicBezTo>
                    <a:pt x="11349" y="8204"/>
                    <a:pt x="11349" y="8204"/>
                    <a:pt x="11349" y="8241"/>
                  </a:cubicBezTo>
                  <a:cubicBezTo>
                    <a:pt x="11349" y="8241"/>
                    <a:pt x="11349" y="8241"/>
                    <a:pt x="11330" y="8241"/>
                  </a:cubicBezTo>
                  <a:cubicBezTo>
                    <a:pt x="11330" y="8241"/>
                    <a:pt x="11330" y="8241"/>
                    <a:pt x="11330" y="8241"/>
                  </a:cubicBezTo>
                  <a:cubicBezTo>
                    <a:pt x="11330" y="8241"/>
                    <a:pt x="11311" y="8204"/>
                    <a:pt x="11311" y="8204"/>
                  </a:cubicBezTo>
                  <a:cubicBezTo>
                    <a:pt x="11292" y="8204"/>
                    <a:pt x="11292" y="8204"/>
                    <a:pt x="11273" y="8204"/>
                  </a:cubicBezTo>
                  <a:cubicBezTo>
                    <a:pt x="11292" y="8241"/>
                    <a:pt x="11292" y="8241"/>
                    <a:pt x="11292" y="8241"/>
                  </a:cubicBezTo>
                  <a:cubicBezTo>
                    <a:pt x="11292" y="8241"/>
                    <a:pt x="11292" y="8241"/>
                    <a:pt x="11311" y="8241"/>
                  </a:cubicBezTo>
                  <a:cubicBezTo>
                    <a:pt x="11311" y="8277"/>
                    <a:pt x="11311" y="8277"/>
                    <a:pt x="11311" y="8277"/>
                  </a:cubicBezTo>
                  <a:cubicBezTo>
                    <a:pt x="11292" y="8277"/>
                    <a:pt x="11292" y="8277"/>
                    <a:pt x="11292" y="8277"/>
                  </a:cubicBezTo>
                  <a:cubicBezTo>
                    <a:pt x="11292" y="8277"/>
                    <a:pt x="11292" y="8277"/>
                    <a:pt x="11273" y="8277"/>
                  </a:cubicBezTo>
                  <a:cubicBezTo>
                    <a:pt x="11273" y="8277"/>
                    <a:pt x="11292" y="8277"/>
                    <a:pt x="11292" y="8277"/>
                  </a:cubicBezTo>
                  <a:cubicBezTo>
                    <a:pt x="11292" y="8277"/>
                    <a:pt x="11292" y="8277"/>
                    <a:pt x="11273" y="8277"/>
                  </a:cubicBezTo>
                  <a:cubicBezTo>
                    <a:pt x="11273" y="8277"/>
                    <a:pt x="11273" y="8277"/>
                    <a:pt x="11254" y="8241"/>
                  </a:cubicBezTo>
                  <a:cubicBezTo>
                    <a:pt x="11254" y="8277"/>
                    <a:pt x="11254" y="8277"/>
                    <a:pt x="11254" y="8277"/>
                  </a:cubicBezTo>
                  <a:cubicBezTo>
                    <a:pt x="11273" y="8313"/>
                    <a:pt x="11273" y="8350"/>
                    <a:pt x="11273" y="8386"/>
                  </a:cubicBezTo>
                  <a:cubicBezTo>
                    <a:pt x="11273" y="8386"/>
                    <a:pt x="11254" y="8350"/>
                    <a:pt x="11254" y="8386"/>
                  </a:cubicBezTo>
                  <a:cubicBezTo>
                    <a:pt x="11254" y="8386"/>
                    <a:pt x="11254" y="8386"/>
                    <a:pt x="11254" y="8386"/>
                  </a:cubicBezTo>
                  <a:cubicBezTo>
                    <a:pt x="11235" y="8386"/>
                    <a:pt x="11235" y="8386"/>
                    <a:pt x="11235" y="8386"/>
                  </a:cubicBezTo>
                  <a:cubicBezTo>
                    <a:pt x="11235" y="8386"/>
                    <a:pt x="11235" y="8350"/>
                    <a:pt x="11216" y="8350"/>
                  </a:cubicBezTo>
                  <a:cubicBezTo>
                    <a:pt x="11216" y="8350"/>
                    <a:pt x="11216" y="8350"/>
                    <a:pt x="11216" y="8350"/>
                  </a:cubicBezTo>
                  <a:cubicBezTo>
                    <a:pt x="11197" y="8350"/>
                    <a:pt x="11197" y="8350"/>
                    <a:pt x="11197" y="8350"/>
                  </a:cubicBezTo>
                  <a:cubicBezTo>
                    <a:pt x="11197" y="8313"/>
                    <a:pt x="11197" y="8313"/>
                    <a:pt x="11197" y="8277"/>
                  </a:cubicBezTo>
                  <a:cubicBezTo>
                    <a:pt x="11197" y="8277"/>
                    <a:pt x="11178" y="8241"/>
                    <a:pt x="11178" y="8241"/>
                  </a:cubicBezTo>
                  <a:cubicBezTo>
                    <a:pt x="11178" y="8204"/>
                    <a:pt x="11178" y="8204"/>
                    <a:pt x="11178" y="8168"/>
                  </a:cubicBezTo>
                  <a:cubicBezTo>
                    <a:pt x="11197" y="8168"/>
                    <a:pt x="11216" y="8168"/>
                    <a:pt x="11216" y="8168"/>
                  </a:cubicBezTo>
                  <a:cubicBezTo>
                    <a:pt x="11254" y="8168"/>
                    <a:pt x="11273" y="8241"/>
                    <a:pt x="11292" y="8168"/>
                  </a:cubicBezTo>
                  <a:cubicBezTo>
                    <a:pt x="11292" y="8168"/>
                    <a:pt x="11292" y="8168"/>
                    <a:pt x="11292" y="8168"/>
                  </a:cubicBezTo>
                  <a:cubicBezTo>
                    <a:pt x="11273" y="8168"/>
                    <a:pt x="11254" y="8132"/>
                    <a:pt x="11235" y="8132"/>
                  </a:cubicBezTo>
                  <a:cubicBezTo>
                    <a:pt x="11216" y="8132"/>
                    <a:pt x="11197" y="8132"/>
                    <a:pt x="11159" y="8168"/>
                  </a:cubicBezTo>
                  <a:cubicBezTo>
                    <a:pt x="11159" y="8132"/>
                    <a:pt x="11159" y="8095"/>
                    <a:pt x="11140" y="8095"/>
                  </a:cubicBezTo>
                  <a:cubicBezTo>
                    <a:pt x="11140" y="8095"/>
                    <a:pt x="11140" y="8095"/>
                    <a:pt x="11140" y="8095"/>
                  </a:cubicBezTo>
                  <a:cubicBezTo>
                    <a:pt x="11159" y="8095"/>
                    <a:pt x="11159" y="8095"/>
                    <a:pt x="11159" y="8059"/>
                  </a:cubicBezTo>
                  <a:cubicBezTo>
                    <a:pt x="11159" y="8059"/>
                    <a:pt x="11159" y="8059"/>
                    <a:pt x="11159" y="8059"/>
                  </a:cubicBezTo>
                  <a:cubicBezTo>
                    <a:pt x="11159" y="8059"/>
                    <a:pt x="11159" y="8059"/>
                    <a:pt x="11159" y="8059"/>
                  </a:cubicBezTo>
                  <a:cubicBezTo>
                    <a:pt x="11140" y="8059"/>
                    <a:pt x="11122" y="8023"/>
                    <a:pt x="11103" y="7987"/>
                  </a:cubicBezTo>
                  <a:cubicBezTo>
                    <a:pt x="11103" y="7987"/>
                    <a:pt x="11103" y="7950"/>
                    <a:pt x="11103" y="7950"/>
                  </a:cubicBezTo>
                  <a:cubicBezTo>
                    <a:pt x="11084" y="7914"/>
                    <a:pt x="11065" y="7914"/>
                    <a:pt x="11065" y="7878"/>
                  </a:cubicBezTo>
                  <a:cubicBezTo>
                    <a:pt x="11065" y="7878"/>
                    <a:pt x="11065" y="7878"/>
                    <a:pt x="11065" y="7878"/>
                  </a:cubicBezTo>
                  <a:cubicBezTo>
                    <a:pt x="11065" y="7878"/>
                    <a:pt x="11065" y="7841"/>
                    <a:pt x="11065" y="7841"/>
                  </a:cubicBezTo>
                  <a:cubicBezTo>
                    <a:pt x="11065" y="7841"/>
                    <a:pt x="11065" y="7805"/>
                    <a:pt x="11065" y="7805"/>
                  </a:cubicBezTo>
                  <a:cubicBezTo>
                    <a:pt x="11065" y="7805"/>
                    <a:pt x="11065" y="7732"/>
                    <a:pt x="11065" y="7696"/>
                  </a:cubicBezTo>
                  <a:cubicBezTo>
                    <a:pt x="11084" y="7696"/>
                    <a:pt x="11084" y="7696"/>
                    <a:pt x="11084" y="7696"/>
                  </a:cubicBezTo>
                  <a:cubicBezTo>
                    <a:pt x="11065" y="7660"/>
                    <a:pt x="11065" y="7660"/>
                    <a:pt x="11046" y="7660"/>
                  </a:cubicBezTo>
                  <a:cubicBezTo>
                    <a:pt x="11046" y="7624"/>
                    <a:pt x="11027" y="7624"/>
                    <a:pt x="11027" y="7624"/>
                  </a:cubicBezTo>
                  <a:cubicBezTo>
                    <a:pt x="11008" y="7587"/>
                    <a:pt x="10970" y="7551"/>
                    <a:pt x="10951" y="7515"/>
                  </a:cubicBezTo>
                  <a:cubicBezTo>
                    <a:pt x="10932" y="7478"/>
                    <a:pt x="10932" y="7478"/>
                    <a:pt x="10913" y="7442"/>
                  </a:cubicBezTo>
                  <a:cubicBezTo>
                    <a:pt x="10913" y="7442"/>
                    <a:pt x="10876" y="7442"/>
                    <a:pt x="10876" y="7442"/>
                  </a:cubicBezTo>
                  <a:cubicBezTo>
                    <a:pt x="10876" y="7406"/>
                    <a:pt x="10857" y="7442"/>
                    <a:pt x="10857" y="7442"/>
                  </a:cubicBezTo>
                  <a:cubicBezTo>
                    <a:pt x="10838" y="7406"/>
                    <a:pt x="10819" y="7369"/>
                    <a:pt x="10800" y="7333"/>
                  </a:cubicBezTo>
                  <a:cubicBezTo>
                    <a:pt x="10800" y="7333"/>
                    <a:pt x="10800" y="7333"/>
                    <a:pt x="10800" y="7333"/>
                  </a:cubicBezTo>
                  <a:cubicBezTo>
                    <a:pt x="10800" y="7333"/>
                    <a:pt x="10819" y="7333"/>
                    <a:pt x="10819" y="7333"/>
                  </a:cubicBezTo>
                  <a:cubicBezTo>
                    <a:pt x="10762" y="7297"/>
                    <a:pt x="10800" y="7188"/>
                    <a:pt x="10743" y="7152"/>
                  </a:cubicBezTo>
                  <a:cubicBezTo>
                    <a:pt x="10743" y="7188"/>
                    <a:pt x="10743" y="7188"/>
                    <a:pt x="10743" y="7224"/>
                  </a:cubicBezTo>
                  <a:cubicBezTo>
                    <a:pt x="10724" y="7224"/>
                    <a:pt x="10724" y="7224"/>
                    <a:pt x="10724" y="7261"/>
                  </a:cubicBezTo>
                  <a:cubicBezTo>
                    <a:pt x="10705" y="7224"/>
                    <a:pt x="10705" y="7188"/>
                    <a:pt x="10705" y="7152"/>
                  </a:cubicBezTo>
                  <a:cubicBezTo>
                    <a:pt x="10705" y="7152"/>
                    <a:pt x="10705" y="7152"/>
                    <a:pt x="10724" y="7115"/>
                  </a:cubicBezTo>
                  <a:cubicBezTo>
                    <a:pt x="10705" y="7115"/>
                    <a:pt x="10705" y="7115"/>
                    <a:pt x="10705" y="7115"/>
                  </a:cubicBezTo>
                  <a:cubicBezTo>
                    <a:pt x="10687" y="7115"/>
                    <a:pt x="10687" y="7115"/>
                    <a:pt x="10668" y="7115"/>
                  </a:cubicBezTo>
                  <a:cubicBezTo>
                    <a:pt x="10668" y="7115"/>
                    <a:pt x="10668" y="7115"/>
                    <a:pt x="10668" y="7115"/>
                  </a:cubicBezTo>
                  <a:cubicBezTo>
                    <a:pt x="10649" y="7115"/>
                    <a:pt x="10630" y="7152"/>
                    <a:pt x="10630" y="7152"/>
                  </a:cubicBezTo>
                  <a:cubicBezTo>
                    <a:pt x="10611" y="7152"/>
                    <a:pt x="10611" y="7188"/>
                    <a:pt x="10611" y="7188"/>
                  </a:cubicBezTo>
                  <a:cubicBezTo>
                    <a:pt x="10611" y="7188"/>
                    <a:pt x="10630" y="7188"/>
                    <a:pt x="10630" y="7188"/>
                  </a:cubicBezTo>
                  <a:cubicBezTo>
                    <a:pt x="10630" y="7224"/>
                    <a:pt x="10630" y="7224"/>
                    <a:pt x="10630" y="7224"/>
                  </a:cubicBezTo>
                  <a:cubicBezTo>
                    <a:pt x="10630" y="7224"/>
                    <a:pt x="10630" y="7261"/>
                    <a:pt x="10630" y="7261"/>
                  </a:cubicBezTo>
                  <a:cubicBezTo>
                    <a:pt x="10630" y="7333"/>
                    <a:pt x="10649" y="7369"/>
                    <a:pt x="10687" y="7406"/>
                  </a:cubicBezTo>
                  <a:cubicBezTo>
                    <a:pt x="10687" y="7406"/>
                    <a:pt x="10705" y="7406"/>
                    <a:pt x="10705" y="7442"/>
                  </a:cubicBezTo>
                  <a:cubicBezTo>
                    <a:pt x="10724" y="7442"/>
                    <a:pt x="10724" y="7478"/>
                    <a:pt x="10724" y="7515"/>
                  </a:cubicBezTo>
                  <a:cubicBezTo>
                    <a:pt x="10724" y="7551"/>
                    <a:pt x="10762" y="7587"/>
                    <a:pt x="10781" y="7624"/>
                  </a:cubicBezTo>
                  <a:cubicBezTo>
                    <a:pt x="10800" y="7660"/>
                    <a:pt x="10857" y="7624"/>
                    <a:pt x="10857" y="7660"/>
                  </a:cubicBezTo>
                  <a:cubicBezTo>
                    <a:pt x="10857" y="7660"/>
                    <a:pt x="10857" y="7660"/>
                    <a:pt x="10857" y="7696"/>
                  </a:cubicBezTo>
                  <a:cubicBezTo>
                    <a:pt x="10857" y="7696"/>
                    <a:pt x="10857" y="7696"/>
                    <a:pt x="10838" y="7696"/>
                  </a:cubicBezTo>
                  <a:cubicBezTo>
                    <a:pt x="10838" y="7732"/>
                    <a:pt x="10857" y="7732"/>
                    <a:pt x="10857" y="7732"/>
                  </a:cubicBezTo>
                  <a:cubicBezTo>
                    <a:pt x="10913" y="7769"/>
                    <a:pt x="10970" y="7841"/>
                    <a:pt x="11008" y="7914"/>
                  </a:cubicBezTo>
                  <a:cubicBezTo>
                    <a:pt x="11008" y="7914"/>
                    <a:pt x="11008" y="7950"/>
                    <a:pt x="10989" y="7950"/>
                  </a:cubicBezTo>
                  <a:cubicBezTo>
                    <a:pt x="10989" y="7950"/>
                    <a:pt x="10989" y="7950"/>
                    <a:pt x="10970" y="7914"/>
                  </a:cubicBezTo>
                  <a:cubicBezTo>
                    <a:pt x="10970" y="7914"/>
                    <a:pt x="10970" y="7914"/>
                    <a:pt x="10970" y="7914"/>
                  </a:cubicBezTo>
                  <a:cubicBezTo>
                    <a:pt x="10951" y="7878"/>
                    <a:pt x="10932" y="7878"/>
                    <a:pt x="10932" y="7841"/>
                  </a:cubicBezTo>
                  <a:cubicBezTo>
                    <a:pt x="10895" y="7841"/>
                    <a:pt x="10895" y="7914"/>
                    <a:pt x="10876" y="7950"/>
                  </a:cubicBezTo>
                  <a:cubicBezTo>
                    <a:pt x="10895" y="7987"/>
                    <a:pt x="10913" y="7987"/>
                    <a:pt x="10932" y="7987"/>
                  </a:cubicBezTo>
                  <a:cubicBezTo>
                    <a:pt x="10913" y="8023"/>
                    <a:pt x="10913" y="8023"/>
                    <a:pt x="10932" y="8059"/>
                  </a:cubicBezTo>
                  <a:cubicBezTo>
                    <a:pt x="10932" y="8059"/>
                    <a:pt x="10913" y="8059"/>
                    <a:pt x="10913" y="8059"/>
                  </a:cubicBezTo>
                  <a:cubicBezTo>
                    <a:pt x="10895" y="8059"/>
                    <a:pt x="10895" y="8095"/>
                    <a:pt x="10876" y="8095"/>
                  </a:cubicBezTo>
                  <a:cubicBezTo>
                    <a:pt x="10895" y="8132"/>
                    <a:pt x="10895" y="8132"/>
                    <a:pt x="10876" y="8132"/>
                  </a:cubicBezTo>
                  <a:cubicBezTo>
                    <a:pt x="10876" y="8168"/>
                    <a:pt x="10857" y="8168"/>
                    <a:pt x="10857" y="8204"/>
                  </a:cubicBezTo>
                  <a:cubicBezTo>
                    <a:pt x="10857" y="8204"/>
                    <a:pt x="10838" y="8204"/>
                    <a:pt x="10838" y="8204"/>
                  </a:cubicBezTo>
                  <a:cubicBezTo>
                    <a:pt x="10838" y="8204"/>
                    <a:pt x="10838" y="8204"/>
                    <a:pt x="10838" y="8204"/>
                  </a:cubicBezTo>
                  <a:cubicBezTo>
                    <a:pt x="10838" y="8204"/>
                    <a:pt x="10838" y="8168"/>
                    <a:pt x="10838" y="8168"/>
                  </a:cubicBezTo>
                  <a:cubicBezTo>
                    <a:pt x="10838" y="8168"/>
                    <a:pt x="10838" y="8132"/>
                    <a:pt x="10838" y="8095"/>
                  </a:cubicBezTo>
                  <a:cubicBezTo>
                    <a:pt x="10838" y="8095"/>
                    <a:pt x="10838" y="8095"/>
                    <a:pt x="10857" y="8095"/>
                  </a:cubicBezTo>
                  <a:cubicBezTo>
                    <a:pt x="10857" y="8095"/>
                    <a:pt x="10857" y="8095"/>
                    <a:pt x="10857" y="8095"/>
                  </a:cubicBezTo>
                  <a:cubicBezTo>
                    <a:pt x="10857" y="8095"/>
                    <a:pt x="10857" y="8095"/>
                    <a:pt x="10857" y="8095"/>
                  </a:cubicBezTo>
                  <a:cubicBezTo>
                    <a:pt x="10857" y="8095"/>
                    <a:pt x="10838" y="7914"/>
                    <a:pt x="10819" y="7914"/>
                  </a:cubicBezTo>
                  <a:cubicBezTo>
                    <a:pt x="10819" y="7914"/>
                    <a:pt x="10819" y="7914"/>
                    <a:pt x="10819" y="7914"/>
                  </a:cubicBezTo>
                  <a:cubicBezTo>
                    <a:pt x="10800" y="7914"/>
                    <a:pt x="10800" y="7914"/>
                    <a:pt x="10781" y="7878"/>
                  </a:cubicBezTo>
                  <a:cubicBezTo>
                    <a:pt x="10781" y="7878"/>
                    <a:pt x="10781" y="7878"/>
                    <a:pt x="10781" y="7841"/>
                  </a:cubicBezTo>
                  <a:cubicBezTo>
                    <a:pt x="10781" y="7841"/>
                    <a:pt x="10781" y="7841"/>
                    <a:pt x="10781" y="7841"/>
                  </a:cubicBezTo>
                  <a:cubicBezTo>
                    <a:pt x="10762" y="7841"/>
                    <a:pt x="10762" y="7841"/>
                    <a:pt x="10743" y="7841"/>
                  </a:cubicBezTo>
                  <a:cubicBezTo>
                    <a:pt x="10743" y="7841"/>
                    <a:pt x="10743" y="7841"/>
                    <a:pt x="10743" y="7841"/>
                  </a:cubicBezTo>
                  <a:cubicBezTo>
                    <a:pt x="10762" y="7841"/>
                    <a:pt x="10762" y="7841"/>
                    <a:pt x="10762" y="7841"/>
                  </a:cubicBezTo>
                  <a:cubicBezTo>
                    <a:pt x="10762" y="7805"/>
                    <a:pt x="10762" y="7805"/>
                    <a:pt x="10743" y="7805"/>
                  </a:cubicBezTo>
                  <a:cubicBezTo>
                    <a:pt x="10743" y="7805"/>
                    <a:pt x="10743" y="7805"/>
                    <a:pt x="10743" y="7805"/>
                  </a:cubicBezTo>
                  <a:cubicBezTo>
                    <a:pt x="10743" y="7805"/>
                    <a:pt x="10743" y="7805"/>
                    <a:pt x="10724" y="7805"/>
                  </a:cubicBezTo>
                  <a:cubicBezTo>
                    <a:pt x="10724" y="7732"/>
                    <a:pt x="10687" y="7769"/>
                    <a:pt x="10668" y="7732"/>
                  </a:cubicBezTo>
                  <a:cubicBezTo>
                    <a:pt x="10630" y="7696"/>
                    <a:pt x="10592" y="7624"/>
                    <a:pt x="10554" y="7551"/>
                  </a:cubicBezTo>
                  <a:cubicBezTo>
                    <a:pt x="10516" y="7515"/>
                    <a:pt x="10516" y="7369"/>
                    <a:pt x="10460" y="7333"/>
                  </a:cubicBezTo>
                  <a:cubicBezTo>
                    <a:pt x="10422" y="7297"/>
                    <a:pt x="10403" y="7297"/>
                    <a:pt x="10365" y="7333"/>
                  </a:cubicBezTo>
                  <a:cubicBezTo>
                    <a:pt x="10365" y="7333"/>
                    <a:pt x="10365" y="7369"/>
                    <a:pt x="10365" y="7369"/>
                  </a:cubicBezTo>
                  <a:cubicBezTo>
                    <a:pt x="10346" y="7369"/>
                    <a:pt x="10346" y="7369"/>
                    <a:pt x="10327" y="7369"/>
                  </a:cubicBezTo>
                  <a:cubicBezTo>
                    <a:pt x="10289" y="7406"/>
                    <a:pt x="10270" y="7478"/>
                    <a:pt x="10233" y="7515"/>
                  </a:cubicBezTo>
                  <a:cubicBezTo>
                    <a:pt x="10195" y="7515"/>
                    <a:pt x="10195" y="7478"/>
                    <a:pt x="10176" y="7442"/>
                  </a:cubicBezTo>
                  <a:cubicBezTo>
                    <a:pt x="10176" y="7442"/>
                    <a:pt x="10157" y="7442"/>
                    <a:pt x="10157" y="7442"/>
                  </a:cubicBezTo>
                  <a:cubicBezTo>
                    <a:pt x="10119" y="7442"/>
                    <a:pt x="10119" y="7406"/>
                    <a:pt x="10081" y="7442"/>
                  </a:cubicBezTo>
                  <a:cubicBezTo>
                    <a:pt x="10025" y="7515"/>
                    <a:pt x="10081" y="7587"/>
                    <a:pt x="10062" y="7660"/>
                  </a:cubicBezTo>
                  <a:cubicBezTo>
                    <a:pt x="10043" y="7696"/>
                    <a:pt x="10025" y="7696"/>
                    <a:pt x="10006" y="7732"/>
                  </a:cubicBezTo>
                  <a:cubicBezTo>
                    <a:pt x="10006" y="7732"/>
                    <a:pt x="9987" y="7732"/>
                    <a:pt x="9987" y="7732"/>
                  </a:cubicBezTo>
                  <a:cubicBezTo>
                    <a:pt x="9968" y="7769"/>
                    <a:pt x="9930" y="7732"/>
                    <a:pt x="9911" y="7805"/>
                  </a:cubicBezTo>
                  <a:cubicBezTo>
                    <a:pt x="9911" y="7805"/>
                    <a:pt x="9911" y="7805"/>
                    <a:pt x="9911" y="7841"/>
                  </a:cubicBezTo>
                  <a:cubicBezTo>
                    <a:pt x="9911" y="7841"/>
                    <a:pt x="9911" y="7841"/>
                    <a:pt x="9911" y="7841"/>
                  </a:cubicBezTo>
                  <a:cubicBezTo>
                    <a:pt x="9892" y="7841"/>
                    <a:pt x="9854" y="7950"/>
                    <a:pt x="9835" y="8023"/>
                  </a:cubicBezTo>
                  <a:cubicBezTo>
                    <a:pt x="9854" y="8023"/>
                    <a:pt x="9854" y="8059"/>
                    <a:pt x="9854" y="8059"/>
                  </a:cubicBezTo>
                  <a:cubicBezTo>
                    <a:pt x="9854" y="8095"/>
                    <a:pt x="9873" y="8095"/>
                    <a:pt x="9873" y="8095"/>
                  </a:cubicBezTo>
                  <a:cubicBezTo>
                    <a:pt x="9873" y="8095"/>
                    <a:pt x="9873" y="8095"/>
                    <a:pt x="9873" y="8095"/>
                  </a:cubicBezTo>
                  <a:cubicBezTo>
                    <a:pt x="9854" y="8132"/>
                    <a:pt x="9816" y="8168"/>
                    <a:pt x="9816" y="8241"/>
                  </a:cubicBezTo>
                  <a:cubicBezTo>
                    <a:pt x="9816" y="8241"/>
                    <a:pt x="9816" y="8241"/>
                    <a:pt x="9816" y="8241"/>
                  </a:cubicBezTo>
                  <a:cubicBezTo>
                    <a:pt x="9798" y="8277"/>
                    <a:pt x="9760" y="8277"/>
                    <a:pt x="9760" y="8313"/>
                  </a:cubicBezTo>
                  <a:cubicBezTo>
                    <a:pt x="9741" y="8350"/>
                    <a:pt x="9741" y="8350"/>
                    <a:pt x="9722" y="8386"/>
                  </a:cubicBezTo>
                  <a:cubicBezTo>
                    <a:pt x="9722" y="8386"/>
                    <a:pt x="9722" y="8350"/>
                    <a:pt x="9722" y="8350"/>
                  </a:cubicBezTo>
                  <a:cubicBezTo>
                    <a:pt x="9703" y="8350"/>
                    <a:pt x="9703" y="8386"/>
                    <a:pt x="9703" y="8386"/>
                  </a:cubicBezTo>
                  <a:cubicBezTo>
                    <a:pt x="9665" y="8386"/>
                    <a:pt x="9627" y="8386"/>
                    <a:pt x="9589" y="8386"/>
                  </a:cubicBezTo>
                  <a:cubicBezTo>
                    <a:pt x="9589" y="8386"/>
                    <a:pt x="9571" y="8386"/>
                    <a:pt x="9571" y="8422"/>
                  </a:cubicBezTo>
                  <a:cubicBezTo>
                    <a:pt x="9552" y="8422"/>
                    <a:pt x="9533" y="8422"/>
                    <a:pt x="9533" y="8458"/>
                  </a:cubicBezTo>
                  <a:cubicBezTo>
                    <a:pt x="9533" y="8458"/>
                    <a:pt x="9533" y="8458"/>
                    <a:pt x="9533" y="8458"/>
                  </a:cubicBezTo>
                  <a:cubicBezTo>
                    <a:pt x="9533" y="8458"/>
                    <a:pt x="9533" y="8458"/>
                    <a:pt x="9533" y="8458"/>
                  </a:cubicBezTo>
                  <a:cubicBezTo>
                    <a:pt x="9533" y="8458"/>
                    <a:pt x="9533" y="8458"/>
                    <a:pt x="9533" y="8458"/>
                  </a:cubicBezTo>
                  <a:cubicBezTo>
                    <a:pt x="9533" y="8458"/>
                    <a:pt x="9533" y="8458"/>
                    <a:pt x="9533" y="8458"/>
                  </a:cubicBezTo>
                  <a:cubicBezTo>
                    <a:pt x="9495" y="8495"/>
                    <a:pt x="9476" y="8422"/>
                    <a:pt x="9476" y="8386"/>
                  </a:cubicBezTo>
                  <a:cubicBezTo>
                    <a:pt x="9476" y="8386"/>
                    <a:pt x="9476" y="8386"/>
                    <a:pt x="9457" y="8386"/>
                  </a:cubicBezTo>
                  <a:cubicBezTo>
                    <a:pt x="9476" y="8350"/>
                    <a:pt x="9438" y="8277"/>
                    <a:pt x="9400" y="8313"/>
                  </a:cubicBezTo>
                  <a:cubicBezTo>
                    <a:pt x="9400" y="8313"/>
                    <a:pt x="9381" y="8313"/>
                    <a:pt x="9381" y="8350"/>
                  </a:cubicBezTo>
                  <a:cubicBezTo>
                    <a:pt x="9363" y="8350"/>
                    <a:pt x="9363" y="8313"/>
                    <a:pt x="9363" y="8313"/>
                  </a:cubicBezTo>
                  <a:cubicBezTo>
                    <a:pt x="9344" y="8313"/>
                    <a:pt x="9325" y="8313"/>
                    <a:pt x="9306" y="8350"/>
                  </a:cubicBezTo>
                  <a:cubicBezTo>
                    <a:pt x="9306" y="8350"/>
                    <a:pt x="9306" y="8350"/>
                    <a:pt x="9306" y="8350"/>
                  </a:cubicBezTo>
                  <a:cubicBezTo>
                    <a:pt x="9306" y="8313"/>
                    <a:pt x="9325" y="8277"/>
                    <a:pt x="9325" y="8277"/>
                  </a:cubicBezTo>
                  <a:cubicBezTo>
                    <a:pt x="9325" y="8241"/>
                    <a:pt x="9325" y="8204"/>
                    <a:pt x="9306" y="8204"/>
                  </a:cubicBezTo>
                  <a:cubicBezTo>
                    <a:pt x="9306" y="8204"/>
                    <a:pt x="9325" y="8204"/>
                    <a:pt x="9325" y="8204"/>
                  </a:cubicBezTo>
                  <a:cubicBezTo>
                    <a:pt x="9325" y="8168"/>
                    <a:pt x="9325" y="8168"/>
                    <a:pt x="9325" y="8132"/>
                  </a:cubicBezTo>
                  <a:cubicBezTo>
                    <a:pt x="9325" y="8132"/>
                    <a:pt x="9325" y="8132"/>
                    <a:pt x="9325" y="8132"/>
                  </a:cubicBezTo>
                  <a:cubicBezTo>
                    <a:pt x="9306" y="8132"/>
                    <a:pt x="9306" y="8132"/>
                    <a:pt x="9287" y="8132"/>
                  </a:cubicBezTo>
                  <a:cubicBezTo>
                    <a:pt x="9287" y="8132"/>
                    <a:pt x="9287" y="8132"/>
                    <a:pt x="9287" y="8132"/>
                  </a:cubicBezTo>
                  <a:cubicBezTo>
                    <a:pt x="9287" y="8132"/>
                    <a:pt x="9287" y="8132"/>
                    <a:pt x="9287" y="8132"/>
                  </a:cubicBezTo>
                  <a:cubicBezTo>
                    <a:pt x="9306" y="8132"/>
                    <a:pt x="9306" y="8095"/>
                    <a:pt x="9306" y="8095"/>
                  </a:cubicBezTo>
                  <a:cubicBezTo>
                    <a:pt x="9306" y="8095"/>
                    <a:pt x="9306" y="8095"/>
                    <a:pt x="9306" y="8059"/>
                  </a:cubicBezTo>
                  <a:cubicBezTo>
                    <a:pt x="9306" y="8095"/>
                    <a:pt x="9306" y="8095"/>
                    <a:pt x="9306" y="8095"/>
                  </a:cubicBezTo>
                  <a:cubicBezTo>
                    <a:pt x="9306" y="8095"/>
                    <a:pt x="9287" y="8095"/>
                    <a:pt x="9287" y="8095"/>
                  </a:cubicBezTo>
                  <a:cubicBezTo>
                    <a:pt x="9287" y="8095"/>
                    <a:pt x="9287" y="8095"/>
                    <a:pt x="9268" y="8095"/>
                  </a:cubicBezTo>
                  <a:cubicBezTo>
                    <a:pt x="9287" y="8059"/>
                    <a:pt x="9287" y="8059"/>
                    <a:pt x="9287" y="8023"/>
                  </a:cubicBezTo>
                  <a:cubicBezTo>
                    <a:pt x="9325" y="7987"/>
                    <a:pt x="9344" y="7769"/>
                    <a:pt x="9306" y="7660"/>
                  </a:cubicBezTo>
                  <a:cubicBezTo>
                    <a:pt x="9325" y="7660"/>
                    <a:pt x="9325" y="7587"/>
                    <a:pt x="9325" y="7587"/>
                  </a:cubicBezTo>
                  <a:cubicBezTo>
                    <a:pt x="9325" y="7551"/>
                    <a:pt x="9325" y="7515"/>
                    <a:pt x="9287" y="7515"/>
                  </a:cubicBezTo>
                  <a:cubicBezTo>
                    <a:pt x="9287" y="7515"/>
                    <a:pt x="9287" y="7515"/>
                    <a:pt x="9287" y="7478"/>
                  </a:cubicBezTo>
                  <a:cubicBezTo>
                    <a:pt x="9306" y="7442"/>
                    <a:pt x="9306" y="7442"/>
                    <a:pt x="9344" y="7442"/>
                  </a:cubicBezTo>
                  <a:cubicBezTo>
                    <a:pt x="9344" y="7442"/>
                    <a:pt x="9344" y="7442"/>
                    <a:pt x="9363" y="7442"/>
                  </a:cubicBezTo>
                  <a:cubicBezTo>
                    <a:pt x="9363" y="7442"/>
                    <a:pt x="9363" y="7406"/>
                    <a:pt x="9363" y="7406"/>
                  </a:cubicBezTo>
                  <a:cubicBezTo>
                    <a:pt x="9400" y="7369"/>
                    <a:pt x="9419" y="7406"/>
                    <a:pt x="9438" y="7442"/>
                  </a:cubicBezTo>
                  <a:cubicBezTo>
                    <a:pt x="9457" y="7442"/>
                    <a:pt x="9476" y="7406"/>
                    <a:pt x="9495" y="7406"/>
                  </a:cubicBezTo>
                  <a:cubicBezTo>
                    <a:pt x="9495" y="7406"/>
                    <a:pt x="9552" y="7442"/>
                    <a:pt x="9571" y="7442"/>
                  </a:cubicBezTo>
                  <a:cubicBezTo>
                    <a:pt x="9608" y="7442"/>
                    <a:pt x="9665" y="7442"/>
                    <a:pt x="9684" y="7406"/>
                  </a:cubicBezTo>
                  <a:cubicBezTo>
                    <a:pt x="9703" y="7442"/>
                    <a:pt x="9722" y="7442"/>
                    <a:pt x="9760" y="7442"/>
                  </a:cubicBezTo>
                  <a:cubicBezTo>
                    <a:pt x="9779" y="7406"/>
                    <a:pt x="9779" y="7333"/>
                    <a:pt x="9779" y="7261"/>
                  </a:cubicBezTo>
                  <a:cubicBezTo>
                    <a:pt x="9779" y="7261"/>
                    <a:pt x="9798" y="7261"/>
                    <a:pt x="9798" y="7261"/>
                  </a:cubicBezTo>
                  <a:cubicBezTo>
                    <a:pt x="9798" y="7261"/>
                    <a:pt x="9798" y="7261"/>
                    <a:pt x="9798" y="7261"/>
                  </a:cubicBezTo>
                  <a:cubicBezTo>
                    <a:pt x="9779" y="7261"/>
                    <a:pt x="9779" y="7261"/>
                    <a:pt x="9779" y="7261"/>
                  </a:cubicBezTo>
                  <a:cubicBezTo>
                    <a:pt x="9779" y="7224"/>
                    <a:pt x="9779" y="7152"/>
                    <a:pt x="9798" y="7152"/>
                  </a:cubicBezTo>
                  <a:cubicBezTo>
                    <a:pt x="9798" y="7152"/>
                    <a:pt x="9798" y="7152"/>
                    <a:pt x="9798" y="7152"/>
                  </a:cubicBezTo>
                  <a:cubicBezTo>
                    <a:pt x="9798" y="7152"/>
                    <a:pt x="9816" y="7188"/>
                    <a:pt x="9816" y="7188"/>
                  </a:cubicBezTo>
                  <a:cubicBezTo>
                    <a:pt x="9816" y="7152"/>
                    <a:pt x="9798" y="7152"/>
                    <a:pt x="9798" y="7115"/>
                  </a:cubicBezTo>
                  <a:cubicBezTo>
                    <a:pt x="9798" y="7079"/>
                    <a:pt x="9798" y="7079"/>
                    <a:pt x="9798" y="7043"/>
                  </a:cubicBezTo>
                  <a:cubicBezTo>
                    <a:pt x="9779" y="7006"/>
                    <a:pt x="9798" y="7006"/>
                    <a:pt x="9760" y="7006"/>
                  </a:cubicBezTo>
                  <a:cubicBezTo>
                    <a:pt x="9760" y="6970"/>
                    <a:pt x="9741" y="6970"/>
                    <a:pt x="9741" y="6934"/>
                  </a:cubicBezTo>
                  <a:cubicBezTo>
                    <a:pt x="9741" y="6934"/>
                    <a:pt x="9741" y="6934"/>
                    <a:pt x="9741" y="6897"/>
                  </a:cubicBezTo>
                  <a:cubicBezTo>
                    <a:pt x="9741" y="6897"/>
                    <a:pt x="9722" y="6897"/>
                    <a:pt x="9703" y="6861"/>
                  </a:cubicBezTo>
                  <a:cubicBezTo>
                    <a:pt x="9703" y="6861"/>
                    <a:pt x="9703" y="6861"/>
                    <a:pt x="9722" y="6825"/>
                  </a:cubicBezTo>
                  <a:cubicBezTo>
                    <a:pt x="9703" y="6825"/>
                    <a:pt x="9703" y="6825"/>
                    <a:pt x="9703" y="6825"/>
                  </a:cubicBezTo>
                  <a:cubicBezTo>
                    <a:pt x="9703" y="6825"/>
                    <a:pt x="9703" y="6825"/>
                    <a:pt x="9684" y="6825"/>
                  </a:cubicBezTo>
                  <a:cubicBezTo>
                    <a:pt x="9665" y="6789"/>
                    <a:pt x="9627" y="6789"/>
                    <a:pt x="9589" y="6789"/>
                  </a:cubicBezTo>
                  <a:cubicBezTo>
                    <a:pt x="9589" y="6789"/>
                    <a:pt x="9589" y="6789"/>
                    <a:pt x="9589" y="6789"/>
                  </a:cubicBezTo>
                  <a:cubicBezTo>
                    <a:pt x="9589" y="6752"/>
                    <a:pt x="9571" y="6752"/>
                    <a:pt x="9571" y="6752"/>
                  </a:cubicBezTo>
                  <a:cubicBezTo>
                    <a:pt x="9589" y="6752"/>
                    <a:pt x="9589" y="6752"/>
                    <a:pt x="9608" y="6752"/>
                  </a:cubicBezTo>
                  <a:cubicBezTo>
                    <a:pt x="9608" y="6752"/>
                    <a:pt x="9608" y="6752"/>
                    <a:pt x="9608" y="6752"/>
                  </a:cubicBezTo>
                  <a:cubicBezTo>
                    <a:pt x="9589" y="6752"/>
                    <a:pt x="9589" y="6752"/>
                    <a:pt x="9589" y="6716"/>
                  </a:cubicBezTo>
                  <a:cubicBezTo>
                    <a:pt x="9589" y="6716"/>
                    <a:pt x="9589" y="6716"/>
                    <a:pt x="9589" y="6716"/>
                  </a:cubicBezTo>
                  <a:cubicBezTo>
                    <a:pt x="9589" y="6716"/>
                    <a:pt x="9589" y="6716"/>
                    <a:pt x="9589" y="6716"/>
                  </a:cubicBezTo>
                  <a:cubicBezTo>
                    <a:pt x="9589" y="6716"/>
                    <a:pt x="9571" y="6716"/>
                    <a:pt x="9571" y="6716"/>
                  </a:cubicBezTo>
                  <a:cubicBezTo>
                    <a:pt x="9571" y="6716"/>
                    <a:pt x="9571" y="6680"/>
                    <a:pt x="9571" y="6680"/>
                  </a:cubicBezTo>
                  <a:cubicBezTo>
                    <a:pt x="9589" y="6680"/>
                    <a:pt x="9608" y="6643"/>
                    <a:pt x="9627" y="6643"/>
                  </a:cubicBezTo>
                  <a:cubicBezTo>
                    <a:pt x="9627" y="6643"/>
                    <a:pt x="9627" y="6643"/>
                    <a:pt x="9627" y="6643"/>
                  </a:cubicBezTo>
                  <a:cubicBezTo>
                    <a:pt x="9627" y="6643"/>
                    <a:pt x="9646" y="6643"/>
                    <a:pt x="9646" y="6643"/>
                  </a:cubicBezTo>
                  <a:cubicBezTo>
                    <a:pt x="9646" y="6643"/>
                    <a:pt x="9646" y="6643"/>
                    <a:pt x="9646" y="6643"/>
                  </a:cubicBezTo>
                  <a:cubicBezTo>
                    <a:pt x="9665" y="6643"/>
                    <a:pt x="9665" y="6643"/>
                    <a:pt x="9684" y="6643"/>
                  </a:cubicBezTo>
                  <a:cubicBezTo>
                    <a:pt x="9684" y="6643"/>
                    <a:pt x="9684" y="6643"/>
                    <a:pt x="9684" y="6680"/>
                  </a:cubicBezTo>
                  <a:cubicBezTo>
                    <a:pt x="9703" y="6680"/>
                    <a:pt x="9741" y="6680"/>
                    <a:pt x="9760" y="6643"/>
                  </a:cubicBezTo>
                  <a:cubicBezTo>
                    <a:pt x="9760" y="6643"/>
                    <a:pt x="9760" y="6680"/>
                    <a:pt x="9760" y="6680"/>
                  </a:cubicBezTo>
                  <a:cubicBezTo>
                    <a:pt x="9760" y="6680"/>
                    <a:pt x="9760" y="6680"/>
                    <a:pt x="9779" y="6643"/>
                  </a:cubicBezTo>
                  <a:cubicBezTo>
                    <a:pt x="9760" y="6643"/>
                    <a:pt x="9760" y="6607"/>
                    <a:pt x="9760" y="6571"/>
                  </a:cubicBezTo>
                  <a:cubicBezTo>
                    <a:pt x="9760" y="6571"/>
                    <a:pt x="9741" y="6534"/>
                    <a:pt x="9741" y="6498"/>
                  </a:cubicBezTo>
                  <a:cubicBezTo>
                    <a:pt x="9760" y="6498"/>
                    <a:pt x="9779" y="6498"/>
                    <a:pt x="9798" y="6498"/>
                  </a:cubicBezTo>
                  <a:cubicBezTo>
                    <a:pt x="9779" y="6534"/>
                    <a:pt x="9798" y="6534"/>
                    <a:pt x="9798" y="6571"/>
                  </a:cubicBezTo>
                  <a:cubicBezTo>
                    <a:pt x="9816" y="6534"/>
                    <a:pt x="9854" y="6571"/>
                    <a:pt x="9892" y="6534"/>
                  </a:cubicBezTo>
                  <a:cubicBezTo>
                    <a:pt x="9873" y="6534"/>
                    <a:pt x="9873" y="6534"/>
                    <a:pt x="9873" y="6534"/>
                  </a:cubicBezTo>
                  <a:cubicBezTo>
                    <a:pt x="9873" y="6534"/>
                    <a:pt x="9873" y="6534"/>
                    <a:pt x="9873" y="6534"/>
                  </a:cubicBezTo>
                  <a:cubicBezTo>
                    <a:pt x="9892" y="6462"/>
                    <a:pt x="9930" y="6498"/>
                    <a:pt x="9949" y="6462"/>
                  </a:cubicBezTo>
                  <a:cubicBezTo>
                    <a:pt x="9968" y="6426"/>
                    <a:pt x="9949" y="6389"/>
                    <a:pt x="9968" y="6317"/>
                  </a:cubicBezTo>
                  <a:cubicBezTo>
                    <a:pt x="9968" y="6317"/>
                    <a:pt x="9987" y="6317"/>
                    <a:pt x="9987" y="6280"/>
                  </a:cubicBezTo>
                  <a:cubicBezTo>
                    <a:pt x="10006" y="6280"/>
                    <a:pt x="10006" y="6280"/>
                    <a:pt x="10025" y="6280"/>
                  </a:cubicBezTo>
                  <a:cubicBezTo>
                    <a:pt x="10025" y="6280"/>
                    <a:pt x="10043" y="6280"/>
                    <a:pt x="10043" y="6244"/>
                  </a:cubicBezTo>
                  <a:cubicBezTo>
                    <a:pt x="10062" y="6244"/>
                    <a:pt x="10081" y="6280"/>
                    <a:pt x="10100" y="6244"/>
                  </a:cubicBezTo>
                  <a:cubicBezTo>
                    <a:pt x="10100" y="6244"/>
                    <a:pt x="10081" y="6208"/>
                    <a:pt x="10081" y="6208"/>
                  </a:cubicBezTo>
                  <a:cubicBezTo>
                    <a:pt x="10100" y="6171"/>
                    <a:pt x="10119" y="6171"/>
                    <a:pt x="10138" y="6135"/>
                  </a:cubicBezTo>
                  <a:cubicBezTo>
                    <a:pt x="10138" y="6099"/>
                    <a:pt x="10138" y="6063"/>
                    <a:pt x="10157" y="6026"/>
                  </a:cubicBezTo>
                  <a:cubicBezTo>
                    <a:pt x="10157" y="6026"/>
                    <a:pt x="10176" y="6026"/>
                    <a:pt x="10176" y="5990"/>
                  </a:cubicBezTo>
                  <a:cubicBezTo>
                    <a:pt x="10176" y="6026"/>
                    <a:pt x="10176" y="6026"/>
                    <a:pt x="10195" y="6026"/>
                  </a:cubicBezTo>
                  <a:cubicBezTo>
                    <a:pt x="10195" y="6026"/>
                    <a:pt x="10195" y="6063"/>
                    <a:pt x="10176" y="6063"/>
                  </a:cubicBezTo>
                  <a:cubicBezTo>
                    <a:pt x="10176" y="6063"/>
                    <a:pt x="10176" y="6063"/>
                    <a:pt x="10176" y="6063"/>
                  </a:cubicBezTo>
                  <a:cubicBezTo>
                    <a:pt x="10176" y="6063"/>
                    <a:pt x="10176" y="6099"/>
                    <a:pt x="10176" y="6099"/>
                  </a:cubicBezTo>
                  <a:cubicBezTo>
                    <a:pt x="10195" y="6099"/>
                    <a:pt x="10195" y="6135"/>
                    <a:pt x="10214" y="6099"/>
                  </a:cubicBezTo>
                  <a:cubicBezTo>
                    <a:pt x="10214" y="6099"/>
                    <a:pt x="10214" y="6099"/>
                    <a:pt x="10233" y="6063"/>
                  </a:cubicBezTo>
                  <a:cubicBezTo>
                    <a:pt x="10214" y="6063"/>
                    <a:pt x="10214" y="6063"/>
                    <a:pt x="10214" y="6063"/>
                  </a:cubicBezTo>
                  <a:cubicBezTo>
                    <a:pt x="10214" y="6026"/>
                    <a:pt x="10214" y="6026"/>
                    <a:pt x="10214" y="6026"/>
                  </a:cubicBezTo>
                  <a:cubicBezTo>
                    <a:pt x="10214" y="6026"/>
                    <a:pt x="10195" y="6026"/>
                    <a:pt x="10195" y="6026"/>
                  </a:cubicBezTo>
                  <a:cubicBezTo>
                    <a:pt x="10195" y="5990"/>
                    <a:pt x="10195" y="5990"/>
                    <a:pt x="10195" y="5954"/>
                  </a:cubicBezTo>
                  <a:cubicBezTo>
                    <a:pt x="10214" y="5954"/>
                    <a:pt x="10251" y="5917"/>
                    <a:pt x="10289" y="5917"/>
                  </a:cubicBezTo>
                  <a:cubicBezTo>
                    <a:pt x="10289" y="5954"/>
                    <a:pt x="10289" y="5954"/>
                    <a:pt x="10308" y="5954"/>
                  </a:cubicBezTo>
                  <a:cubicBezTo>
                    <a:pt x="10308" y="5954"/>
                    <a:pt x="10308" y="5954"/>
                    <a:pt x="10308" y="5954"/>
                  </a:cubicBezTo>
                  <a:cubicBezTo>
                    <a:pt x="10308" y="5954"/>
                    <a:pt x="10308" y="5954"/>
                    <a:pt x="10308" y="5954"/>
                  </a:cubicBezTo>
                  <a:cubicBezTo>
                    <a:pt x="10308" y="5954"/>
                    <a:pt x="10289" y="5954"/>
                    <a:pt x="10289" y="5917"/>
                  </a:cubicBezTo>
                  <a:cubicBezTo>
                    <a:pt x="10289" y="5917"/>
                    <a:pt x="10289" y="5917"/>
                    <a:pt x="10289" y="5917"/>
                  </a:cubicBezTo>
                  <a:cubicBezTo>
                    <a:pt x="10308" y="5881"/>
                    <a:pt x="10327" y="5881"/>
                    <a:pt x="10365" y="5881"/>
                  </a:cubicBezTo>
                  <a:cubicBezTo>
                    <a:pt x="10365" y="5917"/>
                    <a:pt x="10365" y="5917"/>
                    <a:pt x="10365" y="5917"/>
                  </a:cubicBezTo>
                  <a:cubicBezTo>
                    <a:pt x="10365" y="5917"/>
                    <a:pt x="10365" y="5917"/>
                    <a:pt x="10365" y="5917"/>
                  </a:cubicBezTo>
                  <a:cubicBezTo>
                    <a:pt x="10365" y="5917"/>
                    <a:pt x="10365" y="5917"/>
                    <a:pt x="10365" y="5917"/>
                  </a:cubicBezTo>
                  <a:cubicBezTo>
                    <a:pt x="10365" y="5917"/>
                    <a:pt x="10365" y="5917"/>
                    <a:pt x="10384" y="5917"/>
                  </a:cubicBezTo>
                  <a:cubicBezTo>
                    <a:pt x="10365" y="5917"/>
                    <a:pt x="10365" y="5917"/>
                    <a:pt x="10365" y="5881"/>
                  </a:cubicBezTo>
                  <a:cubicBezTo>
                    <a:pt x="10384" y="5917"/>
                    <a:pt x="10384" y="5917"/>
                    <a:pt x="10384" y="5917"/>
                  </a:cubicBezTo>
                  <a:cubicBezTo>
                    <a:pt x="10384" y="5881"/>
                    <a:pt x="10384" y="5881"/>
                    <a:pt x="10384" y="5845"/>
                  </a:cubicBezTo>
                  <a:cubicBezTo>
                    <a:pt x="10403" y="5845"/>
                    <a:pt x="10422" y="5881"/>
                    <a:pt x="10422" y="5845"/>
                  </a:cubicBezTo>
                  <a:cubicBezTo>
                    <a:pt x="10422" y="5845"/>
                    <a:pt x="10422" y="5845"/>
                    <a:pt x="10403" y="5845"/>
                  </a:cubicBezTo>
                  <a:cubicBezTo>
                    <a:pt x="10403" y="5845"/>
                    <a:pt x="10403" y="5845"/>
                    <a:pt x="10403" y="5845"/>
                  </a:cubicBezTo>
                  <a:cubicBezTo>
                    <a:pt x="10403" y="5845"/>
                    <a:pt x="10422" y="5808"/>
                    <a:pt x="10422" y="5808"/>
                  </a:cubicBezTo>
                  <a:cubicBezTo>
                    <a:pt x="10403" y="5808"/>
                    <a:pt x="10403" y="5808"/>
                    <a:pt x="10403" y="5808"/>
                  </a:cubicBezTo>
                  <a:cubicBezTo>
                    <a:pt x="10403" y="5808"/>
                    <a:pt x="10403" y="5808"/>
                    <a:pt x="10422" y="5772"/>
                  </a:cubicBezTo>
                  <a:cubicBezTo>
                    <a:pt x="10403" y="5808"/>
                    <a:pt x="10403" y="5808"/>
                    <a:pt x="10384" y="5772"/>
                  </a:cubicBezTo>
                  <a:cubicBezTo>
                    <a:pt x="10403" y="5772"/>
                    <a:pt x="10403" y="5772"/>
                    <a:pt x="10422" y="5772"/>
                  </a:cubicBezTo>
                  <a:cubicBezTo>
                    <a:pt x="10403" y="5736"/>
                    <a:pt x="10403" y="5736"/>
                    <a:pt x="10403" y="5699"/>
                  </a:cubicBezTo>
                  <a:cubicBezTo>
                    <a:pt x="10384" y="5663"/>
                    <a:pt x="10403" y="5627"/>
                    <a:pt x="10403" y="5591"/>
                  </a:cubicBezTo>
                  <a:cubicBezTo>
                    <a:pt x="10384" y="5591"/>
                    <a:pt x="10384" y="5591"/>
                    <a:pt x="10384" y="5591"/>
                  </a:cubicBezTo>
                  <a:cubicBezTo>
                    <a:pt x="10384" y="5591"/>
                    <a:pt x="10365" y="5591"/>
                    <a:pt x="10365" y="5591"/>
                  </a:cubicBezTo>
                  <a:cubicBezTo>
                    <a:pt x="10365" y="5591"/>
                    <a:pt x="10365" y="5591"/>
                    <a:pt x="10365" y="5591"/>
                  </a:cubicBezTo>
                  <a:cubicBezTo>
                    <a:pt x="10365" y="5554"/>
                    <a:pt x="10365" y="5554"/>
                    <a:pt x="10384" y="5518"/>
                  </a:cubicBezTo>
                  <a:cubicBezTo>
                    <a:pt x="10384" y="5482"/>
                    <a:pt x="10365" y="5445"/>
                    <a:pt x="10365" y="5409"/>
                  </a:cubicBezTo>
                  <a:cubicBezTo>
                    <a:pt x="10384" y="5409"/>
                    <a:pt x="10384" y="5445"/>
                    <a:pt x="10403" y="5445"/>
                  </a:cubicBezTo>
                  <a:cubicBezTo>
                    <a:pt x="10403" y="5409"/>
                    <a:pt x="10403" y="5409"/>
                    <a:pt x="10422" y="5373"/>
                  </a:cubicBezTo>
                  <a:cubicBezTo>
                    <a:pt x="10422" y="5409"/>
                    <a:pt x="10422" y="5409"/>
                    <a:pt x="10422" y="5409"/>
                  </a:cubicBezTo>
                  <a:cubicBezTo>
                    <a:pt x="10441" y="5409"/>
                    <a:pt x="10441" y="5409"/>
                    <a:pt x="10441" y="5409"/>
                  </a:cubicBezTo>
                  <a:cubicBezTo>
                    <a:pt x="10441" y="5373"/>
                    <a:pt x="10441" y="5373"/>
                    <a:pt x="10441" y="5336"/>
                  </a:cubicBezTo>
                  <a:cubicBezTo>
                    <a:pt x="10460" y="5336"/>
                    <a:pt x="10478" y="5336"/>
                    <a:pt x="10497" y="5336"/>
                  </a:cubicBezTo>
                  <a:cubicBezTo>
                    <a:pt x="10497" y="5373"/>
                    <a:pt x="10497" y="5409"/>
                    <a:pt x="10497" y="5409"/>
                  </a:cubicBezTo>
                  <a:cubicBezTo>
                    <a:pt x="10516" y="5409"/>
                    <a:pt x="10516" y="5409"/>
                    <a:pt x="10535" y="5409"/>
                  </a:cubicBezTo>
                  <a:cubicBezTo>
                    <a:pt x="10535" y="5445"/>
                    <a:pt x="10535" y="5482"/>
                    <a:pt x="10535" y="5482"/>
                  </a:cubicBezTo>
                  <a:cubicBezTo>
                    <a:pt x="10516" y="5482"/>
                    <a:pt x="10516" y="5482"/>
                    <a:pt x="10516" y="5482"/>
                  </a:cubicBezTo>
                  <a:cubicBezTo>
                    <a:pt x="10516" y="5482"/>
                    <a:pt x="10516" y="5482"/>
                    <a:pt x="10497" y="5482"/>
                  </a:cubicBezTo>
                  <a:cubicBezTo>
                    <a:pt x="10497" y="5482"/>
                    <a:pt x="10497" y="5482"/>
                    <a:pt x="10497" y="5482"/>
                  </a:cubicBezTo>
                  <a:cubicBezTo>
                    <a:pt x="10497" y="5518"/>
                    <a:pt x="10478" y="5518"/>
                    <a:pt x="10478" y="5554"/>
                  </a:cubicBezTo>
                  <a:cubicBezTo>
                    <a:pt x="10478" y="5554"/>
                    <a:pt x="10460" y="5554"/>
                    <a:pt x="10460" y="5554"/>
                  </a:cubicBezTo>
                  <a:cubicBezTo>
                    <a:pt x="10460" y="5554"/>
                    <a:pt x="10460" y="5554"/>
                    <a:pt x="10460" y="5591"/>
                  </a:cubicBezTo>
                  <a:cubicBezTo>
                    <a:pt x="10460" y="5591"/>
                    <a:pt x="10460" y="5627"/>
                    <a:pt x="10441" y="5663"/>
                  </a:cubicBezTo>
                  <a:cubicBezTo>
                    <a:pt x="10460" y="5663"/>
                    <a:pt x="10497" y="5699"/>
                    <a:pt x="10478" y="5736"/>
                  </a:cubicBezTo>
                  <a:cubicBezTo>
                    <a:pt x="10478" y="5736"/>
                    <a:pt x="10478" y="5736"/>
                    <a:pt x="10497" y="5772"/>
                  </a:cubicBezTo>
                  <a:cubicBezTo>
                    <a:pt x="10497" y="5772"/>
                    <a:pt x="10497" y="5772"/>
                    <a:pt x="10516" y="5772"/>
                  </a:cubicBezTo>
                  <a:cubicBezTo>
                    <a:pt x="10516" y="5772"/>
                    <a:pt x="10535" y="5772"/>
                    <a:pt x="10554" y="5772"/>
                  </a:cubicBezTo>
                  <a:cubicBezTo>
                    <a:pt x="10554" y="5772"/>
                    <a:pt x="10554" y="5772"/>
                    <a:pt x="10554" y="5772"/>
                  </a:cubicBezTo>
                  <a:cubicBezTo>
                    <a:pt x="10535" y="5808"/>
                    <a:pt x="10535" y="5808"/>
                    <a:pt x="10535" y="5845"/>
                  </a:cubicBezTo>
                  <a:cubicBezTo>
                    <a:pt x="10535" y="5845"/>
                    <a:pt x="10535" y="5845"/>
                    <a:pt x="10535" y="5845"/>
                  </a:cubicBezTo>
                  <a:cubicBezTo>
                    <a:pt x="10535" y="5845"/>
                    <a:pt x="10535" y="5845"/>
                    <a:pt x="10554" y="5845"/>
                  </a:cubicBezTo>
                  <a:cubicBezTo>
                    <a:pt x="10554" y="5845"/>
                    <a:pt x="10554" y="5845"/>
                    <a:pt x="10554" y="5845"/>
                  </a:cubicBezTo>
                  <a:cubicBezTo>
                    <a:pt x="10554" y="5845"/>
                    <a:pt x="10554" y="5845"/>
                    <a:pt x="10554" y="5845"/>
                  </a:cubicBezTo>
                  <a:cubicBezTo>
                    <a:pt x="10554" y="5845"/>
                    <a:pt x="10573" y="5845"/>
                    <a:pt x="10573" y="5845"/>
                  </a:cubicBezTo>
                  <a:cubicBezTo>
                    <a:pt x="10573" y="5808"/>
                    <a:pt x="10649" y="5772"/>
                    <a:pt x="10668" y="5772"/>
                  </a:cubicBezTo>
                  <a:cubicBezTo>
                    <a:pt x="10668" y="5808"/>
                    <a:pt x="10705" y="5808"/>
                    <a:pt x="10705" y="5808"/>
                  </a:cubicBezTo>
                  <a:cubicBezTo>
                    <a:pt x="10705" y="5845"/>
                    <a:pt x="10724" y="5845"/>
                    <a:pt x="10724" y="5845"/>
                  </a:cubicBezTo>
                  <a:cubicBezTo>
                    <a:pt x="10724" y="5881"/>
                    <a:pt x="10743" y="5881"/>
                    <a:pt x="10762" y="5881"/>
                  </a:cubicBezTo>
                  <a:cubicBezTo>
                    <a:pt x="10762" y="5881"/>
                    <a:pt x="10762" y="5881"/>
                    <a:pt x="10762" y="5845"/>
                  </a:cubicBezTo>
                  <a:cubicBezTo>
                    <a:pt x="10838" y="5808"/>
                    <a:pt x="10876" y="5772"/>
                    <a:pt x="10932" y="5736"/>
                  </a:cubicBezTo>
                  <a:cubicBezTo>
                    <a:pt x="10951" y="5699"/>
                    <a:pt x="10989" y="5699"/>
                    <a:pt x="10989" y="5736"/>
                  </a:cubicBezTo>
                  <a:cubicBezTo>
                    <a:pt x="11008" y="5736"/>
                    <a:pt x="11008" y="5736"/>
                    <a:pt x="11008" y="5772"/>
                  </a:cubicBezTo>
                  <a:cubicBezTo>
                    <a:pt x="11046" y="5808"/>
                    <a:pt x="11065" y="5772"/>
                    <a:pt x="11084" y="5736"/>
                  </a:cubicBezTo>
                  <a:cubicBezTo>
                    <a:pt x="11084" y="5699"/>
                    <a:pt x="11084" y="5699"/>
                    <a:pt x="11103" y="5663"/>
                  </a:cubicBezTo>
                  <a:cubicBezTo>
                    <a:pt x="11122" y="5663"/>
                    <a:pt x="11159" y="5699"/>
                    <a:pt x="11178" y="5663"/>
                  </a:cubicBezTo>
                  <a:cubicBezTo>
                    <a:pt x="11178" y="5663"/>
                    <a:pt x="11178" y="5627"/>
                    <a:pt x="11159" y="5627"/>
                  </a:cubicBezTo>
                  <a:cubicBezTo>
                    <a:pt x="11178" y="5627"/>
                    <a:pt x="11178" y="5627"/>
                    <a:pt x="11178" y="5627"/>
                  </a:cubicBezTo>
                  <a:cubicBezTo>
                    <a:pt x="11178" y="5627"/>
                    <a:pt x="11178" y="5627"/>
                    <a:pt x="11178" y="5627"/>
                  </a:cubicBezTo>
                  <a:cubicBezTo>
                    <a:pt x="11159" y="5591"/>
                    <a:pt x="11140" y="5445"/>
                    <a:pt x="11159" y="5373"/>
                  </a:cubicBezTo>
                  <a:cubicBezTo>
                    <a:pt x="11159" y="5373"/>
                    <a:pt x="11178" y="5373"/>
                    <a:pt x="11178" y="5336"/>
                  </a:cubicBezTo>
                  <a:cubicBezTo>
                    <a:pt x="11178" y="5336"/>
                    <a:pt x="11178" y="5300"/>
                    <a:pt x="11178" y="5300"/>
                  </a:cubicBezTo>
                  <a:cubicBezTo>
                    <a:pt x="11178" y="5264"/>
                    <a:pt x="11197" y="5264"/>
                    <a:pt x="11197" y="5228"/>
                  </a:cubicBezTo>
                  <a:cubicBezTo>
                    <a:pt x="11235" y="5228"/>
                    <a:pt x="11235" y="5228"/>
                    <a:pt x="11254" y="5228"/>
                  </a:cubicBezTo>
                  <a:cubicBezTo>
                    <a:pt x="11254" y="5228"/>
                    <a:pt x="11254" y="5228"/>
                    <a:pt x="11254" y="5228"/>
                  </a:cubicBezTo>
                  <a:cubicBezTo>
                    <a:pt x="11273" y="5264"/>
                    <a:pt x="11273" y="5264"/>
                    <a:pt x="11292" y="5264"/>
                  </a:cubicBezTo>
                  <a:cubicBezTo>
                    <a:pt x="11292" y="5300"/>
                    <a:pt x="11292" y="5300"/>
                    <a:pt x="11292" y="5336"/>
                  </a:cubicBezTo>
                  <a:cubicBezTo>
                    <a:pt x="11311" y="5373"/>
                    <a:pt x="11349" y="5336"/>
                    <a:pt x="11367" y="5300"/>
                  </a:cubicBezTo>
                  <a:cubicBezTo>
                    <a:pt x="11349" y="5228"/>
                    <a:pt x="11367" y="5191"/>
                    <a:pt x="11367" y="5119"/>
                  </a:cubicBezTo>
                  <a:cubicBezTo>
                    <a:pt x="11367" y="5119"/>
                    <a:pt x="11367" y="5119"/>
                    <a:pt x="11367" y="5119"/>
                  </a:cubicBezTo>
                  <a:cubicBezTo>
                    <a:pt x="11367" y="5119"/>
                    <a:pt x="11349" y="5119"/>
                    <a:pt x="11349" y="5119"/>
                  </a:cubicBezTo>
                  <a:cubicBezTo>
                    <a:pt x="11349" y="5119"/>
                    <a:pt x="11330" y="5119"/>
                    <a:pt x="11330" y="5119"/>
                  </a:cubicBezTo>
                  <a:cubicBezTo>
                    <a:pt x="11330" y="5082"/>
                    <a:pt x="11330" y="5082"/>
                    <a:pt x="11330" y="5046"/>
                  </a:cubicBezTo>
                  <a:cubicBezTo>
                    <a:pt x="11330" y="5046"/>
                    <a:pt x="11311" y="5046"/>
                    <a:pt x="11311" y="5046"/>
                  </a:cubicBezTo>
                  <a:cubicBezTo>
                    <a:pt x="11311" y="5010"/>
                    <a:pt x="11311" y="5010"/>
                    <a:pt x="11311" y="4973"/>
                  </a:cubicBezTo>
                  <a:cubicBezTo>
                    <a:pt x="11311" y="4973"/>
                    <a:pt x="11311" y="4973"/>
                    <a:pt x="11311" y="4973"/>
                  </a:cubicBezTo>
                  <a:cubicBezTo>
                    <a:pt x="11330" y="4973"/>
                    <a:pt x="11349" y="4937"/>
                    <a:pt x="11367" y="4901"/>
                  </a:cubicBezTo>
                  <a:cubicBezTo>
                    <a:pt x="11367" y="4937"/>
                    <a:pt x="11386" y="4901"/>
                    <a:pt x="11386" y="4937"/>
                  </a:cubicBezTo>
                  <a:cubicBezTo>
                    <a:pt x="11386" y="4901"/>
                    <a:pt x="11386" y="4901"/>
                    <a:pt x="11386" y="4901"/>
                  </a:cubicBezTo>
                  <a:cubicBezTo>
                    <a:pt x="11405" y="4901"/>
                    <a:pt x="11405" y="4901"/>
                    <a:pt x="11424" y="4901"/>
                  </a:cubicBezTo>
                  <a:cubicBezTo>
                    <a:pt x="11424" y="4901"/>
                    <a:pt x="11424" y="4901"/>
                    <a:pt x="11443" y="4901"/>
                  </a:cubicBezTo>
                  <a:cubicBezTo>
                    <a:pt x="11443" y="4901"/>
                    <a:pt x="11462" y="4901"/>
                    <a:pt x="11481" y="4901"/>
                  </a:cubicBezTo>
                  <a:cubicBezTo>
                    <a:pt x="11519" y="4901"/>
                    <a:pt x="11538" y="4937"/>
                    <a:pt x="11575" y="4937"/>
                  </a:cubicBezTo>
                  <a:cubicBezTo>
                    <a:pt x="11575" y="4937"/>
                    <a:pt x="11594" y="4901"/>
                    <a:pt x="11594" y="4901"/>
                  </a:cubicBezTo>
                  <a:cubicBezTo>
                    <a:pt x="11594" y="4901"/>
                    <a:pt x="11594" y="4901"/>
                    <a:pt x="11594" y="4901"/>
                  </a:cubicBezTo>
                  <a:cubicBezTo>
                    <a:pt x="11594" y="4901"/>
                    <a:pt x="11594" y="4901"/>
                    <a:pt x="11594" y="4865"/>
                  </a:cubicBezTo>
                  <a:cubicBezTo>
                    <a:pt x="11594" y="4865"/>
                    <a:pt x="11594" y="4865"/>
                    <a:pt x="11594" y="4865"/>
                  </a:cubicBezTo>
                  <a:cubicBezTo>
                    <a:pt x="11594" y="4865"/>
                    <a:pt x="11594" y="4865"/>
                    <a:pt x="11594" y="4865"/>
                  </a:cubicBezTo>
                  <a:cubicBezTo>
                    <a:pt x="11594" y="4865"/>
                    <a:pt x="11613" y="4865"/>
                    <a:pt x="11613" y="4865"/>
                  </a:cubicBezTo>
                  <a:cubicBezTo>
                    <a:pt x="11613" y="4865"/>
                    <a:pt x="11613" y="4865"/>
                    <a:pt x="11613" y="4828"/>
                  </a:cubicBezTo>
                  <a:cubicBezTo>
                    <a:pt x="11632" y="4828"/>
                    <a:pt x="11632" y="4828"/>
                    <a:pt x="11632" y="4865"/>
                  </a:cubicBezTo>
                  <a:cubicBezTo>
                    <a:pt x="11651" y="4828"/>
                    <a:pt x="11651" y="4792"/>
                    <a:pt x="11670" y="4792"/>
                  </a:cubicBezTo>
                  <a:cubicBezTo>
                    <a:pt x="11689" y="4828"/>
                    <a:pt x="11689" y="4828"/>
                    <a:pt x="11708" y="4828"/>
                  </a:cubicBezTo>
                  <a:cubicBezTo>
                    <a:pt x="11708" y="4828"/>
                    <a:pt x="11727" y="4828"/>
                    <a:pt x="11727" y="4828"/>
                  </a:cubicBezTo>
                  <a:cubicBezTo>
                    <a:pt x="11689" y="4719"/>
                    <a:pt x="11651" y="4828"/>
                    <a:pt x="11613" y="4719"/>
                  </a:cubicBezTo>
                  <a:cubicBezTo>
                    <a:pt x="11613" y="4719"/>
                    <a:pt x="11632" y="4683"/>
                    <a:pt x="11632" y="4683"/>
                  </a:cubicBezTo>
                  <a:cubicBezTo>
                    <a:pt x="11613" y="4683"/>
                    <a:pt x="11613" y="4683"/>
                    <a:pt x="11613" y="4719"/>
                  </a:cubicBezTo>
                  <a:cubicBezTo>
                    <a:pt x="11594" y="4719"/>
                    <a:pt x="11575" y="4719"/>
                    <a:pt x="11557" y="4756"/>
                  </a:cubicBezTo>
                  <a:cubicBezTo>
                    <a:pt x="11557" y="4756"/>
                    <a:pt x="11538" y="4719"/>
                    <a:pt x="11538" y="4719"/>
                  </a:cubicBezTo>
                  <a:cubicBezTo>
                    <a:pt x="11538" y="4719"/>
                    <a:pt x="11538" y="4756"/>
                    <a:pt x="11519" y="4756"/>
                  </a:cubicBezTo>
                  <a:cubicBezTo>
                    <a:pt x="11519" y="4756"/>
                    <a:pt x="11500" y="4756"/>
                    <a:pt x="11500" y="4719"/>
                  </a:cubicBezTo>
                  <a:cubicBezTo>
                    <a:pt x="11500" y="4719"/>
                    <a:pt x="11500" y="4719"/>
                    <a:pt x="11500" y="4719"/>
                  </a:cubicBezTo>
                  <a:cubicBezTo>
                    <a:pt x="11500" y="4719"/>
                    <a:pt x="11500" y="4756"/>
                    <a:pt x="11500" y="4756"/>
                  </a:cubicBezTo>
                  <a:cubicBezTo>
                    <a:pt x="11481" y="4756"/>
                    <a:pt x="11462" y="4756"/>
                    <a:pt x="11462" y="4792"/>
                  </a:cubicBezTo>
                  <a:cubicBezTo>
                    <a:pt x="11462" y="4792"/>
                    <a:pt x="11462" y="4792"/>
                    <a:pt x="11462" y="4792"/>
                  </a:cubicBezTo>
                  <a:cubicBezTo>
                    <a:pt x="11443" y="4792"/>
                    <a:pt x="11443" y="4756"/>
                    <a:pt x="11443" y="4756"/>
                  </a:cubicBezTo>
                  <a:cubicBezTo>
                    <a:pt x="11443" y="4792"/>
                    <a:pt x="11424" y="4792"/>
                    <a:pt x="11405" y="4792"/>
                  </a:cubicBezTo>
                  <a:cubicBezTo>
                    <a:pt x="11405" y="4792"/>
                    <a:pt x="11405" y="4792"/>
                    <a:pt x="11405" y="4792"/>
                  </a:cubicBezTo>
                  <a:cubicBezTo>
                    <a:pt x="11386" y="4792"/>
                    <a:pt x="11386" y="4792"/>
                    <a:pt x="11367" y="4828"/>
                  </a:cubicBezTo>
                  <a:cubicBezTo>
                    <a:pt x="11367" y="4828"/>
                    <a:pt x="11349" y="4828"/>
                    <a:pt x="11349" y="4828"/>
                  </a:cubicBezTo>
                  <a:cubicBezTo>
                    <a:pt x="11349" y="4828"/>
                    <a:pt x="11349" y="4828"/>
                    <a:pt x="11349" y="4828"/>
                  </a:cubicBezTo>
                  <a:cubicBezTo>
                    <a:pt x="11330" y="4828"/>
                    <a:pt x="11311" y="4865"/>
                    <a:pt x="11292" y="4828"/>
                  </a:cubicBezTo>
                  <a:cubicBezTo>
                    <a:pt x="11292" y="4828"/>
                    <a:pt x="11273" y="4828"/>
                    <a:pt x="11273" y="4792"/>
                  </a:cubicBezTo>
                  <a:cubicBezTo>
                    <a:pt x="11273" y="4792"/>
                    <a:pt x="11273" y="4792"/>
                    <a:pt x="11273" y="4756"/>
                  </a:cubicBezTo>
                  <a:cubicBezTo>
                    <a:pt x="11273" y="4756"/>
                    <a:pt x="11254" y="4792"/>
                    <a:pt x="11254" y="4792"/>
                  </a:cubicBezTo>
                  <a:cubicBezTo>
                    <a:pt x="11254" y="4792"/>
                    <a:pt x="11254" y="4756"/>
                    <a:pt x="11254" y="4756"/>
                  </a:cubicBezTo>
                  <a:cubicBezTo>
                    <a:pt x="11235" y="4756"/>
                    <a:pt x="11235" y="4756"/>
                    <a:pt x="11216" y="4756"/>
                  </a:cubicBezTo>
                  <a:cubicBezTo>
                    <a:pt x="11178" y="4719"/>
                    <a:pt x="11178" y="4647"/>
                    <a:pt x="11197" y="4574"/>
                  </a:cubicBezTo>
                  <a:cubicBezTo>
                    <a:pt x="11197" y="4574"/>
                    <a:pt x="11197" y="4538"/>
                    <a:pt x="11197" y="4538"/>
                  </a:cubicBezTo>
                  <a:cubicBezTo>
                    <a:pt x="11197" y="4502"/>
                    <a:pt x="11178" y="4502"/>
                    <a:pt x="11178" y="4465"/>
                  </a:cubicBezTo>
                  <a:cubicBezTo>
                    <a:pt x="11178" y="4429"/>
                    <a:pt x="11178" y="4429"/>
                    <a:pt x="11178" y="4393"/>
                  </a:cubicBezTo>
                  <a:cubicBezTo>
                    <a:pt x="11178" y="4356"/>
                    <a:pt x="11159" y="4356"/>
                    <a:pt x="11159" y="4356"/>
                  </a:cubicBezTo>
                  <a:cubicBezTo>
                    <a:pt x="11159" y="4320"/>
                    <a:pt x="11178" y="4284"/>
                    <a:pt x="11197" y="4284"/>
                  </a:cubicBezTo>
                  <a:cubicBezTo>
                    <a:pt x="11197" y="4247"/>
                    <a:pt x="11197" y="4247"/>
                    <a:pt x="11197" y="4247"/>
                  </a:cubicBezTo>
                  <a:cubicBezTo>
                    <a:pt x="11197" y="4211"/>
                    <a:pt x="11216" y="4247"/>
                    <a:pt x="11216" y="4247"/>
                  </a:cubicBezTo>
                  <a:cubicBezTo>
                    <a:pt x="11254" y="4211"/>
                    <a:pt x="11235" y="4175"/>
                    <a:pt x="11254" y="4138"/>
                  </a:cubicBezTo>
                  <a:cubicBezTo>
                    <a:pt x="11254" y="4138"/>
                    <a:pt x="11254" y="4138"/>
                    <a:pt x="11254" y="4138"/>
                  </a:cubicBezTo>
                  <a:cubicBezTo>
                    <a:pt x="11254" y="4138"/>
                    <a:pt x="11273" y="4138"/>
                    <a:pt x="11273" y="4138"/>
                  </a:cubicBezTo>
                  <a:cubicBezTo>
                    <a:pt x="11273" y="4138"/>
                    <a:pt x="11273" y="4138"/>
                    <a:pt x="11273" y="4138"/>
                  </a:cubicBezTo>
                  <a:cubicBezTo>
                    <a:pt x="11292" y="4102"/>
                    <a:pt x="11386" y="3921"/>
                    <a:pt x="11405" y="3921"/>
                  </a:cubicBezTo>
                  <a:cubicBezTo>
                    <a:pt x="11405" y="3921"/>
                    <a:pt x="11424" y="3921"/>
                    <a:pt x="11424" y="3921"/>
                  </a:cubicBezTo>
                  <a:cubicBezTo>
                    <a:pt x="11424" y="3921"/>
                    <a:pt x="11424" y="3884"/>
                    <a:pt x="11424" y="3884"/>
                  </a:cubicBezTo>
                  <a:cubicBezTo>
                    <a:pt x="11424" y="3884"/>
                    <a:pt x="11424" y="3884"/>
                    <a:pt x="11424" y="3884"/>
                  </a:cubicBezTo>
                  <a:cubicBezTo>
                    <a:pt x="11424" y="3848"/>
                    <a:pt x="11424" y="3812"/>
                    <a:pt x="11424" y="3812"/>
                  </a:cubicBezTo>
                  <a:cubicBezTo>
                    <a:pt x="11424" y="3812"/>
                    <a:pt x="11424" y="3775"/>
                    <a:pt x="11405" y="3775"/>
                  </a:cubicBezTo>
                  <a:cubicBezTo>
                    <a:pt x="11386" y="3775"/>
                    <a:pt x="11367" y="3775"/>
                    <a:pt x="11349" y="3739"/>
                  </a:cubicBezTo>
                  <a:cubicBezTo>
                    <a:pt x="11349" y="3739"/>
                    <a:pt x="11292" y="3739"/>
                    <a:pt x="11292" y="3739"/>
                  </a:cubicBezTo>
                  <a:cubicBezTo>
                    <a:pt x="11273" y="3739"/>
                    <a:pt x="11273" y="3703"/>
                    <a:pt x="11254" y="3703"/>
                  </a:cubicBezTo>
                  <a:cubicBezTo>
                    <a:pt x="11235" y="3739"/>
                    <a:pt x="11235" y="3775"/>
                    <a:pt x="11216" y="3812"/>
                  </a:cubicBezTo>
                  <a:cubicBezTo>
                    <a:pt x="11197" y="3812"/>
                    <a:pt x="11197" y="3812"/>
                    <a:pt x="11178" y="3848"/>
                  </a:cubicBezTo>
                  <a:cubicBezTo>
                    <a:pt x="11178" y="3848"/>
                    <a:pt x="11197" y="3884"/>
                    <a:pt x="11178" y="3884"/>
                  </a:cubicBezTo>
                  <a:cubicBezTo>
                    <a:pt x="11178" y="3921"/>
                    <a:pt x="11159" y="3921"/>
                    <a:pt x="11159" y="3957"/>
                  </a:cubicBezTo>
                  <a:cubicBezTo>
                    <a:pt x="11159" y="3957"/>
                    <a:pt x="11159" y="3957"/>
                    <a:pt x="11159" y="3957"/>
                  </a:cubicBezTo>
                  <a:cubicBezTo>
                    <a:pt x="11159" y="3957"/>
                    <a:pt x="11178" y="3993"/>
                    <a:pt x="11178" y="3993"/>
                  </a:cubicBezTo>
                  <a:cubicBezTo>
                    <a:pt x="11178" y="3993"/>
                    <a:pt x="11178" y="3993"/>
                    <a:pt x="11178" y="3993"/>
                  </a:cubicBezTo>
                  <a:cubicBezTo>
                    <a:pt x="11159" y="4030"/>
                    <a:pt x="11159" y="4066"/>
                    <a:pt x="11140" y="4102"/>
                  </a:cubicBezTo>
                  <a:cubicBezTo>
                    <a:pt x="11122" y="4138"/>
                    <a:pt x="11103" y="4175"/>
                    <a:pt x="11084" y="4175"/>
                  </a:cubicBezTo>
                  <a:cubicBezTo>
                    <a:pt x="11084" y="4175"/>
                    <a:pt x="11065" y="4175"/>
                    <a:pt x="11065" y="4175"/>
                  </a:cubicBezTo>
                  <a:cubicBezTo>
                    <a:pt x="11046" y="4175"/>
                    <a:pt x="11046" y="4211"/>
                    <a:pt x="11046" y="4211"/>
                  </a:cubicBezTo>
                  <a:cubicBezTo>
                    <a:pt x="11027" y="4247"/>
                    <a:pt x="11008" y="4247"/>
                    <a:pt x="10989" y="4320"/>
                  </a:cubicBezTo>
                  <a:cubicBezTo>
                    <a:pt x="10989" y="4320"/>
                    <a:pt x="10970" y="4320"/>
                    <a:pt x="10970" y="4320"/>
                  </a:cubicBezTo>
                  <a:cubicBezTo>
                    <a:pt x="10970" y="4320"/>
                    <a:pt x="10970" y="4320"/>
                    <a:pt x="10970" y="4356"/>
                  </a:cubicBezTo>
                  <a:cubicBezTo>
                    <a:pt x="10970" y="4356"/>
                    <a:pt x="10951" y="4356"/>
                    <a:pt x="10951" y="4393"/>
                  </a:cubicBezTo>
                  <a:cubicBezTo>
                    <a:pt x="10951" y="4393"/>
                    <a:pt x="10932" y="4356"/>
                    <a:pt x="10932" y="4356"/>
                  </a:cubicBezTo>
                  <a:cubicBezTo>
                    <a:pt x="10932" y="4429"/>
                    <a:pt x="10951" y="4429"/>
                    <a:pt x="10932" y="4502"/>
                  </a:cubicBezTo>
                  <a:cubicBezTo>
                    <a:pt x="10932" y="4502"/>
                    <a:pt x="10932" y="4502"/>
                    <a:pt x="10913" y="4502"/>
                  </a:cubicBezTo>
                  <a:cubicBezTo>
                    <a:pt x="10913" y="4574"/>
                    <a:pt x="10932" y="4683"/>
                    <a:pt x="10932" y="4683"/>
                  </a:cubicBezTo>
                  <a:cubicBezTo>
                    <a:pt x="10932" y="4683"/>
                    <a:pt x="10932" y="4683"/>
                    <a:pt x="10932" y="4683"/>
                  </a:cubicBezTo>
                  <a:cubicBezTo>
                    <a:pt x="10951" y="4683"/>
                    <a:pt x="10951" y="4683"/>
                    <a:pt x="10951" y="4719"/>
                  </a:cubicBezTo>
                  <a:cubicBezTo>
                    <a:pt x="10970" y="4719"/>
                    <a:pt x="10970" y="4719"/>
                    <a:pt x="10970" y="4719"/>
                  </a:cubicBezTo>
                  <a:cubicBezTo>
                    <a:pt x="10989" y="4756"/>
                    <a:pt x="10989" y="4792"/>
                    <a:pt x="11027" y="4792"/>
                  </a:cubicBezTo>
                  <a:cubicBezTo>
                    <a:pt x="11027" y="4828"/>
                    <a:pt x="11046" y="4828"/>
                    <a:pt x="11046" y="4865"/>
                  </a:cubicBezTo>
                  <a:cubicBezTo>
                    <a:pt x="11027" y="4865"/>
                    <a:pt x="11027" y="4865"/>
                    <a:pt x="11027" y="4865"/>
                  </a:cubicBezTo>
                  <a:cubicBezTo>
                    <a:pt x="11027" y="4865"/>
                    <a:pt x="10970" y="4937"/>
                    <a:pt x="10970" y="4901"/>
                  </a:cubicBezTo>
                  <a:cubicBezTo>
                    <a:pt x="10951" y="4901"/>
                    <a:pt x="10895" y="4865"/>
                    <a:pt x="10876" y="4901"/>
                  </a:cubicBezTo>
                  <a:cubicBezTo>
                    <a:pt x="10876" y="4901"/>
                    <a:pt x="10876" y="4901"/>
                    <a:pt x="10876" y="4901"/>
                  </a:cubicBezTo>
                  <a:cubicBezTo>
                    <a:pt x="10876" y="4901"/>
                    <a:pt x="10876" y="4901"/>
                    <a:pt x="10876" y="4901"/>
                  </a:cubicBezTo>
                  <a:cubicBezTo>
                    <a:pt x="10913" y="4901"/>
                    <a:pt x="10913" y="4937"/>
                    <a:pt x="10951" y="4937"/>
                  </a:cubicBezTo>
                  <a:cubicBezTo>
                    <a:pt x="10970" y="4937"/>
                    <a:pt x="10989" y="4901"/>
                    <a:pt x="11008" y="4937"/>
                  </a:cubicBezTo>
                  <a:cubicBezTo>
                    <a:pt x="11008" y="4937"/>
                    <a:pt x="11008" y="4901"/>
                    <a:pt x="11008" y="4901"/>
                  </a:cubicBezTo>
                  <a:cubicBezTo>
                    <a:pt x="11008" y="4901"/>
                    <a:pt x="11008" y="4901"/>
                    <a:pt x="11008" y="4901"/>
                  </a:cubicBezTo>
                  <a:cubicBezTo>
                    <a:pt x="11008" y="4901"/>
                    <a:pt x="11008" y="4901"/>
                    <a:pt x="11008" y="4901"/>
                  </a:cubicBezTo>
                  <a:cubicBezTo>
                    <a:pt x="11008" y="4937"/>
                    <a:pt x="11008" y="4937"/>
                    <a:pt x="11008" y="4937"/>
                  </a:cubicBezTo>
                  <a:cubicBezTo>
                    <a:pt x="11008" y="4937"/>
                    <a:pt x="11008" y="4937"/>
                    <a:pt x="10989" y="4937"/>
                  </a:cubicBezTo>
                  <a:cubicBezTo>
                    <a:pt x="10989" y="4937"/>
                    <a:pt x="10989" y="4937"/>
                    <a:pt x="10989" y="4973"/>
                  </a:cubicBezTo>
                  <a:cubicBezTo>
                    <a:pt x="10989" y="4973"/>
                    <a:pt x="10970" y="4973"/>
                    <a:pt x="10970" y="5010"/>
                  </a:cubicBezTo>
                  <a:cubicBezTo>
                    <a:pt x="10970" y="5010"/>
                    <a:pt x="10970" y="5010"/>
                    <a:pt x="10951" y="5010"/>
                  </a:cubicBezTo>
                  <a:cubicBezTo>
                    <a:pt x="10951" y="5010"/>
                    <a:pt x="10951" y="5010"/>
                    <a:pt x="10951" y="5010"/>
                  </a:cubicBezTo>
                  <a:cubicBezTo>
                    <a:pt x="10951" y="4973"/>
                    <a:pt x="10951" y="4973"/>
                    <a:pt x="10951" y="4973"/>
                  </a:cubicBezTo>
                  <a:cubicBezTo>
                    <a:pt x="10932" y="4973"/>
                    <a:pt x="10951" y="5046"/>
                    <a:pt x="10913" y="5046"/>
                  </a:cubicBezTo>
                  <a:cubicBezTo>
                    <a:pt x="10913" y="5046"/>
                    <a:pt x="10913" y="5046"/>
                    <a:pt x="10913" y="5046"/>
                  </a:cubicBezTo>
                  <a:cubicBezTo>
                    <a:pt x="10913" y="5046"/>
                    <a:pt x="10895" y="5046"/>
                    <a:pt x="10876" y="5046"/>
                  </a:cubicBezTo>
                  <a:cubicBezTo>
                    <a:pt x="10876" y="5082"/>
                    <a:pt x="10913" y="5155"/>
                    <a:pt x="10895" y="5191"/>
                  </a:cubicBezTo>
                  <a:cubicBezTo>
                    <a:pt x="10895" y="5191"/>
                    <a:pt x="10895" y="5191"/>
                    <a:pt x="10876" y="5191"/>
                  </a:cubicBezTo>
                  <a:cubicBezTo>
                    <a:pt x="10876" y="5191"/>
                    <a:pt x="10876" y="5191"/>
                    <a:pt x="10876" y="5191"/>
                  </a:cubicBezTo>
                  <a:cubicBezTo>
                    <a:pt x="10876" y="5191"/>
                    <a:pt x="10895" y="5228"/>
                    <a:pt x="10895" y="5228"/>
                  </a:cubicBezTo>
                  <a:cubicBezTo>
                    <a:pt x="10895" y="5228"/>
                    <a:pt x="10895" y="5228"/>
                    <a:pt x="10895" y="5264"/>
                  </a:cubicBezTo>
                  <a:cubicBezTo>
                    <a:pt x="10895" y="5264"/>
                    <a:pt x="10876" y="5300"/>
                    <a:pt x="10876" y="5300"/>
                  </a:cubicBezTo>
                  <a:cubicBezTo>
                    <a:pt x="10876" y="5336"/>
                    <a:pt x="10876" y="5336"/>
                    <a:pt x="10876" y="5373"/>
                  </a:cubicBezTo>
                  <a:cubicBezTo>
                    <a:pt x="10857" y="5409"/>
                    <a:pt x="10857" y="5445"/>
                    <a:pt x="10838" y="5482"/>
                  </a:cubicBezTo>
                  <a:cubicBezTo>
                    <a:pt x="10838" y="5482"/>
                    <a:pt x="10838" y="5482"/>
                    <a:pt x="10838" y="5482"/>
                  </a:cubicBezTo>
                  <a:cubicBezTo>
                    <a:pt x="10838" y="5482"/>
                    <a:pt x="10819" y="5482"/>
                    <a:pt x="10819" y="5482"/>
                  </a:cubicBezTo>
                  <a:cubicBezTo>
                    <a:pt x="10800" y="5482"/>
                    <a:pt x="10800" y="5482"/>
                    <a:pt x="10762" y="5482"/>
                  </a:cubicBezTo>
                  <a:cubicBezTo>
                    <a:pt x="10762" y="5482"/>
                    <a:pt x="10762" y="5482"/>
                    <a:pt x="10762" y="5482"/>
                  </a:cubicBezTo>
                  <a:cubicBezTo>
                    <a:pt x="10762" y="5482"/>
                    <a:pt x="10762" y="5482"/>
                    <a:pt x="10762" y="5482"/>
                  </a:cubicBezTo>
                  <a:cubicBezTo>
                    <a:pt x="10743" y="5518"/>
                    <a:pt x="10743" y="5518"/>
                    <a:pt x="10743" y="5554"/>
                  </a:cubicBezTo>
                  <a:cubicBezTo>
                    <a:pt x="10743" y="5554"/>
                    <a:pt x="10743" y="5554"/>
                    <a:pt x="10743" y="5591"/>
                  </a:cubicBezTo>
                  <a:cubicBezTo>
                    <a:pt x="10743" y="5591"/>
                    <a:pt x="10743" y="5591"/>
                    <a:pt x="10743" y="5591"/>
                  </a:cubicBezTo>
                  <a:cubicBezTo>
                    <a:pt x="10705" y="5591"/>
                    <a:pt x="10687" y="5627"/>
                    <a:pt x="10649" y="5591"/>
                  </a:cubicBezTo>
                  <a:cubicBezTo>
                    <a:pt x="10649" y="5591"/>
                    <a:pt x="10668" y="5554"/>
                    <a:pt x="10668" y="5554"/>
                  </a:cubicBezTo>
                  <a:cubicBezTo>
                    <a:pt x="10649" y="5518"/>
                    <a:pt x="10649" y="5482"/>
                    <a:pt x="10630" y="5445"/>
                  </a:cubicBezTo>
                  <a:cubicBezTo>
                    <a:pt x="10630" y="5445"/>
                    <a:pt x="10649" y="5445"/>
                    <a:pt x="10649" y="5445"/>
                  </a:cubicBezTo>
                  <a:cubicBezTo>
                    <a:pt x="10649" y="5445"/>
                    <a:pt x="10649" y="5445"/>
                    <a:pt x="10649" y="5409"/>
                  </a:cubicBezTo>
                  <a:cubicBezTo>
                    <a:pt x="10649" y="5409"/>
                    <a:pt x="10649" y="5409"/>
                    <a:pt x="10649" y="5409"/>
                  </a:cubicBezTo>
                  <a:cubicBezTo>
                    <a:pt x="10649" y="5409"/>
                    <a:pt x="10649" y="5409"/>
                    <a:pt x="10668" y="5409"/>
                  </a:cubicBezTo>
                  <a:cubicBezTo>
                    <a:pt x="10630" y="5373"/>
                    <a:pt x="10611" y="5336"/>
                    <a:pt x="10611" y="5264"/>
                  </a:cubicBezTo>
                  <a:cubicBezTo>
                    <a:pt x="10611" y="5264"/>
                    <a:pt x="10592" y="5264"/>
                    <a:pt x="10592" y="5264"/>
                  </a:cubicBezTo>
                  <a:cubicBezTo>
                    <a:pt x="10592" y="5228"/>
                    <a:pt x="10592" y="5228"/>
                    <a:pt x="10573" y="5191"/>
                  </a:cubicBezTo>
                  <a:cubicBezTo>
                    <a:pt x="10592" y="5155"/>
                    <a:pt x="10592" y="5155"/>
                    <a:pt x="10592" y="5119"/>
                  </a:cubicBezTo>
                  <a:cubicBezTo>
                    <a:pt x="10573" y="5119"/>
                    <a:pt x="10573" y="5119"/>
                    <a:pt x="10573" y="5119"/>
                  </a:cubicBezTo>
                  <a:cubicBezTo>
                    <a:pt x="10573" y="5119"/>
                    <a:pt x="10573" y="5119"/>
                    <a:pt x="10573" y="5119"/>
                  </a:cubicBezTo>
                  <a:cubicBezTo>
                    <a:pt x="10573" y="5119"/>
                    <a:pt x="10554" y="5119"/>
                    <a:pt x="10554" y="5119"/>
                  </a:cubicBezTo>
                  <a:cubicBezTo>
                    <a:pt x="10554" y="5082"/>
                    <a:pt x="10554" y="5010"/>
                    <a:pt x="10554" y="5010"/>
                  </a:cubicBezTo>
                  <a:cubicBezTo>
                    <a:pt x="10554" y="4973"/>
                    <a:pt x="10554" y="4973"/>
                    <a:pt x="10554" y="4973"/>
                  </a:cubicBezTo>
                  <a:cubicBezTo>
                    <a:pt x="10554" y="4973"/>
                    <a:pt x="10554" y="4937"/>
                    <a:pt x="10554" y="4937"/>
                  </a:cubicBezTo>
                  <a:cubicBezTo>
                    <a:pt x="10535" y="4973"/>
                    <a:pt x="10535" y="4937"/>
                    <a:pt x="10516" y="4901"/>
                  </a:cubicBezTo>
                  <a:cubicBezTo>
                    <a:pt x="10516" y="4901"/>
                    <a:pt x="10516" y="4901"/>
                    <a:pt x="10516" y="4865"/>
                  </a:cubicBezTo>
                  <a:cubicBezTo>
                    <a:pt x="10516" y="4901"/>
                    <a:pt x="10516" y="4901"/>
                    <a:pt x="10516" y="4901"/>
                  </a:cubicBezTo>
                  <a:cubicBezTo>
                    <a:pt x="10516" y="4937"/>
                    <a:pt x="10497" y="4973"/>
                    <a:pt x="10497" y="4973"/>
                  </a:cubicBezTo>
                  <a:cubicBezTo>
                    <a:pt x="10478" y="5010"/>
                    <a:pt x="10460" y="4973"/>
                    <a:pt x="10460" y="4973"/>
                  </a:cubicBezTo>
                  <a:cubicBezTo>
                    <a:pt x="10441" y="5010"/>
                    <a:pt x="10441" y="5010"/>
                    <a:pt x="10441" y="5010"/>
                  </a:cubicBezTo>
                  <a:cubicBezTo>
                    <a:pt x="10422" y="5082"/>
                    <a:pt x="10384" y="5082"/>
                    <a:pt x="10365" y="5155"/>
                  </a:cubicBezTo>
                  <a:cubicBezTo>
                    <a:pt x="10346" y="5155"/>
                    <a:pt x="10308" y="5155"/>
                    <a:pt x="10289" y="5155"/>
                  </a:cubicBezTo>
                  <a:cubicBezTo>
                    <a:pt x="10289" y="5155"/>
                    <a:pt x="10289" y="5155"/>
                    <a:pt x="10289" y="5119"/>
                  </a:cubicBezTo>
                  <a:cubicBezTo>
                    <a:pt x="10270" y="5155"/>
                    <a:pt x="10270" y="5155"/>
                    <a:pt x="10270" y="5155"/>
                  </a:cubicBezTo>
                  <a:cubicBezTo>
                    <a:pt x="10270" y="5155"/>
                    <a:pt x="10270" y="5155"/>
                    <a:pt x="10270" y="5155"/>
                  </a:cubicBezTo>
                  <a:cubicBezTo>
                    <a:pt x="10270" y="5119"/>
                    <a:pt x="10270" y="5119"/>
                    <a:pt x="10270" y="5119"/>
                  </a:cubicBezTo>
                  <a:cubicBezTo>
                    <a:pt x="10251" y="5119"/>
                    <a:pt x="10233" y="5082"/>
                    <a:pt x="10214" y="5082"/>
                  </a:cubicBezTo>
                  <a:cubicBezTo>
                    <a:pt x="10214" y="5046"/>
                    <a:pt x="10195" y="5046"/>
                    <a:pt x="10195" y="5046"/>
                  </a:cubicBezTo>
                  <a:cubicBezTo>
                    <a:pt x="10195" y="5010"/>
                    <a:pt x="10214" y="5010"/>
                    <a:pt x="10195" y="4973"/>
                  </a:cubicBezTo>
                  <a:cubicBezTo>
                    <a:pt x="10214" y="4973"/>
                    <a:pt x="10214" y="4973"/>
                    <a:pt x="10214" y="4973"/>
                  </a:cubicBezTo>
                  <a:cubicBezTo>
                    <a:pt x="10214" y="5010"/>
                    <a:pt x="10214" y="5010"/>
                    <a:pt x="10214" y="5010"/>
                  </a:cubicBezTo>
                  <a:cubicBezTo>
                    <a:pt x="10214" y="5010"/>
                    <a:pt x="10214" y="5010"/>
                    <a:pt x="10214" y="5010"/>
                  </a:cubicBezTo>
                  <a:cubicBezTo>
                    <a:pt x="10233" y="4973"/>
                    <a:pt x="10233" y="5010"/>
                    <a:pt x="10233" y="5010"/>
                  </a:cubicBezTo>
                  <a:cubicBezTo>
                    <a:pt x="10233" y="5010"/>
                    <a:pt x="10233" y="5010"/>
                    <a:pt x="10233" y="5010"/>
                  </a:cubicBezTo>
                  <a:cubicBezTo>
                    <a:pt x="10233" y="5010"/>
                    <a:pt x="10233" y="4973"/>
                    <a:pt x="10251" y="4973"/>
                  </a:cubicBezTo>
                  <a:cubicBezTo>
                    <a:pt x="10251" y="4973"/>
                    <a:pt x="10251" y="4973"/>
                    <a:pt x="10251" y="4973"/>
                  </a:cubicBezTo>
                  <a:cubicBezTo>
                    <a:pt x="10233" y="4973"/>
                    <a:pt x="10233" y="5010"/>
                    <a:pt x="10233" y="4973"/>
                  </a:cubicBezTo>
                  <a:cubicBezTo>
                    <a:pt x="10214" y="4973"/>
                    <a:pt x="10214" y="4973"/>
                    <a:pt x="10233" y="4973"/>
                  </a:cubicBezTo>
                  <a:cubicBezTo>
                    <a:pt x="10233" y="4937"/>
                    <a:pt x="10233" y="4937"/>
                    <a:pt x="10251" y="4937"/>
                  </a:cubicBezTo>
                  <a:cubicBezTo>
                    <a:pt x="10251" y="4937"/>
                    <a:pt x="10251" y="4937"/>
                    <a:pt x="10251" y="4937"/>
                  </a:cubicBezTo>
                  <a:cubicBezTo>
                    <a:pt x="10233" y="4937"/>
                    <a:pt x="10233" y="4937"/>
                    <a:pt x="10233" y="4937"/>
                  </a:cubicBezTo>
                  <a:cubicBezTo>
                    <a:pt x="10233" y="4901"/>
                    <a:pt x="10233" y="4901"/>
                    <a:pt x="10251" y="4901"/>
                  </a:cubicBezTo>
                  <a:cubicBezTo>
                    <a:pt x="10233" y="4901"/>
                    <a:pt x="10233" y="4901"/>
                    <a:pt x="10233" y="4937"/>
                  </a:cubicBezTo>
                  <a:cubicBezTo>
                    <a:pt x="10233" y="4937"/>
                    <a:pt x="10233" y="4937"/>
                    <a:pt x="10233" y="4937"/>
                  </a:cubicBezTo>
                  <a:cubicBezTo>
                    <a:pt x="10214" y="4901"/>
                    <a:pt x="10214" y="4901"/>
                    <a:pt x="10214" y="4901"/>
                  </a:cubicBezTo>
                  <a:cubicBezTo>
                    <a:pt x="10214" y="4901"/>
                    <a:pt x="10214" y="4901"/>
                    <a:pt x="10214" y="4937"/>
                  </a:cubicBezTo>
                  <a:cubicBezTo>
                    <a:pt x="10214" y="4937"/>
                    <a:pt x="10214" y="4937"/>
                    <a:pt x="10195" y="4937"/>
                  </a:cubicBezTo>
                  <a:cubicBezTo>
                    <a:pt x="10195" y="4937"/>
                    <a:pt x="10195" y="4937"/>
                    <a:pt x="10195" y="4937"/>
                  </a:cubicBezTo>
                  <a:cubicBezTo>
                    <a:pt x="10195" y="4937"/>
                    <a:pt x="10195" y="4937"/>
                    <a:pt x="10195" y="4937"/>
                  </a:cubicBezTo>
                  <a:cubicBezTo>
                    <a:pt x="10195" y="4937"/>
                    <a:pt x="10195" y="4937"/>
                    <a:pt x="10176" y="4937"/>
                  </a:cubicBezTo>
                  <a:cubicBezTo>
                    <a:pt x="10176" y="4901"/>
                    <a:pt x="10176" y="4901"/>
                    <a:pt x="10176" y="4901"/>
                  </a:cubicBezTo>
                  <a:cubicBezTo>
                    <a:pt x="10176" y="4865"/>
                    <a:pt x="10195" y="4865"/>
                    <a:pt x="10195" y="4865"/>
                  </a:cubicBezTo>
                  <a:cubicBezTo>
                    <a:pt x="10195" y="4865"/>
                    <a:pt x="10195" y="4865"/>
                    <a:pt x="10195" y="4865"/>
                  </a:cubicBezTo>
                  <a:cubicBezTo>
                    <a:pt x="10195" y="4865"/>
                    <a:pt x="10195" y="4865"/>
                    <a:pt x="10195" y="4865"/>
                  </a:cubicBezTo>
                  <a:cubicBezTo>
                    <a:pt x="10195" y="4865"/>
                    <a:pt x="10195" y="4865"/>
                    <a:pt x="10195" y="4865"/>
                  </a:cubicBezTo>
                  <a:cubicBezTo>
                    <a:pt x="10195" y="4865"/>
                    <a:pt x="10195" y="4865"/>
                    <a:pt x="10195" y="4865"/>
                  </a:cubicBezTo>
                  <a:cubicBezTo>
                    <a:pt x="10214" y="4865"/>
                    <a:pt x="10214" y="4865"/>
                    <a:pt x="10214" y="4865"/>
                  </a:cubicBezTo>
                  <a:cubicBezTo>
                    <a:pt x="10214" y="4865"/>
                    <a:pt x="10214" y="4865"/>
                    <a:pt x="10214" y="4865"/>
                  </a:cubicBezTo>
                  <a:cubicBezTo>
                    <a:pt x="10233" y="4865"/>
                    <a:pt x="10233" y="4865"/>
                    <a:pt x="10251" y="4828"/>
                  </a:cubicBezTo>
                  <a:cubicBezTo>
                    <a:pt x="10233" y="4828"/>
                    <a:pt x="10233" y="4865"/>
                    <a:pt x="10214" y="4865"/>
                  </a:cubicBezTo>
                  <a:cubicBezTo>
                    <a:pt x="10214" y="4828"/>
                    <a:pt x="10214" y="4828"/>
                    <a:pt x="10214" y="4828"/>
                  </a:cubicBezTo>
                  <a:cubicBezTo>
                    <a:pt x="10214" y="4828"/>
                    <a:pt x="10214" y="4828"/>
                    <a:pt x="10214" y="4828"/>
                  </a:cubicBezTo>
                  <a:cubicBezTo>
                    <a:pt x="10214" y="4828"/>
                    <a:pt x="10233" y="4792"/>
                    <a:pt x="10233" y="4792"/>
                  </a:cubicBezTo>
                  <a:cubicBezTo>
                    <a:pt x="10195" y="4792"/>
                    <a:pt x="10195" y="4792"/>
                    <a:pt x="10176" y="4756"/>
                  </a:cubicBezTo>
                  <a:cubicBezTo>
                    <a:pt x="10195" y="4756"/>
                    <a:pt x="10195" y="4719"/>
                    <a:pt x="10214" y="4719"/>
                  </a:cubicBezTo>
                  <a:cubicBezTo>
                    <a:pt x="10214" y="4719"/>
                    <a:pt x="10195" y="4719"/>
                    <a:pt x="10195" y="4683"/>
                  </a:cubicBezTo>
                  <a:cubicBezTo>
                    <a:pt x="10195" y="4719"/>
                    <a:pt x="10176" y="4719"/>
                    <a:pt x="10176" y="4683"/>
                  </a:cubicBezTo>
                  <a:cubicBezTo>
                    <a:pt x="10176" y="4683"/>
                    <a:pt x="10176" y="4683"/>
                    <a:pt x="10176" y="4683"/>
                  </a:cubicBezTo>
                  <a:cubicBezTo>
                    <a:pt x="10176" y="4647"/>
                    <a:pt x="10176" y="4647"/>
                    <a:pt x="10195" y="4610"/>
                  </a:cubicBezTo>
                  <a:cubicBezTo>
                    <a:pt x="10195" y="4610"/>
                    <a:pt x="10195" y="4610"/>
                    <a:pt x="10195" y="4610"/>
                  </a:cubicBezTo>
                  <a:cubicBezTo>
                    <a:pt x="10176" y="4610"/>
                    <a:pt x="10176" y="4610"/>
                    <a:pt x="10176" y="4574"/>
                  </a:cubicBezTo>
                  <a:cubicBezTo>
                    <a:pt x="10176" y="4538"/>
                    <a:pt x="10176" y="4538"/>
                    <a:pt x="10176" y="4502"/>
                  </a:cubicBezTo>
                  <a:cubicBezTo>
                    <a:pt x="10195" y="4502"/>
                    <a:pt x="10214" y="4502"/>
                    <a:pt x="10233" y="4502"/>
                  </a:cubicBezTo>
                  <a:cubicBezTo>
                    <a:pt x="10233" y="4465"/>
                    <a:pt x="10233" y="4465"/>
                    <a:pt x="10233" y="4465"/>
                  </a:cubicBezTo>
                  <a:cubicBezTo>
                    <a:pt x="10214" y="4465"/>
                    <a:pt x="10214" y="4465"/>
                    <a:pt x="10195" y="4429"/>
                  </a:cubicBezTo>
                  <a:cubicBezTo>
                    <a:pt x="10195" y="4429"/>
                    <a:pt x="10195" y="4429"/>
                    <a:pt x="10195" y="4429"/>
                  </a:cubicBezTo>
                  <a:cubicBezTo>
                    <a:pt x="10233" y="4429"/>
                    <a:pt x="10233" y="4393"/>
                    <a:pt x="10251" y="4393"/>
                  </a:cubicBezTo>
                  <a:cubicBezTo>
                    <a:pt x="10270" y="4393"/>
                    <a:pt x="10270" y="4356"/>
                    <a:pt x="10270" y="4356"/>
                  </a:cubicBezTo>
                  <a:cubicBezTo>
                    <a:pt x="10289" y="4356"/>
                    <a:pt x="10308" y="4356"/>
                    <a:pt x="10327" y="4320"/>
                  </a:cubicBezTo>
                  <a:cubicBezTo>
                    <a:pt x="10308" y="4320"/>
                    <a:pt x="10308" y="4320"/>
                    <a:pt x="10289" y="4284"/>
                  </a:cubicBezTo>
                  <a:cubicBezTo>
                    <a:pt x="10289" y="4284"/>
                    <a:pt x="10308" y="4284"/>
                    <a:pt x="10308" y="4284"/>
                  </a:cubicBezTo>
                  <a:cubicBezTo>
                    <a:pt x="10327" y="4284"/>
                    <a:pt x="10365" y="4284"/>
                    <a:pt x="10365" y="4284"/>
                  </a:cubicBezTo>
                  <a:cubicBezTo>
                    <a:pt x="10365" y="4247"/>
                    <a:pt x="10403" y="4175"/>
                    <a:pt x="10422" y="4175"/>
                  </a:cubicBezTo>
                  <a:cubicBezTo>
                    <a:pt x="10422" y="4211"/>
                    <a:pt x="10422" y="4211"/>
                    <a:pt x="10441" y="4211"/>
                  </a:cubicBezTo>
                  <a:cubicBezTo>
                    <a:pt x="10441" y="4211"/>
                    <a:pt x="10441" y="4211"/>
                    <a:pt x="10441" y="4211"/>
                  </a:cubicBezTo>
                  <a:cubicBezTo>
                    <a:pt x="10441" y="4175"/>
                    <a:pt x="10460" y="4175"/>
                    <a:pt x="10478" y="4138"/>
                  </a:cubicBezTo>
                  <a:cubicBezTo>
                    <a:pt x="10478" y="4138"/>
                    <a:pt x="10478" y="4102"/>
                    <a:pt x="10478" y="4102"/>
                  </a:cubicBezTo>
                  <a:cubicBezTo>
                    <a:pt x="10478" y="4066"/>
                    <a:pt x="10516" y="3993"/>
                    <a:pt x="10535" y="3993"/>
                  </a:cubicBezTo>
                  <a:cubicBezTo>
                    <a:pt x="10554" y="3993"/>
                    <a:pt x="10554" y="3993"/>
                    <a:pt x="10573" y="3993"/>
                  </a:cubicBezTo>
                  <a:cubicBezTo>
                    <a:pt x="10573" y="3993"/>
                    <a:pt x="10573" y="3993"/>
                    <a:pt x="10573" y="3993"/>
                  </a:cubicBezTo>
                  <a:cubicBezTo>
                    <a:pt x="10573" y="3957"/>
                    <a:pt x="10573" y="3957"/>
                    <a:pt x="10573" y="3957"/>
                  </a:cubicBezTo>
                  <a:cubicBezTo>
                    <a:pt x="10592" y="3921"/>
                    <a:pt x="10592" y="3884"/>
                    <a:pt x="10611" y="3848"/>
                  </a:cubicBezTo>
                  <a:cubicBezTo>
                    <a:pt x="10630" y="3848"/>
                    <a:pt x="10630" y="3848"/>
                    <a:pt x="10630" y="3848"/>
                  </a:cubicBezTo>
                  <a:cubicBezTo>
                    <a:pt x="10630" y="3848"/>
                    <a:pt x="10630" y="3812"/>
                    <a:pt x="10630" y="3812"/>
                  </a:cubicBezTo>
                  <a:cubicBezTo>
                    <a:pt x="10630" y="3812"/>
                    <a:pt x="10630" y="3812"/>
                    <a:pt x="10630" y="3812"/>
                  </a:cubicBezTo>
                  <a:cubicBezTo>
                    <a:pt x="10630" y="3739"/>
                    <a:pt x="10630" y="3703"/>
                    <a:pt x="10668" y="3703"/>
                  </a:cubicBezTo>
                  <a:cubicBezTo>
                    <a:pt x="10668" y="3703"/>
                    <a:pt x="10668" y="3667"/>
                    <a:pt x="10668" y="3667"/>
                  </a:cubicBezTo>
                  <a:cubicBezTo>
                    <a:pt x="10687" y="3667"/>
                    <a:pt x="10687" y="3667"/>
                    <a:pt x="10705" y="3667"/>
                  </a:cubicBezTo>
                  <a:cubicBezTo>
                    <a:pt x="10705" y="3667"/>
                    <a:pt x="10705" y="3667"/>
                    <a:pt x="10705" y="3667"/>
                  </a:cubicBezTo>
                  <a:cubicBezTo>
                    <a:pt x="10687" y="3630"/>
                    <a:pt x="10687" y="3630"/>
                    <a:pt x="10668" y="3594"/>
                  </a:cubicBezTo>
                  <a:cubicBezTo>
                    <a:pt x="10687" y="3594"/>
                    <a:pt x="10687" y="3558"/>
                    <a:pt x="10687" y="3558"/>
                  </a:cubicBezTo>
                  <a:cubicBezTo>
                    <a:pt x="10705" y="3558"/>
                    <a:pt x="10705" y="3558"/>
                    <a:pt x="10724" y="3558"/>
                  </a:cubicBezTo>
                  <a:cubicBezTo>
                    <a:pt x="10724" y="3558"/>
                    <a:pt x="10724" y="3558"/>
                    <a:pt x="10724" y="3558"/>
                  </a:cubicBezTo>
                  <a:cubicBezTo>
                    <a:pt x="10724" y="3521"/>
                    <a:pt x="10724" y="3521"/>
                    <a:pt x="10705" y="3521"/>
                  </a:cubicBezTo>
                  <a:cubicBezTo>
                    <a:pt x="10705" y="3521"/>
                    <a:pt x="10724" y="3521"/>
                    <a:pt x="10724" y="3521"/>
                  </a:cubicBezTo>
                  <a:cubicBezTo>
                    <a:pt x="10724" y="3485"/>
                    <a:pt x="10762" y="3485"/>
                    <a:pt x="10781" y="3449"/>
                  </a:cubicBezTo>
                  <a:cubicBezTo>
                    <a:pt x="10762" y="3449"/>
                    <a:pt x="10762" y="3449"/>
                    <a:pt x="10762" y="3412"/>
                  </a:cubicBezTo>
                  <a:cubicBezTo>
                    <a:pt x="10781" y="3412"/>
                    <a:pt x="10781" y="3412"/>
                    <a:pt x="10781" y="3376"/>
                  </a:cubicBezTo>
                  <a:cubicBezTo>
                    <a:pt x="10800" y="3376"/>
                    <a:pt x="10800" y="3376"/>
                    <a:pt x="10819" y="3412"/>
                  </a:cubicBezTo>
                  <a:cubicBezTo>
                    <a:pt x="10819" y="3376"/>
                    <a:pt x="10819" y="3376"/>
                    <a:pt x="10838" y="3376"/>
                  </a:cubicBezTo>
                  <a:cubicBezTo>
                    <a:pt x="10838" y="3376"/>
                    <a:pt x="10838" y="3376"/>
                    <a:pt x="10838" y="3340"/>
                  </a:cubicBezTo>
                  <a:cubicBezTo>
                    <a:pt x="10838" y="3340"/>
                    <a:pt x="10819" y="3340"/>
                    <a:pt x="10819" y="3340"/>
                  </a:cubicBezTo>
                  <a:cubicBezTo>
                    <a:pt x="10838" y="3304"/>
                    <a:pt x="10838" y="3267"/>
                    <a:pt x="10857" y="3267"/>
                  </a:cubicBezTo>
                  <a:cubicBezTo>
                    <a:pt x="10857" y="3267"/>
                    <a:pt x="10857" y="3267"/>
                    <a:pt x="10857" y="3267"/>
                  </a:cubicBezTo>
                  <a:cubicBezTo>
                    <a:pt x="10857" y="3304"/>
                    <a:pt x="10857" y="3304"/>
                    <a:pt x="10876" y="3304"/>
                  </a:cubicBezTo>
                  <a:cubicBezTo>
                    <a:pt x="10876" y="3304"/>
                    <a:pt x="10876" y="3304"/>
                    <a:pt x="10876" y="3304"/>
                  </a:cubicBezTo>
                  <a:cubicBezTo>
                    <a:pt x="10876" y="3304"/>
                    <a:pt x="10895" y="3304"/>
                    <a:pt x="10895" y="3267"/>
                  </a:cubicBezTo>
                  <a:cubicBezTo>
                    <a:pt x="10895" y="3267"/>
                    <a:pt x="10895" y="3231"/>
                    <a:pt x="10876" y="3231"/>
                  </a:cubicBezTo>
                  <a:cubicBezTo>
                    <a:pt x="10895" y="3231"/>
                    <a:pt x="10913" y="3231"/>
                    <a:pt x="10913" y="3195"/>
                  </a:cubicBezTo>
                  <a:cubicBezTo>
                    <a:pt x="10913" y="3195"/>
                    <a:pt x="10913" y="3195"/>
                    <a:pt x="10913" y="3195"/>
                  </a:cubicBezTo>
                  <a:cubicBezTo>
                    <a:pt x="10913" y="3195"/>
                    <a:pt x="10913" y="3195"/>
                    <a:pt x="10913" y="3195"/>
                  </a:cubicBezTo>
                  <a:cubicBezTo>
                    <a:pt x="10913" y="3158"/>
                    <a:pt x="10913" y="3158"/>
                    <a:pt x="10913" y="3158"/>
                  </a:cubicBezTo>
                  <a:cubicBezTo>
                    <a:pt x="10932" y="3122"/>
                    <a:pt x="10932" y="3122"/>
                    <a:pt x="10951" y="3086"/>
                  </a:cubicBezTo>
                  <a:cubicBezTo>
                    <a:pt x="10970" y="3049"/>
                    <a:pt x="10989" y="3122"/>
                    <a:pt x="10989" y="3013"/>
                  </a:cubicBezTo>
                  <a:cubicBezTo>
                    <a:pt x="11008" y="3013"/>
                    <a:pt x="11008" y="3013"/>
                    <a:pt x="11008" y="3049"/>
                  </a:cubicBezTo>
                  <a:cubicBezTo>
                    <a:pt x="11046" y="3013"/>
                    <a:pt x="11046" y="3049"/>
                    <a:pt x="11065" y="3049"/>
                  </a:cubicBezTo>
                  <a:cubicBezTo>
                    <a:pt x="11084" y="3013"/>
                    <a:pt x="11103" y="2941"/>
                    <a:pt x="11122" y="2904"/>
                  </a:cubicBezTo>
                  <a:cubicBezTo>
                    <a:pt x="11122" y="2941"/>
                    <a:pt x="11122" y="2941"/>
                    <a:pt x="11122" y="2941"/>
                  </a:cubicBezTo>
                  <a:cubicBezTo>
                    <a:pt x="11122" y="2941"/>
                    <a:pt x="11122" y="2941"/>
                    <a:pt x="11122" y="2941"/>
                  </a:cubicBezTo>
                  <a:cubicBezTo>
                    <a:pt x="11122" y="2977"/>
                    <a:pt x="11122" y="2977"/>
                    <a:pt x="11103" y="3013"/>
                  </a:cubicBezTo>
                  <a:cubicBezTo>
                    <a:pt x="11122" y="2977"/>
                    <a:pt x="11140" y="2977"/>
                    <a:pt x="11140" y="2941"/>
                  </a:cubicBezTo>
                  <a:cubicBezTo>
                    <a:pt x="11159" y="2904"/>
                    <a:pt x="11178" y="2904"/>
                    <a:pt x="11178" y="2868"/>
                  </a:cubicBezTo>
                  <a:cubicBezTo>
                    <a:pt x="11178" y="2868"/>
                    <a:pt x="11197" y="2868"/>
                    <a:pt x="11197" y="2868"/>
                  </a:cubicBezTo>
                  <a:cubicBezTo>
                    <a:pt x="11197" y="2904"/>
                    <a:pt x="11216" y="2904"/>
                    <a:pt x="11216" y="2904"/>
                  </a:cubicBezTo>
                  <a:cubicBezTo>
                    <a:pt x="11235" y="2759"/>
                    <a:pt x="11254" y="2832"/>
                    <a:pt x="11292" y="2868"/>
                  </a:cubicBezTo>
                  <a:cubicBezTo>
                    <a:pt x="11311" y="2832"/>
                    <a:pt x="11311" y="2795"/>
                    <a:pt x="11330" y="2759"/>
                  </a:cubicBezTo>
                  <a:cubicBezTo>
                    <a:pt x="11349" y="2759"/>
                    <a:pt x="11349" y="2759"/>
                    <a:pt x="11367" y="2759"/>
                  </a:cubicBezTo>
                  <a:cubicBezTo>
                    <a:pt x="11386" y="2723"/>
                    <a:pt x="11405" y="2686"/>
                    <a:pt x="11462" y="2686"/>
                  </a:cubicBezTo>
                  <a:cubicBezTo>
                    <a:pt x="11443" y="2723"/>
                    <a:pt x="11405" y="2759"/>
                    <a:pt x="11405" y="2832"/>
                  </a:cubicBezTo>
                  <a:cubicBezTo>
                    <a:pt x="11424" y="2832"/>
                    <a:pt x="11424" y="2832"/>
                    <a:pt x="11424" y="2868"/>
                  </a:cubicBezTo>
                  <a:cubicBezTo>
                    <a:pt x="11443" y="2795"/>
                    <a:pt x="11481" y="2723"/>
                    <a:pt x="11500" y="2686"/>
                  </a:cubicBezTo>
                  <a:cubicBezTo>
                    <a:pt x="11500" y="2723"/>
                    <a:pt x="11500" y="2759"/>
                    <a:pt x="11500" y="2795"/>
                  </a:cubicBezTo>
                  <a:cubicBezTo>
                    <a:pt x="11538" y="2759"/>
                    <a:pt x="11557" y="2723"/>
                    <a:pt x="11557" y="2650"/>
                  </a:cubicBezTo>
                  <a:cubicBezTo>
                    <a:pt x="11575" y="2650"/>
                    <a:pt x="11594" y="2650"/>
                    <a:pt x="11613" y="2686"/>
                  </a:cubicBezTo>
                  <a:cubicBezTo>
                    <a:pt x="11594" y="2723"/>
                    <a:pt x="11594" y="2723"/>
                    <a:pt x="11575" y="2795"/>
                  </a:cubicBezTo>
                  <a:cubicBezTo>
                    <a:pt x="11594" y="2795"/>
                    <a:pt x="11594" y="2795"/>
                    <a:pt x="11613" y="2795"/>
                  </a:cubicBezTo>
                  <a:cubicBezTo>
                    <a:pt x="11613" y="2759"/>
                    <a:pt x="11632" y="2723"/>
                    <a:pt x="11651" y="2686"/>
                  </a:cubicBezTo>
                  <a:cubicBezTo>
                    <a:pt x="11670" y="2686"/>
                    <a:pt x="11689" y="2723"/>
                    <a:pt x="11708" y="2759"/>
                  </a:cubicBezTo>
                  <a:cubicBezTo>
                    <a:pt x="11708" y="2759"/>
                    <a:pt x="11727" y="2759"/>
                    <a:pt x="11746" y="2759"/>
                  </a:cubicBezTo>
                  <a:cubicBezTo>
                    <a:pt x="11746" y="2759"/>
                    <a:pt x="11765" y="2759"/>
                    <a:pt x="11765" y="2795"/>
                  </a:cubicBezTo>
                  <a:cubicBezTo>
                    <a:pt x="11765" y="2795"/>
                    <a:pt x="11765" y="2795"/>
                    <a:pt x="11765" y="2795"/>
                  </a:cubicBezTo>
                  <a:cubicBezTo>
                    <a:pt x="11746" y="2868"/>
                    <a:pt x="11689" y="2832"/>
                    <a:pt x="11632" y="2832"/>
                  </a:cubicBezTo>
                  <a:cubicBezTo>
                    <a:pt x="11651" y="2868"/>
                    <a:pt x="11689" y="2904"/>
                    <a:pt x="11689" y="2941"/>
                  </a:cubicBezTo>
                  <a:cubicBezTo>
                    <a:pt x="11727" y="2941"/>
                    <a:pt x="11746" y="2904"/>
                    <a:pt x="11784" y="2941"/>
                  </a:cubicBezTo>
                  <a:cubicBezTo>
                    <a:pt x="11784" y="2941"/>
                    <a:pt x="11802" y="2941"/>
                    <a:pt x="11802" y="2941"/>
                  </a:cubicBezTo>
                  <a:cubicBezTo>
                    <a:pt x="11821" y="2904"/>
                    <a:pt x="11840" y="2904"/>
                    <a:pt x="11840" y="2868"/>
                  </a:cubicBezTo>
                  <a:cubicBezTo>
                    <a:pt x="11840" y="2977"/>
                    <a:pt x="11878" y="2977"/>
                    <a:pt x="11916" y="3013"/>
                  </a:cubicBezTo>
                  <a:cubicBezTo>
                    <a:pt x="11916" y="3013"/>
                    <a:pt x="11916" y="3049"/>
                    <a:pt x="11916" y="3049"/>
                  </a:cubicBezTo>
                  <a:cubicBezTo>
                    <a:pt x="11935" y="3049"/>
                    <a:pt x="11935" y="3049"/>
                    <a:pt x="11935" y="3013"/>
                  </a:cubicBezTo>
                  <a:cubicBezTo>
                    <a:pt x="11973" y="3049"/>
                    <a:pt x="12011" y="3049"/>
                    <a:pt x="12048" y="3049"/>
                  </a:cubicBezTo>
                  <a:cubicBezTo>
                    <a:pt x="12086" y="3049"/>
                    <a:pt x="12105" y="3086"/>
                    <a:pt x="12124" y="3086"/>
                  </a:cubicBezTo>
                  <a:cubicBezTo>
                    <a:pt x="12143" y="3086"/>
                    <a:pt x="12143" y="3122"/>
                    <a:pt x="12162" y="3122"/>
                  </a:cubicBezTo>
                  <a:cubicBezTo>
                    <a:pt x="12200" y="3158"/>
                    <a:pt x="12219" y="3195"/>
                    <a:pt x="12237" y="3231"/>
                  </a:cubicBezTo>
                  <a:cubicBezTo>
                    <a:pt x="12275" y="3267"/>
                    <a:pt x="12294" y="3267"/>
                    <a:pt x="12313" y="3267"/>
                  </a:cubicBezTo>
                  <a:cubicBezTo>
                    <a:pt x="12351" y="3304"/>
                    <a:pt x="12370" y="3340"/>
                    <a:pt x="12389" y="3376"/>
                  </a:cubicBezTo>
                  <a:cubicBezTo>
                    <a:pt x="12389" y="3412"/>
                    <a:pt x="12389" y="3449"/>
                    <a:pt x="12408" y="3449"/>
                  </a:cubicBezTo>
                  <a:cubicBezTo>
                    <a:pt x="12408" y="3521"/>
                    <a:pt x="12389" y="3558"/>
                    <a:pt x="12351" y="3594"/>
                  </a:cubicBezTo>
                  <a:cubicBezTo>
                    <a:pt x="12256" y="3775"/>
                    <a:pt x="12086" y="3594"/>
                    <a:pt x="11973" y="3558"/>
                  </a:cubicBezTo>
                  <a:cubicBezTo>
                    <a:pt x="11954" y="3558"/>
                    <a:pt x="11935" y="3558"/>
                    <a:pt x="11935" y="3521"/>
                  </a:cubicBezTo>
                  <a:cubicBezTo>
                    <a:pt x="11916" y="3521"/>
                    <a:pt x="11897" y="3449"/>
                    <a:pt x="11859" y="3485"/>
                  </a:cubicBezTo>
                  <a:cubicBezTo>
                    <a:pt x="11878" y="3521"/>
                    <a:pt x="11897" y="3594"/>
                    <a:pt x="11935" y="3630"/>
                  </a:cubicBezTo>
                  <a:cubicBezTo>
                    <a:pt x="11954" y="3630"/>
                    <a:pt x="11992" y="3630"/>
                    <a:pt x="11992" y="3667"/>
                  </a:cubicBezTo>
                  <a:cubicBezTo>
                    <a:pt x="12011" y="3703"/>
                    <a:pt x="12011" y="3775"/>
                    <a:pt x="11973" y="3775"/>
                  </a:cubicBezTo>
                  <a:cubicBezTo>
                    <a:pt x="11992" y="3812"/>
                    <a:pt x="12011" y="3993"/>
                    <a:pt x="12029" y="3993"/>
                  </a:cubicBezTo>
                  <a:cubicBezTo>
                    <a:pt x="12048" y="4030"/>
                    <a:pt x="12067" y="4030"/>
                    <a:pt x="12086" y="4030"/>
                  </a:cubicBezTo>
                  <a:cubicBezTo>
                    <a:pt x="12086" y="4030"/>
                    <a:pt x="12105" y="4066"/>
                    <a:pt x="12105" y="4066"/>
                  </a:cubicBezTo>
                  <a:cubicBezTo>
                    <a:pt x="12105" y="4102"/>
                    <a:pt x="12124" y="4066"/>
                    <a:pt x="12143" y="4102"/>
                  </a:cubicBezTo>
                  <a:cubicBezTo>
                    <a:pt x="12181" y="4102"/>
                    <a:pt x="12237" y="4102"/>
                    <a:pt x="12200" y="3993"/>
                  </a:cubicBezTo>
                  <a:cubicBezTo>
                    <a:pt x="12200" y="3993"/>
                    <a:pt x="12181" y="3993"/>
                    <a:pt x="12162" y="3993"/>
                  </a:cubicBezTo>
                  <a:cubicBezTo>
                    <a:pt x="12143" y="3993"/>
                    <a:pt x="12124" y="3921"/>
                    <a:pt x="12124" y="3921"/>
                  </a:cubicBezTo>
                  <a:cubicBezTo>
                    <a:pt x="12124" y="3884"/>
                    <a:pt x="12124" y="3848"/>
                    <a:pt x="12162" y="3848"/>
                  </a:cubicBezTo>
                  <a:cubicBezTo>
                    <a:pt x="12181" y="3884"/>
                    <a:pt x="12237" y="3921"/>
                    <a:pt x="12275" y="3957"/>
                  </a:cubicBezTo>
                  <a:cubicBezTo>
                    <a:pt x="12294" y="3957"/>
                    <a:pt x="12313" y="3957"/>
                    <a:pt x="12332" y="3957"/>
                  </a:cubicBezTo>
                  <a:cubicBezTo>
                    <a:pt x="12332" y="3957"/>
                    <a:pt x="12351" y="3957"/>
                    <a:pt x="12351" y="3957"/>
                  </a:cubicBezTo>
                  <a:cubicBezTo>
                    <a:pt x="12370" y="3884"/>
                    <a:pt x="12332" y="3848"/>
                    <a:pt x="12313" y="3775"/>
                  </a:cubicBezTo>
                  <a:cubicBezTo>
                    <a:pt x="12351" y="3703"/>
                    <a:pt x="12427" y="3703"/>
                    <a:pt x="12464" y="3594"/>
                  </a:cubicBezTo>
                  <a:cubicBezTo>
                    <a:pt x="12502" y="3594"/>
                    <a:pt x="12540" y="3667"/>
                    <a:pt x="12578" y="3667"/>
                  </a:cubicBezTo>
                  <a:cubicBezTo>
                    <a:pt x="12578" y="3667"/>
                    <a:pt x="12578" y="3667"/>
                    <a:pt x="12578" y="3667"/>
                  </a:cubicBezTo>
                  <a:cubicBezTo>
                    <a:pt x="12578" y="3667"/>
                    <a:pt x="12578" y="3630"/>
                    <a:pt x="12578" y="3630"/>
                  </a:cubicBezTo>
                  <a:cubicBezTo>
                    <a:pt x="12597" y="3558"/>
                    <a:pt x="12616" y="3558"/>
                    <a:pt x="12597" y="3449"/>
                  </a:cubicBezTo>
                  <a:cubicBezTo>
                    <a:pt x="12578" y="3449"/>
                    <a:pt x="12559" y="3449"/>
                    <a:pt x="12559" y="3412"/>
                  </a:cubicBezTo>
                  <a:cubicBezTo>
                    <a:pt x="12559" y="3412"/>
                    <a:pt x="12559" y="3412"/>
                    <a:pt x="12559" y="3412"/>
                  </a:cubicBezTo>
                  <a:cubicBezTo>
                    <a:pt x="12578" y="3376"/>
                    <a:pt x="12578" y="3340"/>
                    <a:pt x="12597" y="3304"/>
                  </a:cubicBezTo>
                  <a:cubicBezTo>
                    <a:pt x="12597" y="3231"/>
                    <a:pt x="12559" y="3231"/>
                    <a:pt x="12578" y="3195"/>
                  </a:cubicBezTo>
                  <a:cubicBezTo>
                    <a:pt x="12578" y="3158"/>
                    <a:pt x="12597" y="3195"/>
                    <a:pt x="12616" y="3195"/>
                  </a:cubicBezTo>
                  <a:cubicBezTo>
                    <a:pt x="12635" y="3195"/>
                    <a:pt x="12654" y="3195"/>
                    <a:pt x="12673" y="3195"/>
                  </a:cubicBezTo>
                  <a:cubicBezTo>
                    <a:pt x="12710" y="3195"/>
                    <a:pt x="12729" y="3304"/>
                    <a:pt x="12748" y="3340"/>
                  </a:cubicBezTo>
                  <a:cubicBezTo>
                    <a:pt x="12691" y="3340"/>
                    <a:pt x="12635" y="3340"/>
                    <a:pt x="12635" y="3412"/>
                  </a:cubicBezTo>
                  <a:cubicBezTo>
                    <a:pt x="12673" y="3485"/>
                    <a:pt x="12691" y="3558"/>
                    <a:pt x="12767" y="3521"/>
                  </a:cubicBezTo>
                  <a:cubicBezTo>
                    <a:pt x="12786" y="3521"/>
                    <a:pt x="12786" y="3521"/>
                    <a:pt x="12805" y="3521"/>
                  </a:cubicBezTo>
                  <a:cubicBezTo>
                    <a:pt x="12824" y="3485"/>
                    <a:pt x="12805" y="3376"/>
                    <a:pt x="12824" y="3376"/>
                  </a:cubicBezTo>
                  <a:cubicBezTo>
                    <a:pt x="12843" y="3376"/>
                    <a:pt x="12862" y="3340"/>
                    <a:pt x="12862" y="3340"/>
                  </a:cubicBezTo>
                  <a:cubicBezTo>
                    <a:pt x="12899" y="3304"/>
                    <a:pt x="12956" y="3267"/>
                    <a:pt x="13013" y="3231"/>
                  </a:cubicBezTo>
                  <a:cubicBezTo>
                    <a:pt x="13032" y="3231"/>
                    <a:pt x="13070" y="3195"/>
                    <a:pt x="13089" y="3158"/>
                  </a:cubicBezTo>
                  <a:cubicBezTo>
                    <a:pt x="13089" y="3195"/>
                    <a:pt x="13089" y="3195"/>
                    <a:pt x="13089" y="3195"/>
                  </a:cubicBezTo>
                  <a:cubicBezTo>
                    <a:pt x="13089" y="3195"/>
                    <a:pt x="13108" y="3195"/>
                    <a:pt x="13108" y="3231"/>
                  </a:cubicBezTo>
                  <a:cubicBezTo>
                    <a:pt x="13145" y="3195"/>
                    <a:pt x="13108" y="3122"/>
                    <a:pt x="13183" y="3122"/>
                  </a:cubicBezTo>
                  <a:cubicBezTo>
                    <a:pt x="13183" y="3158"/>
                    <a:pt x="13183" y="3158"/>
                    <a:pt x="13183" y="3195"/>
                  </a:cubicBezTo>
                  <a:cubicBezTo>
                    <a:pt x="13183" y="3195"/>
                    <a:pt x="13164" y="3231"/>
                    <a:pt x="13164" y="3231"/>
                  </a:cubicBezTo>
                  <a:cubicBezTo>
                    <a:pt x="13145" y="3231"/>
                    <a:pt x="13145" y="3231"/>
                    <a:pt x="13145" y="3267"/>
                  </a:cubicBezTo>
                  <a:cubicBezTo>
                    <a:pt x="13183" y="3267"/>
                    <a:pt x="13202" y="3231"/>
                    <a:pt x="13240" y="3231"/>
                  </a:cubicBezTo>
                  <a:cubicBezTo>
                    <a:pt x="13240" y="3267"/>
                    <a:pt x="13240" y="3267"/>
                    <a:pt x="13240" y="3267"/>
                  </a:cubicBezTo>
                  <a:cubicBezTo>
                    <a:pt x="13259" y="3231"/>
                    <a:pt x="13259" y="3195"/>
                    <a:pt x="13278" y="3195"/>
                  </a:cubicBezTo>
                  <a:cubicBezTo>
                    <a:pt x="13297" y="3158"/>
                    <a:pt x="13335" y="3158"/>
                    <a:pt x="13353" y="3158"/>
                  </a:cubicBezTo>
                  <a:cubicBezTo>
                    <a:pt x="13372" y="3158"/>
                    <a:pt x="13391" y="3195"/>
                    <a:pt x="13410" y="3195"/>
                  </a:cubicBezTo>
                  <a:cubicBezTo>
                    <a:pt x="13410" y="3158"/>
                    <a:pt x="13429" y="3158"/>
                    <a:pt x="13429" y="3158"/>
                  </a:cubicBezTo>
                  <a:cubicBezTo>
                    <a:pt x="13467" y="3086"/>
                    <a:pt x="13486" y="3086"/>
                    <a:pt x="13524" y="3122"/>
                  </a:cubicBezTo>
                  <a:cubicBezTo>
                    <a:pt x="13524" y="3158"/>
                    <a:pt x="13505" y="3158"/>
                    <a:pt x="13505" y="3195"/>
                  </a:cubicBezTo>
                  <a:cubicBezTo>
                    <a:pt x="13505" y="3195"/>
                    <a:pt x="13543" y="3231"/>
                    <a:pt x="13561" y="3231"/>
                  </a:cubicBezTo>
                  <a:cubicBezTo>
                    <a:pt x="13561" y="3195"/>
                    <a:pt x="13561" y="3158"/>
                    <a:pt x="13561" y="3158"/>
                  </a:cubicBezTo>
                  <a:cubicBezTo>
                    <a:pt x="13599" y="3158"/>
                    <a:pt x="13618" y="3158"/>
                    <a:pt x="13618" y="3086"/>
                  </a:cubicBezTo>
                  <a:cubicBezTo>
                    <a:pt x="13618" y="3049"/>
                    <a:pt x="13599" y="3013"/>
                    <a:pt x="13580" y="2977"/>
                  </a:cubicBezTo>
                  <a:cubicBezTo>
                    <a:pt x="13580" y="2977"/>
                    <a:pt x="13580" y="2977"/>
                    <a:pt x="13580" y="2977"/>
                  </a:cubicBezTo>
                  <a:cubicBezTo>
                    <a:pt x="13599" y="2941"/>
                    <a:pt x="13618" y="2941"/>
                    <a:pt x="13618" y="2904"/>
                  </a:cubicBezTo>
                  <a:cubicBezTo>
                    <a:pt x="13656" y="2904"/>
                    <a:pt x="13732" y="2941"/>
                    <a:pt x="13770" y="2941"/>
                  </a:cubicBezTo>
                  <a:cubicBezTo>
                    <a:pt x="13883" y="3013"/>
                    <a:pt x="13996" y="3086"/>
                    <a:pt x="14072" y="3231"/>
                  </a:cubicBezTo>
                  <a:cubicBezTo>
                    <a:pt x="14072" y="3231"/>
                    <a:pt x="14091" y="3231"/>
                    <a:pt x="14091" y="3231"/>
                  </a:cubicBezTo>
                  <a:cubicBezTo>
                    <a:pt x="14110" y="3231"/>
                    <a:pt x="14129" y="3158"/>
                    <a:pt x="14129" y="3122"/>
                  </a:cubicBezTo>
                  <a:cubicBezTo>
                    <a:pt x="14091" y="3122"/>
                    <a:pt x="14072" y="3086"/>
                    <a:pt x="14072" y="3049"/>
                  </a:cubicBezTo>
                  <a:cubicBezTo>
                    <a:pt x="14053" y="3013"/>
                    <a:pt x="14072" y="3013"/>
                    <a:pt x="14053" y="2977"/>
                  </a:cubicBezTo>
                  <a:cubicBezTo>
                    <a:pt x="14034" y="2941"/>
                    <a:pt x="13996" y="2977"/>
                    <a:pt x="13978" y="2904"/>
                  </a:cubicBezTo>
                  <a:cubicBezTo>
                    <a:pt x="13996" y="2832"/>
                    <a:pt x="14034" y="2868"/>
                    <a:pt x="14015" y="2723"/>
                  </a:cubicBezTo>
                  <a:cubicBezTo>
                    <a:pt x="13996" y="2723"/>
                    <a:pt x="13996" y="2723"/>
                    <a:pt x="13978" y="2723"/>
                  </a:cubicBezTo>
                  <a:cubicBezTo>
                    <a:pt x="13959" y="2577"/>
                    <a:pt x="14053" y="2577"/>
                    <a:pt x="14072" y="2505"/>
                  </a:cubicBezTo>
                  <a:cubicBezTo>
                    <a:pt x="14091" y="2469"/>
                    <a:pt x="14091" y="2432"/>
                    <a:pt x="14110" y="2396"/>
                  </a:cubicBezTo>
                  <a:cubicBezTo>
                    <a:pt x="14110" y="2360"/>
                    <a:pt x="14110" y="2323"/>
                    <a:pt x="14129" y="2287"/>
                  </a:cubicBezTo>
                  <a:cubicBezTo>
                    <a:pt x="14129" y="2287"/>
                    <a:pt x="14129" y="2251"/>
                    <a:pt x="14148" y="2251"/>
                  </a:cubicBezTo>
                  <a:cubicBezTo>
                    <a:pt x="14167" y="2251"/>
                    <a:pt x="14186" y="2287"/>
                    <a:pt x="14205" y="2251"/>
                  </a:cubicBezTo>
                  <a:cubicBezTo>
                    <a:pt x="14242" y="2251"/>
                    <a:pt x="14261" y="2251"/>
                    <a:pt x="14299" y="2251"/>
                  </a:cubicBezTo>
                  <a:cubicBezTo>
                    <a:pt x="14318" y="2251"/>
                    <a:pt x="14337" y="2214"/>
                    <a:pt x="14356" y="2251"/>
                  </a:cubicBezTo>
                  <a:cubicBezTo>
                    <a:pt x="14394" y="2360"/>
                    <a:pt x="14299" y="2505"/>
                    <a:pt x="14299" y="2541"/>
                  </a:cubicBezTo>
                  <a:cubicBezTo>
                    <a:pt x="14318" y="2577"/>
                    <a:pt x="14356" y="2686"/>
                    <a:pt x="14356" y="2759"/>
                  </a:cubicBezTo>
                  <a:cubicBezTo>
                    <a:pt x="14337" y="2795"/>
                    <a:pt x="14337" y="2795"/>
                    <a:pt x="14337" y="2832"/>
                  </a:cubicBezTo>
                  <a:cubicBezTo>
                    <a:pt x="14337" y="2868"/>
                    <a:pt x="14337" y="2868"/>
                    <a:pt x="14337" y="2904"/>
                  </a:cubicBezTo>
                  <a:cubicBezTo>
                    <a:pt x="14337" y="2977"/>
                    <a:pt x="14337" y="3013"/>
                    <a:pt x="14337" y="3049"/>
                  </a:cubicBezTo>
                  <a:cubicBezTo>
                    <a:pt x="14356" y="3158"/>
                    <a:pt x="14375" y="3122"/>
                    <a:pt x="14394" y="3195"/>
                  </a:cubicBezTo>
                  <a:cubicBezTo>
                    <a:pt x="14394" y="3231"/>
                    <a:pt x="14375" y="3231"/>
                    <a:pt x="14375" y="3231"/>
                  </a:cubicBezTo>
                  <a:cubicBezTo>
                    <a:pt x="14375" y="3267"/>
                    <a:pt x="14375" y="3304"/>
                    <a:pt x="14375" y="3304"/>
                  </a:cubicBezTo>
                  <a:cubicBezTo>
                    <a:pt x="14356" y="3340"/>
                    <a:pt x="14337" y="3412"/>
                    <a:pt x="14318" y="3449"/>
                  </a:cubicBezTo>
                  <a:cubicBezTo>
                    <a:pt x="14299" y="3449"/>
                    <a:pt x="14280" y="3449"/>
                    <a:pt x="14261" y="3485"/>
                  </a:cubicBezTo>
                  <a:cubicBezTo>
                    <a:pt x="14280" y="3521"/>
                    <a:pt x="14280" y="3521"/>
                    <a:pt x="14280" y="3521"/>
                  </a:cubicBezTo>
                  <a:cubicBezTo>
                    <a:pt x="14261" y="3558"/>
                    <a:pt x="14242" y="3558"/>
                    <a:pt x="14223" y="3558"/>
                  </a:cubicBezTo>
                  <a:cubicBezTo>
                    <a:pt x="14223" y="3558"/>
                    <a:pt x="14223" y="3558"/>
                    <a:pt x="14205" y="3558"/>
                  </a:cubicBezTo>
                  <a:cubicBezTo>
                    <a:pt x="14186" y="3521"/>
                    <a:pt x="14148" y="3521"/>
                    <a:pt x="14129" y="3558"/>
                  </a:cubicBezTo>
                  <a:cubicBezTo>
                    <a:pt x="14148" y="3594"/>
                    <a:pt x="14186" y="3630"/>
                    <a:pt x="14223" y="3630"/>
                  </a:cubicBezTo>
                  <a:cubicBezTo>
                    <a:pt x="14242" y="3630"/>
                    <a:pt x="14261" y="3630"/>
                    <a:pt x="14261" y="3630"/>
                  </a:cubicBezTo>
                  <a:cubicBezTo>
                    <a:pt x="14280" y="3630"/>
                    <a:pt x="14299" y="3667"/>
                    <a:pt x="14318" y="3630"/>
                  </a:cubicBezTo>
                  <a:cubicBezTo>
                    <a:pt x="14337" y="3558"/>
                    <a:pt x="14375" y="3558"/>
                    <a:pt x="14413" y="3521"/>
                  </a:cubicBezTo>
                  <a:cubicBezTo>
                    <a:pt x="14413" y="3485"/>
                    <a:pt x="14413" y="3449"/>
                    <a:pt x="14432" y="3412"/>
                  </a:cubicBezTo>
                  <a:cubicBezTo>
                    <a:pt x="14432" y="3412"/>
                    <a:pt x="14450" y="3412"/>
                    <a:pt x="14450" y="3412"/>
                  </a:cubicBezTo>
                  <a:cubicBezTo>
                    <a:pt x="14450" y="3376"/>
                    <a:pt x="14469" y="3376"/>
                    <a:pt x="14469" y="3340"/>
                  </a:cubicBezTo>
                  <a:cubicBezTo>
                    <a:pt x="14469" y="3267"/>
                    <a:pt x="14469" y="3231"/>
                    <a:pt x="14450" y="3195"/>
                  </a:cubicBezTo>
                  <a:cubicBezTo>
                    <a:pt x="14469" y="3086"/>
                    <a:pt x="14583" y="3086"/>
                    <a:pt x="14621" y="3195"/>
                  </a:cubicBezTo>
                  <a:cubicBezTo>
                    <a:pt x="14621" y="3231"/>
                    <a:pt x="14602" y="3340"/>
                    <a:pt x="14621" y="3340"/>
                  </a:cubicBezTo>
                  <a:cubicBezTo>
                    <a:pt x="14621" y="3412"/>
                    <a:pt x="14677" y="3412"/>
                    <a:pt x="14696" y="3376"/>
                  </a:cubicBezTo>
                  <a:cubicBezTo>
                    <a:pt x="14696" y="3376"/>
                    <a:pt x="14715" y="3376"/>
                    <a:pt x="14715" y="3340"/>
                  </a:cubicBezTo>
                  <a:cubicBezTo>
                    <a:pt x="14696" y="3340"/>
                    <a:pt x="14658" y="3340"/>
                    <a:pt x="14640" y="3304"/>
                  </a:cubicBezTo>
                  <a:cubicBezTo>
                    <a:pt x="14640" y="3304"/>
                    <a:pt x="14640" y="3304"/>
                    <a:pt x="14640" y="3304"/>
                  </a:cubicBezTo>
                  <a:cubicBezTo>
                    <a:pt x="14640" y="3304"/>
                    <a:pt x="14640" y="3304"/>
                    <a:pt x="14640" y="3267"/>
                  </a:cubicBezTo>
                  <a:cubicBezTo>
                    <a:pt x="14658" y="3267"/>
                    <a:pt x="14677" y="3267"/>
                    <a:pt x="14677" y="3231"/>
                  </a:cubicBezTo>
                  <a:cubicBezTo>
                    <a:pt x="14677" y="3231"/>
                    <a:pt x="14658" y="3195"/>
                    <a:pt x="14658" y="3195"/>
                  </a:cubicBezTo>
                  <a:cubicBezTo>
                    <a:pt x="14658" y="3158"/>
                    <a:pt x="14658" y="3086"/>
                    <a:pt x="14640" y="3086"/>
                  </a:cubicBezTo>
                  <a:cubicBezTo>
                    <a:pt x="14621" y="3086"/>
                    <a:pt x="14621" y="3086"/>
                    <a:pt x="14621" y="3086"/>
                  </a:cubicBezTo>
                  <a:cubicBezTo>
                    <a:pt x="14583" y="3049"/>
                    <a:pt x="14545" y="3013"/>
                    <a:pt x="14526" y="3013"/>
                  </a:cubicBezTo>
                  <a:cubicBezTo>
                    <a:pt x="14507" y="3049"/>
                    <a:pt x="14507" y="3049"/>
                    <a:pt x="14488" y="3049"/>
                  </a:cubicBezTo>
                  <a:cubicBezTo>
                    <a:pt x="14469" y="3049"/>
                    <a:pt x="14450" y="3049"/>
                    <a:pt x="14413" y="3049"/>
                  </a:cubicBezTo>
                  <a:cubicBezTo>
                    <a:pt x="14413" y="2977"/>
                    <a:pt x="14413" y="2941"/>
                    <a:pt x="14413" y="2904"/>
                  </a:cubicBezTo>
                  <a:cubicBezTo>
                    <a:pt x="14413" y="2832"/>
                    <a:pt x="14450" y="2795"/>
                    <a:pt x="14450" y="2723"/>
                  </a:cubicBezTo>
                  <a:cubicBezTo>
                    <a:pt x="14432" y="2686"/>
                    <a:pt x="14394" y="2614"/>
                    <a:pt x="14375" y="2541"/>
                  </a:cubicBezTo>
                  <a:cubicBezTo>
                    <a:pt x="14394" y="2469"/>
                    <a:pt x="14432" y="2505"/>
                    <a:pt x="14469" y="2469"/>
                  </a:cubicBezTo>
                  <a:cubicBezTo>
                    <a:pt x="14488" y="2432"/>
                    <a:pt x="14488" y="2360"/>
                    <a:pt x="14488" y="2287"/>
                  </a:cubicBezTo>
                  <a:cubicBezTo>
                    <a:pt x="14507" y="2287"/>
                    <a:pt x="14507" y="2287"/>
                    <a:pt x="14526" y="2287"/>
                  </a:cubicBezTo>
                  <a:cubicBezTo>
                    <a:pt x="14526" y="2323"/>
                    <a:pt x="14526" y="2360"/>
                    <a:pt x="14526" y="2396"/>
                  </a:cubicBezTo>
                  <a:cubicBezTo>
                    <a:pt x="14526" y="2432"/>
                    <a:pt x="14488" y="2505"/>
                    <a:pt x="14507" y="2541"/>
                  </a:cubicBezTo>
                  <a:cubicBezTo>
                    <a:pt x="14526" y="2614"/>
                    <a:pt x="14583" y="2614"/>
                    <a:pt x="14640" y="2650"/>
                  </a:cubicBezTo>
                  <a:cubicBezTo>
                    <a:pt x="14640" y="2650"/>
                    <a:pt x="14658" y="2650"/>
                    <a:pt x="14658" y="2650"/>
                  </a:cubicBezTo>
                  <a:cubicBezTo>
                    <a:pt x="14658" y="2650"/>
                    <a:pt x="14677" y="2686"/>
                    <a:pt x="14677" y="2686"/>
                  </a:cubicBezTo>
                  <a:cubicBezTo>
                    <a:pt x="14696" y="2686"/>
                    <a:pt x="14696" y="2686"/>
                    <a:pt x="14715" y="2686"/>
                  </a:cubicBezTo>
                  <a:cubicBezTo>
                    <a:pt x="14715" y="2686"/>
                    <a:pt x="14715" y="2686"/>
                    <a:pt x="14715" y="2686"/>
                  </a:cubicBezTo>
                  <a:cubicBezTo>
                    <a:pt x="14696" y="2650"/>
                    <a:pt x="14696" y="2614"/>
                    <a:pt x="14677" y="2577"/>
                  </a:cubicBezTo>
                  <a:cubicBezTo>
                    <a:pt x="14621" y="2577"/>
                    <a:pt x="14602" y="2541"/>
                    <a:pt x="14564" y="2505"/>
                  </a:cubicBezTo>
                  <a:cubicBezTo>
                    <a:pt x="14583" y="2469"/>
                    <a:pt x="14583" y="2469"/>
                    <a:pt x="14583" y="2469"/>
                  </a:cubicBezTo>
                  <a:cubicBezTo>
                    <a:pt x="14602" y="2469"/>
                    <a:pt x="14602" y="2469"/>
                    <a:pt x="14621" y="2469"/>
                  </a:cubicBezTo>
                  <a:cubicBezTo>
                    <a:pt x="14640" y="2469"/>
                    <a:pt x="14640" y="2469"/>
                    <a:pt x="14677" y="2469"/>
                  </a:cubicBezTo>
                  <a:cubicBezTo>
                    <a:pt x="14677" y="2432"/>
                    <a:pt x="14677" y="2432"/>
                    <a:pt x="14677" y="2396"/>
                  </a:cubicBezTo>
                  <a:cubicBezTo>
                    <a:pt x="14772" y="2287"/>
                    <a:pt x="14829" y="2505"/>
                    <a:pt x="14904" y="2505"/>
                  </a:cubicBezTo>
                  <a:cubicBezTo>
                    <a:pt x="14923" y="2541"/>
                    <a:pt x="14961" y="2505"/>
                    <a:pt x="14980" y="2505"/>
                  </a:cubicBezTo>
                  <a:cubicBezTo>
                    <a:pt x="14980" y="2505"/>
                    <a:pt x="14980" y="2541"/>
                    <a:pt x="14980" y="2541"/>
                  </a:cubicBezTo>
                  <a:cubicBezTo>
                    <a:pt x="14961" y="2577"/>
                    <a:pt x="14942" y="2577"/>
                    <a:pt x="14942" y="2614"/>
                  </a:cubicBezTo>
                  <a:cubicBezTo>
                    <a:pt x="14923" y="2650"/>
                    <a:pt x="14923" y="2723"/>
                    <a:pt x="14923" y="2759"/>
                  </a:cubicBezTo>
                  <a:cubicBezTo>
                    <a:pt x="14923" y="2795"/>
                    <a:pt x="14923" y="2795"/>
                    <a:pt x="14942" y="2795"/>
                  </a:cubicBezTo>
                  <a:cubicBezTo>
                    <a:pt x="14942" y="2759"/>
                    <a:pt x="14942" y="2723"/>
                    <a:pt x="14961" y="2686"/>
                  </a:cubicBezTo>
                  <a:cubicBezTo>
                    <a:pt x="14961" y="2686"/>
                    <a:pt x="14961" y="2686"/>
                    <a:pt x="14980" y="2686"/>
                  </a:cubicBezTo>
                  <a:cubicBezTo>
                    <a:pt x="14980" y="2723"/>
                    <a:pt x="14999" y="2759"/>
                    <a:pt x="14980" y="2795"/>
                  </a:cubicBezTo>
                  <a:cubicBezTo>
                    <a:pt x="14980" y="2795"/>
                    <a:pt x="14980" y="2795"/>
                    <a:pt x="14980" y="2795"/>
                  </a:cubicBezTo>
                  <a:cubicBezTo>
                    <a:pt x="14999" y="2795"/>
                    <a:pt x="15018" y="2795"/>
                    <a:pt x="15018" y="2759"/>
                  </a:cubicBezTo>
                  <a:cubicBezTo>
                    <a:pt x="15018" y="2686"/>
                    <a:pt x="14999" y="2650"/>
                    <a:pt x="14999" y="2614"/>
                  </a:cubicBezTo>
                  <a:cubicBezTo>
                    <a:pt x="14999" y="2577"/>
                    <a:pt x="15018" y="2541"/>
                    <a:pt x="15018" y="2505"/>
                  </a:cubicBezTo>
                  <a:cubicBezTo>
                    <a:pt x="15018" y="2505"/>
                    <a:pt x="14999" y="2469"/>
                    <a:pt x="14999" y="2469"/>
                  </a:cubicBezTo>
                  <a:cubicBezTo>
                    <a:pt x="14980" y="2432"/>
                    <a:pt x="14942" y="2432"/>
                    <a:pt x="14942" y="2396"/>
                  </a:cubicBezTo>
                  <a:cubicBezTo>
                    <a:pt x="14923" y="2360"/>
                    <a:pt x="14848" y="2323"/>
                    <a:pt x="14848" y="2323"/>
                  </a:cubicBezTo>
                  <a:cubicBezTo>
                    <a:pt x="14848" y="2287"/>
                    <a:pt x="14848" y="2251"/>
                    <a:pt x="14848" y="2214"/>
                  </a:cubicBezTo>
                  <a:cubicBezTo>
                    <a:pt x="14848" y="2178"/>
                    <a:pt x="14810" y="2142"/>
                    <a:pt x="14829" y="2106"/>
                  </a:cubicBezTo>
                  <a:cubicBezTo>
                    <a:pt x="14848" y="2069"/>
                    <a:pt x="14999" y="2069"/>
                    <a:pt x="15018" y="2069"/>
                  </a:cubicBezTo>
                  <a:cubicBezTo>
                    <a:pt x="15037" y="2069"/>
                    <a:pt x="15075" y="2033"/>
                    <a:pt x="15075" y="2033"/>
                  </a:cubicBezTo>
                  <a:cubicBezTo>
                    <a:pt x="15094" y="2069"/>
                    <a:pt x="15094" y="2069"/>
                    <a:pt x="15112" y="2069"/>
                  </a:cubicBezTo>
                  <a:cubicBezTo>
                    <a:pt x="15131" y="2033"/>
                    <a:pt x="15169" y="1997"/>
                    <a:pt x="15207" y="2033"/>
                  </a:cubicBezTo>
                  <a:cubicBezTo>
                    <a:pt x="15207" y="2033"/>
                    <a:pt x="15207" y="2033"/>
                    <a:pt x="15207" y="2033"/>
                  </a:cubicBezTo>
                  <a:cubicBezTo>
                    <a:pt x="15188" y="2033"/>
                    <a:pt x="15188" y="2069"/>
                    <a:pt x="15169" y="2106"/>
                  </a:cubicBezTo>
                  <a:cubicBezTo>
                    <a:pt x="15226" y="2106"/>
                    <a:pt x="15264" y="2069"/>
                    <a:pt x="15264" y="1997"/>
                  </a:cubicBezTo>
                  <a:cubicBezTo>
                    <a:pt x="15264" y="1997"/>
                    <a:pt x="15264" y="1960"/>
                    <a:pt x="15264" y="1960"/>
                  </a:cubicBezTo>
                  <a:cubicBezTo>
                    <a:pt x="15264" y="1924"/>
                    <a:pt x="15245" y="1924"/>
                    <a:pt x="15226" y="1924"/>
                  </a:cubicBezTo>
                  <a:cubicBezTo>
                    <a:pt x="15226" y="1888"/>
                    <a:pt x="15226" y="1888"/>
                    <a:pt x="15226" y="1888"/>
                  </a:cubicBezTo>
                  <a:cubicBezTo>
                    <a:pt x="15226" y="1851"/>
                    <a:pt x="15226" y="1815"/>
                    <a:pt x="15226" y="1779"/>
                  </a:cubicBezTo>
                  <a:cubicBezTo>
                    <a:pt x="15283" y="1743"/>
                    <a:pt x="15320" y="1670"/>
                    <a:pt x="15377" y="1634"/>
                  </a:cubicBezTo>
                  <a:cubicBezTo>
                    <a:pt x="15396" y="1634"/>
                    <a:pt x="15415" y="1597"/>
                    <a:pt x="15434" y="1597"/>
                  </a:cubicBezTo>
                  <a:cubicBezTo>
                    <a:pt x="15510" y="1597"/>
                    <a:pt x="15566" y="1561"/>
                    <a:pt x="15623" y="1525"/>
                  </a:cubicBezTo>
                  <a:cubicBezTo>
                    <a:pt x="15680" y="1488"/>
                    <a:pt x="15680" y="1452"/>
                    <a:pt x="15756" y="1452"/>
                  </a:cubicBezTo>
                  <a:cubicBezTo>
                    <a:pt x="15756" y="1452"/>
                    <a:pt x="15774" y="1452"/>
                    <a:pt x="15793" y="1488"/>
                  </a:cubicBezTo>
                  <a:cubicBezTo>
                    <a:pt x="15793" y="1488"/>
                    <a:pt x="15793" y="1488"/>
                    <a:pt x="15793" y="1488"/>
                  </a:cubicBezTo>
                  <a:cubicBezTo>
                    <a:pt x="15793" y="1488"/>
                    <a:pt x="15793" y="1525"/>
                    <a:pt x="15774" y="1525"/>
                  </a:cubicBezTo>
                  <a:cubicBezTo>
                    <a:pt x="15793" y="1525"/>
                    <a:pt x="15812" y="1525"/>
                    <a:pt x="15831" y="1525"/>
                  </a:cubicBezTo>
                  <a:cubicBezTo>
                    <a:pt x="15869" y="1525"/>
                    <a:pt x="15907" y="1488"/>
                    <a:pt x="15926" y="1488"/>
                  </a:cubicBezTo>
                  <a:cubicBezTo>
                    <a:pt x="15964" y="1488"/>
                    <a:pt x="15982" y="1525"/>
                    <a:pt x="16001" y="1525"/>
                  </a:cubicBezTo>
                  <a:cubicBezTo>
                    <a:pt x="16001" y="1488"/>
                    <a:pt x="16020" y="1488"/>
                    <a:pt x="16020" y="1488"/>
                  </a:cubicBezTo>
                  <a:cubicBezTo>
                    <a:pt x="16020" y="1452"/>
                    <a:pt x="16020" y="1416"/>
                    <a:pt x="16039" y="1379"/>
                  </a:cubicBezTo>
                  <a:cubicBezTo>
                    <a:pt x="16039" y="1379"/>
                    <a:pt x="16077" y="1379"/>
                    <a:pt x="16077" y="1379"/>
                  </a:cubicBezTo>
                  <a:cubicBezTo>
                    <a:pt x="16096" y="1379"/>
                    <a:pt x="16115" y="1379"/>
                    <a:pt x="16115" y="1343"/>
                  </a:cubicBezTo>
                  <a:cubicBezTo>
                    <a:pt x="16115" y="1343"/>
                    <a:pt x="16115" y="1343"/>
                    <a:pt x="16115" y="1343"/>
                  </a:cubicBezTo>
                  <a:cubicBezTo>
                    <a:pt x="16096" y="1307"/>
                    <a:pt x="16096" y="1307"/>
                    <a:pt x="16096" y="1234"/>
                  </a:cubicBezTo>
                  <a:cubicBezTo>
                    <a:pt x="16115" y="1234"/>
                    <a:pt x="16115" y="1234"/>
                    <a:pt x="16134" y="1198"/>
                  </a:cubicBezTo>
                  <a:cubicBezTo>
                    <a:pt x="16191" y="1162"/>
                    <a:pt x="16304" y="1053"/>
                    <a:pt x="16361" y="1162"/>
                  </a:cubicBezTo>
                  <a:cubicBezTo>
                    <a:pt x="16361" y="1162"/>
                    <a:pt x="16361" y="1162"/>
                    <a:pt x="16361" y="1162"/>
                  </a:cubicBezTo>
                  <a:cubicBezTo>
                    <a:pt x="16342" y="1198"/>
                    <a:pt x="16323" y="1234"/>
                    <a:pt x="16304" y="1271"/>
                  </a:cubicBezTo>
                  <a:cubicBezTo>
                    <a:pt x="16304" y="1271"/>
                    <a:pt x="16304" y="1271"/>
                    <a:pt x="16304" y="1271"/>
                  </a:cubicBezTo>
                  <a:cubicBezTo>
                    <a:pt x="16342" y="1271"/>
                    <a:pt x="16342" y="1271"/>
                    <a:pt x="16380" y="1271"/>
                  </a:cubicBezTo>
                  <a:cubicBezTo>
                    <a:pt x="16418" y="1271"/>
                    <a:pt x="16436" y="1271"/>
                    <a:pt x="16474" y="1271"/>
                  </a:cubicBezTo>
                  <a:cubicBezTo>
                    <a:pt x="16474" y="1271"/>
                    <a:pt x="16474" y="1271"/>
                    <a:pt x="16474" y="1271"/>
                  </a:cubicBezTo>
                  <a:cubicBezTo>
                    <a:pt x="16474" y="1271"/>
                    <a:pt x="16474" y="1271"/>
                    <a:pt x="16474" y="1271"/>
                  </a:cubicBezTo>
                  <a:cubicBezTo>
                    <a:pt x="16455" y="1307"/>
                    <a:pt x="16436" y="1343"/>
                    <a:pt x="16418" y="1379"/>
                  </a:cubicBezTo>
                  <a:cubicBezTo>
                    <a:pt x="16436" y="1379"/>
                    <a:pt x="16512" y="1416"/>
                    <a:pt x="16512" y="1416"/>
                  </a:cubicBezTo>
                  <a:cubicBezTo>
                    <a:pt x="16512" y="1379"/>
                    <a:pt x="16531" y="1379"/>
                    <a:pt x="16531" y="1379"/>
                  </a:cubicBezTo>
                  <a:cubicBezTo>
                    <a:pt x="16531" y="1343"/>
                    <a:pt x="16531" y="1343"/>
                    <a:pt x="16550" y="1343"/>
                  </a:cubicBezTo>
                  <a:cubicBezTo>
                    <a:pt x="16644" y="1343"/>
                    <a:pt x="16796" y="1343"/>
                    <a:pt x="16815" y="1488"/>
                  </a:cubicBezTo>
                  <a:cubicBezTo>
                    <a:pt x="16834" y="1488"/>
                    <a:pt x="16853" y="1488"/>
                    <a:pt x="16871" y="1488"/>
                  </a:cubicBezTo>
                  <a:cubicBezTo>
                    <a:pt x="16871" y="1488"/>
                    <a:pt x="16871" y="1525"/>
                    <a:pt x="16871" y="1525"/>
                  </a:cubicBezTo>
                  <a:cubicBezTo>
                    <a:pt x="16871" y="1561"/>
                    <a:pt x="16853" y="1597"/>
                    <a:pt x="16834" y="1634"/>
                  </a:cubicBezTo>
                  <a:cubicBezTo>
                    <a:pt x="16834" y="1634"/>
                    <a:pt x="16834" y="1634"/>
                    <a:pt x="16834" y="1634"/>
                  </a:cubicBezTo>
                  <a:cubicBezTo>
                    <a:pt x="16853" y="1634"/>
                    <a:pt x="16871" y="1670"/>
                    <a:pt x="16871" y="1670"/>
                  </a:cubicBezTo>
                  <a:cubicBezTo>
                    <a:pt x="16871" y="1670"/>
                    <a:pt x="16871" y="1670"/>
                    <a:pt x="16871" y="1670"/>
                  </a:cubicBezTo>
                  <a:cubicBezTo>
                    <a:pt x="16853" y="1706"/>
                    <a:pt x="16834" y="1743"/>
                    <a:pt x="16815" y="1779"/>
                  </a:cubicBezTo>
                  <a:cubicBezTo>
                    <a:pt x="16796" y="1779"/>
                    <a:pt x="16758" y="1779"/>
                    <a:pt x="16739" y="1815"/>
                  </a:cubicBezTo>
                  <a:cubicBezTo>
                    <a:pt x="16682" y="1888"/>
                    <a:pt x="16607" y="1960"/>
                    <a:pt x="16550" y="2033"/>
                  </a:cubicBezTo>
                  <a:cubicBezTo>
                    <a:pt x="16531" y="2069"/>
                    <a:pt x="16493" y="2069"/>
                    <a:pt x="16474" y="2106"/>
                  </a:cubicBezTo>
                  <a:cubicBezTo>
                    <a:pt x="16436" y="2142"/>
                    <a:pt x="16380" y="2178"/>
                    <a:pt x="16361" y="2251"/>
                  </a:cubicBezTo>
                  <a:cubicBezTo>
                    <a:pt x="16399" y="2251"/>
                    <a:pt x="16399" y="2214"/>
                    <a:pt x="16436" y="2178"/>
                  </a:cubicBezTo>
                  <a:cubicBezTo>
                    <a:pt x="16455" y="2178"/>
                    <a:pt x="16474" y="2178"/>
                    <a:pt x="16512" y="2178"/>
                  </a:cubicBezTo>
                  <a:cubicBezTo>
                    <a:pt x="16550" y="2178"/>
                    <a:pt x="16644" y="2106"/>
                    <a:pt x="16682" y="2069"/>
                  </a:cubicBezTo>
                  <a:cubicBezTo>
                    <a:pt x="16682" y="2069"/>
                    <a:pt x="16663" y="2033"/>
                    <a:pt x="16663" y="2033"/>
                  </a:cubicBezTo>
                  <a:cubicBezTo>
                    <a:pt x="16663" y="2033"/>
                    <a:pt x="16663" y="2033"/>
                    <a:pt x="16663" y="2033"/>
                  </a:cubicBezTo>
                  <a:cubicBezTo>
                    <a:pt x="16663" y="1997"/>
                    <a:pt x="16663" y="1997"/>
                    <a:pt x="16682" y="1960"/>
                  </a:cubicBezTo>
                  <a:cubicBezTo>
                    <a:pt x="16701" y="1997"/>
                    <a:pt x="16720" y="2033"/>
                    <a:pt x="16758" y="2069"/>
                  </a:cubicBezTo>
                  <a:cubicBezTo>
                    <a:pt x="16796" y="2069"/>
                    <a:pt x="16815" y="2033"/>
                    <a:pt x="16853" y="2033"/>
                  </a:cubicBezTo>
                  <a:cubicBezTo>
                    <a:pt x="16853" y="2069"/>
                    <a:pt x="16853" y="2106"/>
                    <a:pt x="16853" y="2106"/>
                  </a:cubicBezTo>
                  <a:cubicBezTo>
                    <a:pt x="16853" y="2142"/>
                    <a:pt x="16853" y="2142"/>
                    <a:pt x="16871" y="2178"/>
                  </a:cubicBezTo>
                  <a:cubicBezTo>
                    <a:pt x="16871" y="2142"/>
                    <a:pt x="16871" y="2142"/>
                    <a:pt x="16871" y="2142"/>
                  </a:cubicBezTo>
                  <a:cubicBezTo>
                    <a:pt x="16890" y="2142"/>
                    <a:pt x="16890" y="2106"/>
                    <a:pt x="16909" y="2069"/>
                  </a:cubicBezTo>
                  <a:cubicBezTo>
                    <a:pt x="16928" y="2069"/>
                    <a:pt x="16966" y="2069"/>
                    <a:pt x="17004" y="2069"/>
                  </a:cubicBezTo>
                  <a:cubicBezTo>
                    <a:pt x="17061" y="2069"/>
                    <a:pt x="17117" y="2069"/>
                    <a:pt x="17174" y="2106"/>
                  </a:cubicBezTo>
                  <a:cubicBezTo>
                    <a:pt x="17174" y="2142"/>
                    <a:pt x="17155" y="2142"/>
                    <a:pt x="17174" y="2214"/>
                  </a:cubicBezTo>
                  <a:cubicBezTo>
                    <a:pt x="17212" y="2214"/>
                    <a:pt x="17250" y="2214"/>
                    <a:pt x="17288" y="2251"/>
                  </a:cubicBezTo>
                  <a:cubicBezTo>
                    <a:pt x="17325" y="2251"/>
                    <a:pt x="17363" y="2214"/>
                    <a:pt x="17401" y="2214"/>
                  </a:cubicBezTo>
                  <a:cubicBezTo>
                    <a:pt x="17420" y="2214"/>
                    <a:pt x="17439" y="2251"/>
                    <a:pt x="17439" y="2251"/>
                  </a:cubicBezTo>
                  <a:cubicBezTo>
                    <a:pt x="17458" y="2214"/>
                    <a:pt x="17477" y="2178"/>
                    <a:pt x="17477" y="2178"/>
                  </a:cubicBezTo>
                  <a:cubicBezTo>
                    <a:pt x="17477" y="2142"/>
                    <a:pt x="17477" y="2106"/>
                    <a:pt x="17477" y="2106"/>
                  </a:cubicBezTo>
                  <a:cubicBezTo>
                    <a:pt x="17496" y="2069"/>
                    <a:pt x="17515" y="2069"/>
                    <a:pt x="17515" y="2033"/>
                  </a:cubicBezTo>
                  <a:cubicBezTo>
                    <a:pt x="17552" y="2033"/>
                    <a:pt x="17590" y="2106"/>
                    <a:pt x="17609" y="2106"/>
                  </a:cubicBezTo>
                  <a:cubicBezTo>
                    <a:pt x="17647" y="2106"/>
                    <a:pt x="17704" y="2106"/>
                    <a:pt x="17741" y="2106"/>
                  </a:cubicBezTo>
                  <a:cubicBezTo>
                    <a:pt x="17760" y="2142"/>
                    <a:pt x="17779" y="2142"/>
                    <a:pt x="17779" y="2178"/>
                  </a:cubicBezTo>
                  <a:cubicBezTo>
                    <a:pt x="17779" y="2178"/>
                    <a:pt x="17779" y="2214"/>
                    <a:pt x="17798" y="2214"/>
                  </a:cubicBezTo>
                  <a:cubicBezTo>
                    <a:pt x="17760" y="2214"/>
                    <a:pt x="17647" y="2323"/>
                    <a:pt x="17647" y="2360"/>
                  </a:cubicBezTo>
                  <a:cubicBezTo>
                    <a:pt x="17647" y="2360"/>
                    <a:pt x="17647" y="2360"/>
                    <a:pt x="17647" y="2360"/>
                  </a:cubicBezTo>
                  <a:cubicBezTo>
                    <a:pt x="17647" y="2360"/>
                    <a:pt x="17647" y="2360"/>
                    <a:pt x="17647" y="2360"/>
                  </a:cubicBezTo>
                  <a:cubicBezTo>
                    <a:pt x="17723" y="2396"/>
                    <a:pt x="17723" y="2432"/>
                    <a:pt x="17760" y="2469"/>
                  </a:cubicBezTo>
                  <a:cubicBezTo>
                    <a:pt x="17779" y="2469"/>
                    <a:pt x="17779" y="2469"/>
                    <a:pt x="17798" y="2505"/>
                  </a:cubicBezTo>
                  <a:cubicBezTo>
                    <a:pt x="17817" y="2541"/>
                    <a:pt x="17817" y="2577"/>
                    <a:pt x="17855" y="2614"/>
                  </a:cubicBezTo>
                  <a:cubicBezTo>
                    <a:pt x="17874" y="2650"/>
                    <a:pt x="17912" y="2723"/>
                    <a:pt x="17950" y="2723"/>
                  </a:cubicBezTo>
                  <a:cubicBezTo>
                    <a:pt x="17987" y="2650"/>
                    <a:pt x="17987" y="2541"/>
                    <a:pt x="18044" y="2469"/>
                  </a:cubicBezTo>
                  <a:cubicBezTo>
                    <a:pt x="18044" y="2469"/>
                    <a:pt x="18044" y="2469"/>
                    <a:pt x="18044" y="2469"/>
                  </a:cubicBezTo>
                  <a:cubicBezTo>
                    <a:pt x="18044" y="2541"/>
                    <a:pt x="18063" y="2541"/>
                    <a:pt x="18082" y="2541"/>
                  </a:cubicBezTo>
                  <a:cubicBezTo>
                    <a:pt x="18101" y="2577"/>
                    <a:pt x="18120" y="2614"/>
                    <a:pt x="18139" y="2577"/>
                  </a:cubicBezTo>
                  <a:cubicBezTo>
                    <a:pt x="18177" y="2577"/>
                    <a:pt x="18214" y="2505"/>
                    <a:pt x="18252" y="2541"/>
                  </a:cubicBezTo>
                  <a:cubicBezTo>
                    <a:pt x="18271" y="2541"/>
                    <a:pt x="18347" y="2614"/>
                    <a:pt x="18347" y="2614"/>
                  </a:cubicBezTo>
                  <a:cubicBezTo>
                    <a:pt x="18385" y="2614"/>
                    <a:pt x="18366" y="2577"/>
                    <a:pt x="18385" y="2541"/>
                  </a:cubicBezTo>
                  <a:cubicBezTo>
                    <a:pt x="18403" y="2541"/>
                    <a:pt x="18403" y="2505"/>
                    <a:pt x="18422" y="2505"/>
                  </a:cubicBezTo>
                  <a:cubicBezTo>
                    <a:pt x="18422" y="2541"/>
                    <a:pt x="18441" y="2577"/>
                    <a:pt x="18479" y="2541"/>
                  </a:cubicBezTo>
                  <a:cubicBezTo>
                    <a:pt x="18479" y="2505"/>
                    <a:pt x="18479" y="2432"/>
                    <a:pt x="18479" y="2396"/>
                  </a:cubicBezTo>
                  <a:cubicBezTo>
                    <a:pt x="18479" y="2396"/>
                    <a:pt x="18441" y="2396"/>
                    <a:pt x="18422" y="2396"/>
                  </a:cubicBezTo>
                  <a:cubicBezTo>
                    <a:pt x="18441" y="2396"/>
                    <a:pt x="18441" y="2396"/>
                    <a:pt x="18441" y="2396"/>
                  </a:cubicBezTo>
                  <a:cubicBezTo>
                    <a:pt x="18441" y="2360"/>
                    <a:pt x="18441" y="2360"/>
                    <a:pt x="18441" y="2360"/>
                  </a:cubicBezTo>
                  <a:cubicBezTo>
                    <a:pt x="18460" y="2323"/>
                    <a:pt x="18479" y="2360"/>
                    <a:pt x="18517" y="2323"/>
                  </a:cubicBezTo>
                  <a:cubicBezTo>
                    <a:pt x="18536" y="2323"/>
                    <a:pt x="18555" y="2287"/>
                    <a:pt x="18574" y="2251"/>
                  </a:cubicBezTo>
                  <a:cubicBezTo>
                    <a:pt x="18630" y="2251"/>
                    <a:pt x="18725" y="2287"/>
                    <a:pt x="18782" y="2323"/>
                  </a:cubicBezTo>
                  <a:cubicBezTo>
                    <a:pt x="18801" y="2323"/>
                    <a:pt x="18820" y="2323"/>
                    <a:pt x="18839" y="2323"/>
                  </a:cubicBezTo>
                  <a:cubicBezTo>
                    <a:pt x="18839" y="2323"/>
                    <a:pt x="18839" y="2323"/>
                    <a:pt x="18839" y="2323"/>
                  </a:cubicBezTo>
                  <a:cubicBezTo>
                    <a:pt x="18820" y="2360"/>
                    <a:pt x="18820" y="2396"/>
                    <a:pt x="18801" y="2396"/>
                  </a:cubicBezTo>
                  <a:cubicBezTo>
                    <a:pt x="18820" y="2396"/>
                    <a:pt x="18839" y="2396"/>
                    <a:pt x="18857" y="2396"/>
                  </a:cubicBezTo>
                  <a:cubicBezTo>
                    <a:pt x="18857" y="2396"/>
                    <a:pt x="18857" y="2396"/>
                    <a:pt x="18857" y="2396"/>
                  </a:cubicBezTo>
                  <a:cubicBezTo>
                    <a:pt x="18857" y="2396"/>
                    <a:pt x="18857" y="2432"/>
                    <a:pt x="18857" y="2432"/>
                  </a:cubicBezTo>
                  <a:cubicBezTo>
                    <a:pt x="18857" y="2432"/>
                    <a:pt x="18857" y="2432"/>
                    <a:pt x="18839" y="2432"/>
                  </a:cubicBezTo>
                  <a:cubicBezTo>
                    <a:pt x="18820" y="2469"/>
                    <a:pt x="18801" y="2469"/>
                    <a:pt x="18801" y="2505"/>
                  </a:cubicBezTo>
                  <a:cubicBezTo>
                    <a:pt x="18857" y="2541"/>
                    <a:pt x="18895" y="2432"/>
                    <a:pt x="18914" y="2396"/>
                  </a:cubicBezTo>
                  <a:cubicBezTo>
                    <a:pt x="18990" y="2396"/>
                    <a:pt x="19047" y="2396"/>
                    <a:pt x="19103" y="2469"/>
                  </a:cubicBezTo>
                  <a:cubicBezTo>
                    <a:pt x="19103" y="2469"/>
                    <a:pt x="19103" y="2469"/>
                    <a:pt x="19103" y="2469"/>
                  </a:cubicBezTo>
                  <a:cubicBezTo>
                    <a:pt x="19065" y="2469"/>
                    <a:pt x="19047" y="2505"/>
                    <a:pt x="19028" y="2505"/>
                  </a:cubicBezTo>
                  <a:cubicBezTo>
                    <a:pt x="19028" y="2505"/>
                    <a:pt x="19028" y="2505"/>
                    <a:pt x="19028" y="2505"/>
                  </a:cubicBezTo>
                  <a:cubicBezTo>
                    <a:pt x="19047" y="2541"/>
                    <a:pt x="19065" y="2541"/>
                    <a:pt x="19084" y="2541"/>
                  </a:cubicBezTo>
                  <a:cubicBezTo>
                    <a:pt x="19122" y="2577"/>
                    <a:pt x="19160" y="2577"/>
                    <a:pt x="19179" y="2577"/>
                  </a:cubicBezTo>
                  <a:cubicBezTo>
                    <a:pt x="19198" y="2614"/>
                    <a:pt x="19217" y="2723"/>
                    <a:pt x="19236" y="2723"/>
                  </a:cubicBezTo>
                  <a:cubicBezTo>
                    <a:pt x="19274" y="2723"/>
                    <a:pt x="19311" y="2723"/>
                    <a:pt x="19330" y="2686"/>
                  </a:cubicBezTo>
                  <a:cubicBezTo>
                    <a:pt x="19368" y="2686"/>
                    <a:pt x="19387" y="2686"/>
                    <a:pt x="19425" y="2650"/>
                  </a:cubicBezTo>
                  <a:cubicBezTo>
                    <a:pt x="19463" y="2650"/>
                    <a:pt x="19595" y="2650"/>
                    <a:pt x="19633" y="2686"/>
                  </a:cubicBezTo>
                  <a:cubicBezTo>
                    <a:pt x="19652" y="2723"/>
                    <a:pt x="19690" y="2759"/>
                    <a:pt x="19709" y="2795"/>
                  </a:cubicBezTo>
                  <a:cubicBezTo>
                    <a:pt x="19709" y="2832"/>
                    <a:pt x="19709" y="2904"/>
                    <a:pt x="19690" y="2904"/>
                  </a:cubicBezTo>
                  <a:cubicBezTo>
                    <a:pt x="19709" y="2941"/>
                    <a:pt x="19746" y="2941"/>
                    <a:pt x="19765" y="2941"/>
                  </a:cubicBezTo>
                  <a:cubicBezTo>
                    <a:pt x="19765" y="3013"/>
                    <a:pt x="19765" y="3049"/>
                    <a:pt x="19784" y="3049"/>
                  </a:cubicBezTo>
                  <a:cubicBezTo>
                    <a:pt x="19803" y="3013"/>
                    <a:pt x="19822" y="2977"/>
                    <a:pt x="19841" y="2977"/>
                  </a:cubicBezTo>
                  <a:cubicBezTo>
                    <a:pt x="19879" y="2977"/>
                    <a:pt x="19898" y="2977"/>
                    <a:pt x="19917" y="2941"/>
                  </a:cubicBezTo>
                  <a:cubicBezTo>
                    <a:pt x="19936" y="2941"/>
                    <a:pt x="19936" y="2941"/>
                    <a:pt x="19954" y="2941"/>
                  </a:cubicBezTo>
                  <a:cubicBezTo>
                    <a:pt x="19992" y="2904"/>
                    <a:pt x="19992" y="2977"/>
                    <a:pt x="20011" y="2977"/>
                  </a:cubicBezTo>
                  <a:cubicBezTo>
                    <a:pt x="20030" y="2977"/>
                    <a:pt x="20049" y="2977"/>
                    <a:pt x="20068" y="2977"/>
                  </a:cubicBezTo>
                  <a:cubicBezTo>
                    <a:pt x="20125" y="3013"/>
                    <a:pt x="20144" y="2977"/>
                    <a:pt x="20181" y="2941"/>
                  </a:cubicBezTo>
                  <a:cubicBezTo>
                    <a:pt x="20200" y="2977"/>
                    <a:pt x="20219" y="3013"/>
                    <a:pt x="20238" y="3013"/>
                  </a:cubicBezTo>
                  <a:cubicBezTo>
                    <a:pt x="20257" y="3049"/>
                    <a:pt x="20276" y="3049"/>
                    <a:pt x="20295" y="3122"/>
                  </a:cubicBezTo>
                  <a:cubicBezTo>
                    <a:pt x="20314" y="3122"/>
                    <a:pt x="20389" y="3122"/>
                    <a:pt x="20389" y="3086"/>
                  </a:cubicBezTo>
                  <a:cubicBezTo>
                    <a:pt x="20408" y="3049"/>
                    <a:pt x="20389" y="2977"/>
                    <a:pt x="20371" y="2941"/>
                  </a:cubicBezTo>
                  <a:cubicBezTo>
                    <a:pt x="20371" y="2941"/>
                    <a:pt x="20352" y="2941"/>
                    <a:pt x="20352" y="2941"/>
                  </a:cubicBezTo>
                  <a:cubicBezTo>
                    <a:pt x="20352" y="2904"/>
                    <a:pt x="20371" y="2868"/>
                    <a:pt x="20371" y="2868"/>
                  </a:cubicBezTo>
                  <a:cubicBezTo>
                    <a:pt x="20427" y="2868"/>
                    <a:pt x="20484" y="2868"/>
                    <a:pt x="20522" y="2904"/>
                  </a:cubicBezTo>
                  <a:cubicBezTo>
                    <a:pt x="20522" y="2904"/>
                    <a:pt x="20522" y="2904"/>
                    <a:pt x="20522" y="2941"/>
                  </a:cubicBezTo>
                  <a:cubicBezTo>
                    <a:pt x="20579" y="2904"/>
                    <a:pt x="20654" y="2904"/>
                    <a:pt x="20692" y="2904"/>
                  </a:cubicBezTo>
                  <a:cubicBezTo>
                    <a:pt x="20711" y="2904"/>
                    <a:pt x="20730" y="2941"/>
                    <a:pt x="20749" y="2941"/>
                  </a:cubicBezTo>
                  <a:cubicBezTo>
                    <a:pt x="20787" y="2941"/>
                    <a:pt x="20806" y="2977"/>
                    <a:pt x="20825" y="2977"/>
                  </a:cubicBezTo>
                  <a:cubicBezTo>
                    <a:pt x="20862" y="3013"/>
                    <a:pt x="20919" y="3049"/>
                    <a:pt x="20957" y="3086"/>
                  </a:cubicBezTo>
                  <a:cubicBezTo>
                    <a:pt x="20957" y="3267"/>
                    <a:pt x="20957" y="3485"/>
                    <a:pt x="20957" y="3667"/>
                  </a:cubicBezTo>
                  <a:cubicBezTo>
                    <a:pt x="20957" y="3703"/>
                    <a:pt x="20957" y="3848"/>
                    <a:pt x="20957" y="3884"/>
                  </a:cubicBezTo>
                  <a:cubicBezTo>
                    <a:pt x="20938" y="3884"/>
                    <a:pt x="20919" y="3884"/>
                    <a:pt x="20900" y="3921"/>
                  </a:cubicBezTo>
                  <a:close/>
                  <a:moveTo>
                    <a:pt x="11500" y="7696"/>
                  </a:moveTo>
                  <a:cubicBezTo>
                    <a:pt x="11500" y="7696"/>
                    <a:pt x="11500" y="7696"/>
                    <a:pt x="11500" y="7696"/>
                  </a:cubicBezTo>
                  <a:cubicBezTo>
                    <a:pt x="11500" y="7696"/>
                    <a:pt x="11500" y="7696"/>
                    <a:pt x="11500" y="7696"/>
                  </a:cubicBezTo>
                  <a:cubicBezTo>
                    <a:pt x="11500" y="7696"/>
                    <a:pt x="11500" y="7696"/>
                    <a:pt x="11500" y="7696"/>
                  </a:cubicBezTo>
                  <a:cubicBezTo>
                    <a:pt x="11519" y="7696"/>
                    <a:pt x="11519" y="7696"/>
                    <a:pt x="11519" y="7696"/>
                  </a:cubicBezTo>
                  <a:cubicBezTo>
                    <a:pt x="11519" y="7696"/>
                    <a:pt x="11519" y="7696"/>
                    <a:pt x="11500" y="7696"/>
                  </a:cubicBezTo>
                  <a:close/>
                  <a:moveTo>
                    <a:pt x="13202" y="7696"/>
                  </a:moveTo>
                  <a:cubicBezTo>
                    <a:pt x="13202" y="7696"/>
                    <a:pt x="13202" y="7624"/>
                    <a:pt x="13202" y="7624"/>
                  </a:cubicBezTo>
                  <a:cubicBezTo>
                    <a:pt x="13183" y="7624"/>
                    <a:pt x="13164" y="7624"/>
                    <a:pt x="13145" y="7624"/>
                  </a:cubicBezTo>
                  <a:cubicBezTo>
                    <a:pt x="13126" y="7660"/>
                    <a:pt x="13145" y="7732"/>
                    <a:pt x="13126" y="7732"/>
                  </a:cubicBezTo>
                  <a:cubicBezTo>
                    <a:pt x="13126" y="7732"/>
                    <a:pt x="13126" y="7732"/>
                    <a:pt x="13126" y="7732"/>
                  </a:cubicBezTo>
                  <a:cubicBezTo>
                    <a:pt x="13126" y="7732"/>
                    <a:pt x="13126" y="7696"/>
                    <a:pt x="13126" y="7696"/>
                  </a:cubicBezTo>
                  <a:cubicBezTo>
                    <a:pt x="13126" y="7696"/>
                    <a:pt x="13126" y="7696"/>
                    <a:pt x="13126" y="7660"/>
                  </a:cubicBezTo>
                  <a:cubicBezTo>
                    <a:pt x="13108" y="7660"/>
                    <a:pt x="13108" y="7660"/>
                    <a:pt x="13108" y="7660"/>
                  </a:cubicBezTo>
                  <a:cubicBezTo>
                    <a:pt x="13108" y="7660"/>
                    <a:pt x="13108" y="7624"/>
                    <a:pt x="13108" y="7624"/>
                  </a:cubicBezTo>
                  <a:cubicBezTo>
                    <a:pt x="13108" y="7587"/>
                    <a:pt x="13126" y="7551"/>
                    <a:pt x="13126" y="7551"/>
                  </a:cubicBezTo>
                  <a:cubicBezTo>
                    <a:pt x="13108" y="7515"/>
                    <a:pt x="13089" y="7515"/>
                    <a:pt x="13070" y="7515"/>
                  </a:cubicBezTo>
                  <a:cubicBezTo>
                    <a:pt x="13070" y="7478"/>
                    <a:pt x="13070" y="7478"/>
                    <a:pt x="13051" y="7478"/>
                  </a:cubicBezTo>
                  <a:cubicBezTo>
                    <a:pt x="13051" y="7478"/>
                    <a:pt x="13051" y="7478"/>
                    <a:pt x="13032" y="7478"/>
                  </a:cubicBezTo>
                  <a:cubicBezTo>
                    <a:pt x="13032" y="7406"/>
                    <a:pt x="13013" y="7369"/>
                    <a:pt x="13013" y="7297"/>
                  </a:cubicBezTo>
                  <a:cubicBezTo>
                    <a:pt x="12994" y="7297"/>
                    <a:pt x="12975" y="7297"/>
                    <a:pt x="12975" y="7297"/>
                  </a:cubicBezTo>
                  <a:cubicBezTo>
                    <a:pt x="12975" y="7297"/>
                    <a:pt x="12975" y="7261"/>
                    <a:pt x="12975" y="7261"/>
                  </a:cubicBezTo>
                  <a:cubicBezTo>
                    <a:pt x="12975" y="7261"/>
                    <a:pt x="12975" y="7261"/>
                    <a:pt x="12975" y="7261"/>
                  </a:cubicBezTo>
                  <a:cubicBezTo>
                    <a:pt x="12994" y="7261"/>
                    <a:pt x="13032" y="7261"/>
                    <a:pt x="13051" y="7261"/>
                  </a:cubicBezTo>
                  <a:cubicBezTo>
                    <a:pt x="13051" y="7261"/>
                    <a:pt x="13051" y="7261"/>
                    <a:pt x="13051" y="7261"/>
                  </a:cubicBezTo>
                  <a:cubicBezTo>
                    <a:pt x="13032" y="7261"/>
                    <a:pt x="13032" y="7224"/>
                    <a:pt x="13013" y="7224"/>
                  </a:cubicBezTo>
                  <a:cubicBezTo>
                    <a:pt x="13032" y="7188"/>
                    <a:pt x="13032" y="7188"/>
                    <a:pt x="13032" y="7188"/>
                  </a:cubicBezTo>
                  <a:cubicBezTo>
                    <a:pt x="13032" y="7188"/>
                    <a:pt x="13032" y="7152"/>
                    <a:pt x="13051" y="7152"/>
                  </a:cubicBezTo>
                  <a:cubicBezTo>
                    <a:pt x="13051" y="7152"/>
                    <a:pt x="13051" y="7152"/>
                    <a:pt x="13070" y="7115"/>
                  </a:cubicBezTo>
                  <a:cubicBezTo>
                    <a:pt x="13089" y="7152"/>
                    <a:pt x="13126" y="7152"/>
                    <a:pt x="13145" y="7152"/>
                  </a:cubicBezTo>
                  <a:cubicBezTo>
                    <a:pt x="13145" y="7152"/>
                    <a:pt x="13145" y="7152"/>
                    <a:pt x="13145" y="7152"/>
                  </a:cubicBezTo>
                  <a:cubicBezTo>
                    <a:pt x="13145" y="7152"/>
                    <a:pt x="13126" y="7115"/>
                    <a:pt x="13126" y="7115"/>
                  </a:cubicBezTo>
                  <a:cubicBezTo>
                    <a:pt x="13145" y="7043"/>
                    <a:pt x="13145" y="7043"/>
                    <a:pt x="13145" y="6970"/>
                  </a:cubicBezTo>
                  <a:cubicBezTo>
                    <a:pt x="13145" y="6970"/>
                    <a:pt x="13145" y="6970"/>
                    <a:pt x="13145" y="6934"/>
                  </a:cubicBezTo>
                  <a:cubicBezTo>
                    <a:pt x="13145" y="6934"/>
                    <a:pt x="13145" y="6934"/>
                    <a:pt x="13145" y="6934"/>
                  </a:cubicBezTo>
                  <a:cubicBezTo>
                    <a:pt x="13126" y="6897"/>
                    <a:pt x="13126" y="6897"/>
                    <a:pt x="13108" y="6897"/>
                  </a:cubicBezTo>
                  <a:cubicBezTo>
                    <a:pt x="13108" y="6897"/>
                    <a:pt x="13089" y="6934"/>
                    <a:pt x="13089" y="6934"/>
                  </a:cubicBezTo>
                  <a:cubicBezTo>
                    <a:pt x="13070" y="6934"/>
                    <a:pt x="13051" y="6897"/>
                    <a:pt x="13032" y="6897"/>
                  </a:cubicBezTo>
                  <a:cubicBezTo>
                    <a:pt x="12994" y="6897"/>
                    <a:pt x="12975" y="6934"/>
                    <a:pt x="12956" y="6970"/>
                  </a:cubicBezTo>
                  <a:cubicBezTo>
                    <a:pt x="12937" y="6970"/>
                    <a:pt x="12937" y="6970"/>
                    <a:pt x="12918" y="6970"/>
                  </a:cubicBezTo>
                  <a:cubicBezTo>
                    <a:pt x="12899" y="6970"/>
                    <a:pt x="12899" y="7006"/>
                    <a:pt x="12881" y="7043"/>
                  </a:cubicBezTo>
                  <a:cubicBezTo>
                    <a:pt x="12881" y="7043"/>
                    <a:pt x="12881" y="7043"/>
                    <a:pt x="12881" y="7079"/>
                  </a:cubicBezTo>
                  <a:cubicBezTo>
                    <a:pt x="12862" y="7043"/>
                    <a:pt x="12862" y="7043"/>
                    <a:pt x="12862" y="7043"/>
                  </a:cubicBezTo>
                  <a:cubicBezTo>
                    <a:pt x="12843" y="7079"/>
                    <a:pt x="12824" y="7115"/>
                    <a:pt x="12805" y="7079"/>
                  </a:cubicBezTo>
                  <a:cubicBezTo>
                    <a:pt x="12805" y="7079"/>
                    <a:pt x="12805" y="7079"/>
                    <a:pt x="12805" y="7079"/>
                  </a:cubicBezTo>
                  <a:cubicBezTo>
                    <a:pt x="12805" y="7115"/>
                    <a:pt x="12786" y="7152"/>
                    <a:pt x="12786" y="7188"/>
                  </a:cubicBezTo>
                  <a:cubicBezTo>
                    <a:pt x="12767" y="7224"/>
                    <a:pt x="12748" y="7224"/>
                    <a:pt x="12748" y="7261"/>
                  </a:cubicBezTo>
                  <a:cubicBezTo>
                    <a:pt x="12748" y="7261"/>
                    <a:pt x="12748" y="7261"/>
                    <a:pt x="12748" y="7261"/>
                  </a:cubicBezTo>
                  <a:cubicBezTo>
                    <a:pt x="12748" y="7297"/>
                    <a:pt x="12767" y="7297"/>
                    <a:pt x="12767" y="7297"/>
                  </a:cubicBezTo>
                  <a:cubicBezTo>
                    <a:pt x="12786" y="7297"/>
                    <a:pt x="12805" y="7369"/>
                    <a:pt x="12805" y="7406"/>
                  </a:cubicBezTo>
                  <a:cubicBezTo>
                    <a:pt x="12805" y="7406"/>
                    <a:pt x="12805" y="7406"/>
                    <a:pt x="12805" y="7406"/>
                  </a:cubicBezTo>
                  <a:cubicBezTo>
                    <a:pt x="12805" y="7406"/>
                    <a:pt x="12805" y="7369"/>
                    <a:pt x="12805" y="7369"/>
                  </a:cubicBezTo>
                  <a:cubicBezTo>
                    <a:pt x="12805" y="7369"/>
                    <a:pt x="12805" y="7369"/>
                    <a:pt x="12805" y="7369"/>
                  </a:cubicBezTo>
                  <a:cubicBezTo>
                    <a:pt x="12805" y="7369"/>
                    <a:pt x="12805" y="7369"/>
                    <a:pt x="12805" y="7369"/>
                  </a:cubicBezTo>
                  <a:cubicBezTo>
                    <a:pt x="12805" y="7406"/>
                    <a:pt x="12786" y="7442"/>
                    <a:pt x="12805" y="7478"/>
                  </a:cubicBezTo>
                  <a:cubicBezTo>
                    <a:pt x="12824" y="7515"/>
                    <a:pt x="12805" y="7515"/>
                    <a:pt x="12824" y="7551"/>
                  </a:cubicBezTo>
                  <a:cubicBezTo>
                    <a:pt x="12824" y="7551"/>
                    <a:pt x="12824" y="7551"/>
                    <a:pt x="12824" y="7551"/>
                  </a:cubicBezTo>
                  <a:cubicBezTo>
                    <a:pt x="12843" y="7551"/>
                    <a:pt x="12843" y="7587"/>
                    <a:pt x="12862" y="7624"/>
                  </a:cubicBezTo>
                  <a:cubicBezTo>
                    <a:pt x="12862" y="7624"/>
                    <a:pt x="12862" y="7624"/>
                    <a:pt x="12862" y="7624"/>
                  </a:cubicBezTo>
                  <a:cubicBezTo>
                    <a:pt x="12881" y="7660"/>
                    <a:pt x="12899" y="7696"/>
                    <a:pt x="12899" y="7696"/>
                  </a:cubicBezTo>
                  <a:cubicBezTo>
                    <a:pt x="12899" y="7732"/>
                    <a:pt x="12899" y="7732"/>
                    <a:pt x="12899" y="7769"/>
                  </a:cubicBezTo>
                  <a:cubicBezTo>
                    <a:pt x="12918" y="7769"/>
                    <a:pt x="12918" y="7805"/>
                    <a:pt x="12918" y="7805"/>
                  </a:cubicBezTo>
                  <a:cubicBezTo>
                    <a:pt x="12937" y="7841"/>
                    <a:pt x="12975" y="7805"/>
                    <a:pt x="12975" y="7878"/>
                  </a:cubicBezTo>
                  <a:cubicBezTo>
                    <a:pt x="12975" y="7878"/>
                    <a:pt x="12975" y="7878"/>
                    <a:pt x="12975" y="7878"/>
                  </a:cubicBezTo>
                  <a:cubicBezTo>
                    <a:pt x="12975" y="7878"/>
                    <a:pt x="12975" y="7878"/>
                    <a:pt x="12975" y="7878"/>
                  </a:cubicBezTo>
                  <a:cubicBezTo>
                    <a:pt x="12918" y="7841"/>
                    <a:pt x="12918" y="7950"/>
                    <a:pt x="12918" y="8023"/>
                  </a:cubicBezTo>
                  <a:cubicBezTo>
                    <a:pt x="12918" y="8023"/>
                    <a:pt x="12918" y="8023"/>
                    <a:pt x="12918" y="8023"/>
                  </a:cubicBezTo>
                  <a:cubicBezTo>
                    <a:pt x="12918" y="8023"/>
                    <a:pt x="12899" y="8023"/>
                    <a:pt x="12899" y="8059"/>
                  </a:cubicBezTo>
                  <a:cubicBezTo>
                    <a:pt x="12899" y="8059"/>
                    <a:pt x="12899" y="8059"/>
                    <a:pt x="12899" y="8059"/>
                  </a:cubicBezTo>
                  <a:cubicBezTo>
                    <a:pt x="12899" y="8023"/>
                    <a:pt x="12899" y="8023"/>
                    <a:pt x="12899" y="8023"/>
                  </a:cubicBezTo>
                  <a:cubicBezTo>
                    <a:pt x="12899" y="8023"/>
                    <a:pt x="12899" y="8023"/>
                    <a:pt x="12899" y="8023"/>
                  </a:cubicBezTo>
                  <a:cubicBezTo>
                    <a:pt x="12899" y="8095"/>
                    <a:pt x="12862" y="8168"/>
                    <a:pt x="12881" y="8241"/>
                  </a:cubicBezTo>
                  <a:cubicBezTo>
                    <a:pt x="12899" y="8277"/>
                    <a:pt x="12937" y="8277"/>
                    <a:pt x="12956" y="8277"/>
                  </a:cubicBezTo>
                  <a:cubicBezTo>
                    <a:pt x="12975" y="8422"/>
                    <a:pt x="13070" y="8386"/>
                    <a:pt x="13126" y="8386"/>
                  </a:cubicBezTo>
                  <a:cubicBezTo>
                    <a:pt x="13145" y="8350"/>
                    <a:pt x="13183" y="8386"/>
                    <a:pt x="13202" y="8350"/>
                  </a:cubicBezTo>
                  <a:cubicBezTo>
                    <a:pt x="13221" y="8313"/>
                    <a:pt x="13202" y="8241"/>
                    <a:pt x="13183" y="8204"/>
                  </a:cubicBezTo>
                  <a:cubicBezTo>
                    <a:pt x="13183" y="8168"/>
                    <a:pt x="13202" y="8168"/>
                    <a:pt x="13202" y="8132"/>
                  </a:cubicBezTo>
                  <a:cubicBezTo>
                    <a:pt x="13202" y="8095"/>
                    <a:pt x="13202" y="8095"/>
                    <a:pt x="13202" y="8059"/>
                  </a:cubicBezTo>
                  <a:cubicBezTo>
                    <a:pt x="13202" y="8023"/>
                    <a:pt x="13183" y="8023"/>
                    <a:pt x="13183" y="8023"/>
                  </a:cubicBezTo>
                  <a:cubicBezTo>
                    <a:pt x="13164" y="7987"/>
                    <a:pt x="13164" y="7987"/>
                    <a:pt x="13145" y="8023"/>
                  </a:cubicBezTo>
                  <a:cubicBezTo>
                    <a:pt x="13145" y="7987"/>
                    <a:pt x="13145" y="7987"/>
                    <a:pt x="13145" y="7987"/>
                  </a:cubicBezTo>
                  <a:cubicBezTo>
                    <a:pt x="13145" y="7987"/>
                    <a:pt x="13164" y="7987"/>
                    <a:pt x="13164" y="7987"/>
                  </a:cubicBezTo>
                  <a:cubicBezTo>
                    <a:pt x="13164" y="7987"/>
                    <a:pt x="13183" y="7987"/>
                    <a:pt x="13183" y="7987"/>
                  </a:cubicBezTo>
                  <a:cubicBezTo>
                    <a:pt x="13183" y="7987"/>
                    <a:pt x="13183" y="7987"/>
                    <a:pt x="13183" y="7987"/>
                  </a:cubicBezTo>
                  <a:cubicBezTo>
                    <a:pt x="13183" y="7950"/>
                    <a:pt x="13164" y="7950"/>
                    <a:pt x="13164" y="7950"/>
                  </a:cubicBezTo>
                  <a:cubicBezTo>
                    <a:pt x="13164" y="7950"/>
                    <a:pt x="13164" y="7950"/>
                    <a:pt x="13164" y="7950"/>
                  </a:cubicBezTo>
                  <a:cubicBezTo>
                    <a:pt x="13164" y="7914"/>
                    <a:pt x="13183" y="7914"/>
                    <a:pt x="13183" y="7914"/>
                  </a:cubicBezTo>
                  <a:cubicBezTo>
                    <a:pt x="13164" y="7914"/>
                    <a:pt x="13145" y="7914"/>
                    <a:pt x="13126" y="7914"/>
                  </a:cubicBezTo>
                  <a:cubicBezTo>
                    <a:pt x="13126" y="7878"/>
                    <a:pt x="13126" y="7805"/>
                    <a:pt x="13145" y="7769"/>
                  </a:cubicBezTo>
                  <a:cubicBezTo>
                    <a:pt x="13145" y="7769"/>
                    <a:pt x="13145" y="7805"/>
                    <a:pt x="13145" y="7805"/>
                  </a:cubicBezTo>
                  <a:cubicBezTo>
                    <a:pt x="13164" y="7805"/>
                    <a:pt x="13164" y="7805"/>
                    <a:pt x="13183" y="7805"/>
                  </a:cubicBezTo>
                  <a:cubicBezTo>
                    <a:pt x="13183" y="7805"/>
                    <a:pt x="13183" y="7805"/>
                    <a:pt x="13183" y="7769"/>
                  </a:cubicBezTo>
                  <a:cubicBezTo>
                    <a:pt x="13183" y="7769"/>
                    <a:pt x="13183" y="7805"/>
                    <a:pt x="13183" y="7805"/>
                  </a:cubicBezTo>
                  <a:cubicBezTo>
                    <a:pt x="13183" y="7805"/>
                    <a:pt x="13183" y="7805"/>
                    <a:pt x="13183" y="7805"/>
                  </a:cubicBezTo>
                  <a:cubicBezTo>
                    <a:pt x="13183" y="7805"/>
                    <a:pt x="13183" y="7805"/>
                    <a:pt x="13183" y="7805"/>
                  </a:cubicBezTo>
                  <a:cubicBezTo>
                    <a:pt x="13202" y="7805"/>
                    <a:pt x="13202" y="7805"/>
                    <a:pt x="13202" y="7805"/>
                  </a:cubicBezTo>
                  <a:cubicBezTo>
                    <a:pt x="13221" y="7805"/>
                    <a:pt x="13221" y="7805"/>
                    <a:pt x="13221" y="7805"/>
                  </a:cubicBezTo>
                  <a:cubicBezTo>
                    <a:pt x="13221" y="7805"/>
                    <a:pt x="13221" y="7805"/>
                    <a:pt x="13221" y="7769"/>
                  </a:cubicBezTo>
                  <a:cubicBezTo>
                    <a:pt x="13221" y="7769"/>
                    <a:pt x="13221" y="7805"/>
                    <a:pt x="13240" y="7805"/>
                  </a:cubicBezTo>
                  <a:cubicBezTo>
                    <a:pt x="13240" y="7805"/>
                    <a:pt x="13240" y="7805"/>
                    <a:pt x="13259" y="7769"/>
                  </a:cubicBezTo>
                  <a:cubicBezTo>
                    <a:pt x="13240" y="7732"/>
                    <a:pt x="13221" y="7732"/>
                    <a:pt x="13202" y="7696"/>
                  </a:cubicBezTo>
                  <a:close/>
                  <a:moveTo>
                    <a:pt x="13978" y="1488"/>
                  </a:moveTo>
                  <a:cubicBezTo>
                    <a:pt x="13902" y="1525"/>
                    <a:pt x="13807" y="1597"/>
                    <a:pt x="13713" y="1634"/>
                  </a:cubicBezTo>
                  <a:cubicBezTo>
                    <a:pt x="13675" y="1670"/>
                    <a:pt x="13599" y="1670"/>
                    <a:pt x="13580" y="1743"/>
                  </a:cubicBezTo>
                  <a:cubicBezTo>
                    <a:pt x="13599" y="1743"/>
                    <a:pt x="13599" y="1743"/>
                    <a:pt x="13599" y="1743"/>
                  </a:cubicBezTo>
                  <a:cubicBezTo>
                    <a:pt x="13599" y="1779"/>
                    <a:pt x="13599" y="1779"/>
                    <a:pt x="13599" y="1779"/>
                  </a:cubicBezTo>
                  <a:cubicBezTo>
                    <a:pt x="13580" y="1815"/>
                    <a:pt x="13580" y="1815"/>
                    <a:pt x="13561" y="1815"/>
                  </a:cubicBezTo>
                  <a:cubicBezTo>
                    <a:pt x="13543" y="1851"/>
                    <a:pt x="13524" y="1815"/>
                    <a:pt x="13486" y="1815"/>
                  </a:cubicBezTo>
                  <a:cubicBezTo>
                    <a:pt x="13486" y="1815"/>
                    <a:pt x="13486" y="1815"/>
                    <a:pt x="13486" y="1815"/>
                  </a:cubicBezTo>
                  <a:cubicBezTo>
                    <a:pt x="13486" y="1851"/>
                    <a:pt x="13486" y="1851"/>
                    <a:pt x="13486" y="1851"/>
                  </a:cubicBezTo>
                  <a:cubicBezTo>
                    <a:pt x="13486" y="1888"/>
                    <a:pt x="13486" y="1888"/>
                    <a:pt x="13505" y="1888"/>
                  </a:cubicBezTo>
                  <a:cubicBezTo>
                    <a:pt x="13505" y="1888"/>
                    <a:pt x="13505" y="1888"/>
                    <a:pt x="13505" y="1888"/>
                  </a:cubicBezTo>
                  <a:cubicBezTo>
                    <a:pt x="13486" y="1924"/>
                    <a:pt x="13467" y="1924"/>
                    <a:pt x="13448" y="1960"/>
                  </a:cubicBezTo>
                  <a:cubicBezTo>
                    <a:pt x="13448" y="1960"/>
                    <a:pt x="13429" y="1924"/>
                    <a:pt x="13429" y="1924"/>
                  </a:cubicBezTo>
                  <a:cubicBezTo>
                    <a:pt x="13410" y="1960"/>
                    <a:pt x="13410" y="1960"/>
                    <a:pt x="13410" y="1960"/>
                  </a:cubicBezTo>
                  <a:cubicBezTo>
                    <a:pt x="13410" y="1960"/>
                    <a:pt x="13410" y="1960"/>
                    <a:pt x="13410" y="1960"/>
                  </a:cubicBezTo>
                  <a:cubicBezTo>
                    <a:pt x="13410" y="1997"/>
                    <a:pt x="13429" y="1997"/>
                    <a:pt x="13429" y="1997"/>
                  </a:cubicBezTo>
                  <a:cubicBezTo>
                    <a:pt x="13429" y="1997"/>
                    <a:pt x="13429" y="2033"/>
                    <a:pt x="13429" y="2033"/>
                  </a:cubicBezTo>
                  <a:cubicBezTo>
                    <a:pt x="13410" y="2069"/>
                    <a:pt x="13410" y="2106"/>
                    <a:pt x="13372" y="2142"/>
                  </a:cubicBezTo>
                  <a:cubicBezTo>
                    <a:pt x="13353" y="2106"/>
                    <a:pt x="13335" y="2069"/>
                    <a:pt x="13316" y="2069"/>
                  </a:cubicBezTo>
                  <a:cubicBezTo>
                    <a:pt x="13240" y="2069"/>
                    <a:pt x="13240" y="2142"/>
                    <a:pt x="13202" y="2033"/>
                  </a:cubicBezTo>
                  <a:cubicBezTo>
                    <a:pt x="13202" y="2033"/>
                    <a:pt x="13202" y="2033"/>
                    <a:pt x="13202" y="2033"/>
                  </a:cubicBezTo>
                  <a:cubicBezTo>
                    <a:pt x="13240" y="1997"/>
                    <a:pt x="13240" y="1960"/>
                    <a:pt x="13316" y="1960"/>
                  </a:cubicBezTo>
                  <a:cubicBezTo>
                    <a:pt x="13316" y="1924"/>
                    <a:pt x="13316" y="1924"/>
                    <a:pt x="13316" y="1924"/>
                  </a:cubicBezTo>
                  <a:cubicBezTo>
                    <a:pt x="13316" y="1888"/>
                    <a:pt x="13297" y="1888"/>
                    <a:pt x="13297" y="1888"/>
                  </a:cubicBezTo>
                  <a:cubicBezTo>
                    <a:pt x="13297" y="1888"/>
                    <a:pt x="13297" y="1888"/>
                    <a:pt x="13297" y="1888"/>
                  </a:cubicBezTo>
                  <a:cubicBezTo>
                    <a:pt x="13316" y="1815"/>
                    <a:pt x="13335" y="1851"/>
                    <a:pt x="13353" y="1815"/>
                  </a:cubicBezTo>
                  <a:cubicBezTo>
                    <a:pt x="13353" y="1815"/>
                    <a:pt x="13353" y="1779"/>
                    <a:pt x="13335" y="1779"/>
                  </a:cubicBezTo>
                  <a:cubicBezTo>
                    <a:pt x="13335" y="1779"/>
                    <a:pt x="13335" y="1779"/>
                    <a:pt x="13353" y="1743"/>
                  </a:cubicBezTo>
                  <a:cubicBezTo>
                    <a:pt x="13353" y="1743"/>
                    <a:pt x="13372" y="1670"/>
                    <a:pt x="13391" y="1670"/>
                  </a:cubicBezTo>
                  <a:cubicBezTo>
                    <a:pt x="13391" y="1670"/>
                    <a:pt x="13410" y="1670"/>
                    <a:pt x="13429" y="1670"/>
                  </a:cubicBezTo>
                  <a:cubicBezTo>
                    <a:pt x="13448" y="1634"/>
                    <a:pt x="13467" y="1561"/>
                    <a:pt x="13505" y="1561"/>
                  </a:cubicBezTo>
                  <a:cubicBezTo>
                    <a:pt x="13580" y="1488"/>
                    <a:pt x="13618" y="1561"/>
                    <a:pt x="13637" y="1452"/>
                  </a:cubicBezTo>
                  <a:cubicBezTo>
                    <a:pt x="13656" y="1452"/>
                    <a:pt x="13675" y="1416"/>
                    <a:pt x="13675" y="1416"/>
                  </a:cubicBezTo>
                  <a:cubicBezTo>
                    <a:pt x="13694" y="1452"/>
                    <a:pt x="13713" y="1452"/>
                    <a:pt x="13732" y="1452"/>
                  </a:cubicBezTo>
                  <a:cubicBezTo>
                    <a:pt x="13751" y="1452"/>
                    <a:pt x="13770" y="1452"/>
                    <a:pt x="13788" y="1416"/>
                  </a:cubicBezTo>
                  <a:cubicBezTo>
                    <a:pt x="13807" y="1416"/>
                    <a:pt x="13807" y="1416"/>
                    <a:pt x="13826" y="1416"/>
                  </a:cubicBezTo>
                  <a:cubicBezTo>
                    <a:pt x="13864" y="1416"/>
                    <a:pt x="13883" y="1379"/>
                    <a:pt x="13921" y="1379"/>
                  </a:cubicBezTo>
                  <a:cubicBezTo>
                    <a:pt x="13959" y="1271"/>
                    <a:pt x="13978" y="1307"/>
                    <a:pt x="14034" y="1271"/>
                  </a:cubicBezTo>
                  <a:cubicBezTo>
                    <a:pt x="14053" y="1271"/>
                    <a:pt x="14072" y="1271"/>
                    <a:pt x="14072" y="1271"/>
                  </a:cubicBezTo>
                  <a:cubicBezTo>
                    <a:pt x="14091" y="1271"/>
                    <a:pt x="14129" y="1307"/>
                    <a:pt x="14110" y="1343"/>
                  </a:cubicBezTo>
                  <a:cubicBezTo>
                    <a:pt x="14091" y="1452"/>
                    <a:pt x="14034" y="1452"/>
                    <a:pt x="13978" y="1488"/>
                  </a:cubicBezTo>
                  <a:close/>
                  <a:moveTo>
                    <a:pt x="13316" y="2142"/>
                  </a:moveTo>
                  <a:cubicBezTo>
                    <a:pt x="13316" y="2142"/>
                    <a:pt x="13335" y="2142"/>
                    <a:pt x="13353" y="2178"/>
                  </a:cubicBezTo>
                  <a:cubicBezTo>
                    <a:pt x="13335" y="2287"/>
                    <a:pt x="13278" y="2214"/>
                    <a:pt x="13297" y="2396"/>
                  </a:cubicBezTo>
                  <a:cubicBezTo>
                    <a:pt x="13297" y="2505"/>
                    <a:pt x="13316" y="2577"/>
                    <a:pt x="13335" y="2614"/>
                  </a:cubicBezTo>
                  <a:cubicBezTo>
                    <a:pt x="13353" y="2650"/>
                    <a:pt x="13391" y="2650"/>
                    <a:pt x="13391" y="2723"/>
                  </a:cubicBezTo>
                  <a:cubicBezTo>
                    <a:pt x="13372" y="2723"/>
                    <a:pt x="13335" y="2723"/>
                    <a:pt x="13297" y="2723"/>
                  </a:cubicBezTo>
                  <a:cubicBezTo>
                    <a:pt x="13278" y="2723"/>
                    <a:pt x="13278" y="2759"/>
                    <a:pt x="13259" y="2759"/>
                  </a:cubicBezTo>
                  <a:cubicBezTo>
                    <a:pt x="13240" y="2723"/>
                    <a:pt x="13240" y="2723"/>
                    <a:pt x="13240" y="2686"/>
                  </a:cubicBezTo>
                  <a:cubicBezTo>
                    <a:pt x="13221" y="2686"/>
                    <a:pt x="13202" y="2723"/>
                    <a:pt x="13183" y="2686"/>
                  </a:cubicBezTo>
                  <a:cubicBezTo>
                    <a:pt x="13183" y="2650"/>
                    <a:pt x="13202" y="2650"/>
                    <a:pt x="13221" y="2614"/>
                  </a:cubicBezTo>
                  <a:cubicBezTo>
                    <a:pt x="13221" y="2614"/>
                    <a:pt x="13221" y="2614"/>
                    <a:pt x="13221" y="2614"/>
                  </a:cubicBezTo>
                  <a:cubicBezTo>
                    <a:pt x="13183" y="2577"/>
                    <a:pt x="13164" y="2541"/>
                    <a:pt x="13108" y="2505"/>
                  </a:cubicBezTo>
                  <a:cubicBezTo>
                    <a:pt x="13089" y="2505"/>
                    <a:pt x="13089" y="2577"/>
                    <a:pt x="13051" y="2541"/>
                  </a:cubicBezTo>
                  <a:cubicBezTo>
                    <a:pt x="13051" y="2541"/>
                    <a:pt x="13051" y="2505"/>
                    <a:pt x="13051" y="2505"/>
                  </a:cubicBezTo>
                  <a:cubicBezTo>
                    <a:pt x="13032" y="2469"/>
                    <a:pt x="13051" y="2432"/>
                    <a:pt x="13051" y="2396"/>
                  </a:cubicBezTo>
                  <a:cubicBezTo>
                    <a:pt x="13070" y="2396"/>
                    <a:pt x="13070" y="2432"/>
                    <a:pt x="13089" y="2432"/>
                  </a:cubicBezTo>
                  <a:cubicBezTo>
                    <a:pt x="13108" y="2396"/>
                    <a:pt x="13145" y="2323"/>
                    <a:pt x="13145" y="2287"/>
                  </a:cubicBezTo>
                  <a:cubicBezTo>
                    <a:pt x="13126" y="2287"/>
                    <a:pt x="13126" y="2287"/>
                    <a:pt x="13108" y="2251"/>
                  </a:cubicBezTo>
                  <a:cubicBezTo>
                    <a:pt x="13108" y="2251"/>
                    <a:pt x="13108" y="2251"/>
                    <a:pt x="13108" y="2251"/>
                  </a:cubicBezTo>
                  <a:cubicBezTo>
                    <a:pt x="13126" y="2251"/>
                    <a:pt x="13145" y="2178"/>
                    <a:pt x="13164" y="2178"/>
                  </a:cubicBezTo>
                  <a:cubicBezTo>
                    <a:pt x="13183" y="2178"/>
                    <a:pt x="13202" y="2178"/>
                    <a:pt x="13202" y="2178"/>
                  </a:cubicBezTo>
                  <a:cubicBezTo>
                    <a:pt x="13240" y="2178"/>
                    <a:pt x="13278" y="2142"/>
                    <a:pt x="13316" y="2142"/>
                  </a:cubicBezTo>
                  <a:close/>
                  <a:moveTo>
                    <a:pt x="11481" y="617"/>
                  </a:moveTo>
                  <a:cubicBezTo>
                    <a:pt x="11462" y="617"/>
                    <a:pt x="11443" y="653"/>
                    <a:pt x="11424" y="653"/>
                  </a:cubicBezTo>
                  <a:cubicBezTo>
                    <a:pt x="11405" y="653"/>
                    <a:pt x="11386" y="653"/>
                    <a:pt x="11367" y="690"/>
                  </a:cubicBezTo>
                  <a:cubicBezTo>
                    <a:pt x="11367" y="690"/>
                    <a:pt x="11349" y="690"/>
                    <a:pt x="11330" y="726"/>
                  </a:cubicBezTo>
                  <a:cubicBezTo>
                    <a:pt x="11273" y="726"/>
                    <a:pt x="11216" y="726"/>
                    <a:pt x="11159" y="690"/>
                  </a:cubicBezTo>
                  <a:cubicBezTo>
                    <a:pt x="11159" y="690"/>
                    <a:pt x="11159" y="690"/>
                    <a:pt x="11159" y="653"/>
                  </a:cubicBezTo>
                  <a:cubicBezTo>
                    <a:pt x="11197" y="653"/>
                    <a:pt x="11197" y="617"/>
                    <a:pt x="11216" y="545"/>
                  </a:cubicBezTo>
                  <a:cubicBezTo>
                    <a:pt x="11216" y="545"/>
                    <a:pt x="11216" y="545"/>
                    <a:pt x="11216" y="545"/>
                  </a:cubicBezTo>
                  <a:cubicBezTo>
                    <a:pt x="11140" y="545"/>
                    <a:pt x="11046" y="581"/>
                    <a:pt x="10989" y="508"/>
                  </a:cubicBezTo>
                  <a:cubicBezTo>
                    <a:pt x="10989" y="508"/>
                    <a:pt x="10989" y="508"/>
                    <a:pt x="11008" y="508"/>
                  </a:cubicBezTo>
                  <a:cubicBezTo>
                    <a:pt x="11008" y="472"/>
                    <a:pt x="11027" y="472"/>
                    <a:pt x="11046" y="436"/>
                  </a:cubicBezTo>
                  <a:cubicBezTo>
                    <a:pt x="11065" y="399"/>
                    <a:pt x="11084" y="363"/>
                    <a:pt x="11084" y="327"/>
                  </a:cubicBezTo>
                  <a:cubicBezTo>
                    <a:pt x="11103" y="363"/>
                    <a:pt x="11122" y="363"/>
                    <a:pt x="11122" y="399"/>
                  </a:cubicBezTo>
                  <a:cubicBezTo>
                    <a:pt x="11159" y="436"/>
                    <a:pt x="11197" y="363"/>
                    <a:pt x="11235" y="472"/>
                  </a:cubicBezTo>
                  <a:cubicBezTo>
                    <a:pt x="11235" y="472"/>
                    <a:pt x="11235" y="436"/>
                    <a:pt x="11235" y="436"/>
                  </a:cubicBezTo>
                  <a:cubicBezTo>
                    <a:pt x="11273" y="436"/>
                    <a:pt x="11273" y="363"/>
                    <a:pt x="11292" y="327"/>
                  </a:cubicBezTo>
                  <a:cubicBezTo>
                    <a:pt x="11292" y="363"/>
                    <a:pt x="11292" y="436"/>
                    <a:pt x="11292" y="472"/>
                  </a:cubicBezTo>
                  <a:cubicBezTo>
                    <a:pt x="11292" y="472"/>
                    <a:pt x="11311" y="472"/>
                    <a:pt x="11311" y="472"/>
                  </a:cubicBezTo>
                  <a:cubicBezTo>
                    <a:pt x="11330" y="436"/>
                    <a:pt x="11349" y="363"/>
                    <a:pt x="11367" y="363"/>
                  </a:cubicBezTo>
                  <a:cubicBezTo>
                    <a:pt x="11386" y="363"/>
                    <a:pt x="11386" y="399"/>
                    <a:pt x="11386" y="399"/>
                  </a:cubicBezTo>
                  <a:cubicBezTo>
                    <a:pt x="11405" y="399"/>
                    <a:pt x="11405" y="436"/>
                    <a:pt x="11405" y="436"/>
                  </a:cubicBezTo>
                  <a:cubicBezTo>
                    <a:pt x="11443" y="436"/>
                    <a:pt x="11462" y="436"/>
                    <a:pt x="11481" y="436"/>
                  </a:cubicBezTo>
                  <a:cubicBezTo>
                    <a:pt x="11500" y="436"/>
                    <a:pt x="11519" y="436"/>
                    <a:pt x="11519" y="472"/>
                  </a:cubicBezTo>
                  <a:cubicBezTo>
                    <a:pt x="11538" y="472"/>
                    <a:pt x="11538" y="508"/>
                    <a:pt x="11538" y="508"/>
                  </a:cubicBezTo>
                  <a:cubicBezTo>
                    <a:pt x="11538" y="508"/>
                    <a:pt x="11538" y="508"/>
                    <a:pt x="11538" y="508"/>
                  </a:cubicBezTo>
                  <a:cubicBezTo>
                    <a:pt x="11519" y="545"/>
                    <a:pt x="11500" y="581"/>
                    <a:pt x="11481" y="617"/>
                  </a:cubicBezTo>
                  <a:close/>
                  <a:moveTo>
                    <a:pt x="10970" y="653"/>
                  </a:moveTo>
                  <a:cubicBezTo>
                    <a:pt x="10989" y="653"/>
                    <a:pt x="10989" y="617"/>
                    <a:pt x="11008" y="617"/>
                  </a:cubicBezTo>
                  <a:cubicBezTo>
                    <a:pt x="11027" y="653"/>
                    <a:pt x="11027" y="690"/>
                    <a:pt x="11046" y="690"/>
                  </a:cubicBezTo>
                  <a:cubicBezTo>
                    <a:pt x="11065" y="726"/>
                    <a:pt x="11084" y="726"/>
                    <a:pt x="11103" y="726"/>
                  </a:cubicBezTo>
                  <a:cubicBezTo>
                    <a:pt x="11122" y="726"/>
                    <a:pt x="11140" y="762"/>
                    <a:pt x="11159" y="799"/>
                  </a:cubicBezTo>
                  <a:cubicBezTo>
                    <a:pt x="11140" y="835"/>
                    <a:pt x="11140" y="835"/>
                    <a:pt x="11122" y="835"/>
                  </a:cubicBezTo>
                  <a:cubicBezTo>
                    <a:pt x="11103" y="835"/>
                    <a:pt x="11084" y="871"/>
                    <a:pt x="11065" y="871"/>
                  </a:cubicBezTo>
                  <a:cubicBezTo>
                    <a:pt x="11027" y="908"/>
                    <a:pt x="11046" y="980"/>
                    <a:pt x="11027" y="1053"/>
                  </a:cubicBezTo>
                  <a:cubicBezTo>
                    <a:pt x="11008" y="1089"/>
                    <a:pt x="11008" y="1089"/>
                    <a:pt x="11008" y="1125"/>
                  </a:cubicBezTo>
                  <a:cubicBezTo>
                    <a:pt x="10989" y="1125"/>
                    <a:pt x="10970" y="1125"/>
                    <a:pt x="10970" y="1162"/>
                  </a:cubicBezTo>
                  <a:cubicBezTo>
                    <a:pt x="10951" y="1198"/>
                    <a:pt x="10932" y="1234"/>
                    <a:pt x="10932" y="1307"/>
                  </a:cubicBezTo>
                  <a:cubicBezTo>
                    <a:pt x="10932" y="1343"/>
                    <a:pt x="10913" y="1343"/>
                    <a:pt x="10913" y="1343"/>
                  </a:cubicBezTo>
                  <a:cubicBezTo>
                    <a:pt x="10876" y="1343"/>
                    <a:pt x="10781" y="1198"/>
                    <a:pt x="10762" y="1198"/>
                  </a:cubicBezTo>
                  <a:cubicBezTo>
                    <a:pt x="10762" y="1162"/>
                    <a:pt x="10762" y="1162"/>
                    <a:pt x="10762" y="1162"/>
                  </a:cubicBezTo>
                  <a:cubicBezTo>
                    <a:pt x="10762" y="1162"/>
                    <a:pt x="10762" y="1162"/>
                    <a:pt x="10781" y="1125"/>
                  </a:cubicBezTo>
                  <a:cubicBezTo>
                    <a:pt x="10819" y="1125"/>
                    <a:pt x="10876" y="1125"/>
                    <a:pt x="10895" y="1089"/>
                  </a:cubicBezTo>
                  <a:cubicBezTo>
                    <a:pt x="10895" y="1053"/>
                    <a:pt x="10876" y="1053"/>
                    <a:pt x="10876" y="1053"/>
                  </a:cubicBezTo>
                  <a:cubicBezTo>
                    <a:pt x="10838" y="1053"/>
                    <a:pt x="10781" y="1089"/>
                    <a:pt x="10743" y="1089"/>
                  </a:cubicBezTo>
                  <a:cubicBezTo>
                    <a:pt x="10724" y="1053"/>
                    <a:pt x="10724" y="1053"/>
                    <a:pt x="10724" y="1016"/>
                  </a:cubicBezTo>
                  <a:cubicBezTo>
                    <a:pt x="10724" y="1016"/>
                    <a:pt x="10724" y="1016"/>
                    <a:pt x="10724" y="1016"/>
                  </a:cubicBezTo>
                  <a:cubicBezTo>
                    <a:pt x="10781" y="980"/>
                    <a:pt x="10857" y="980"/>
                    <a:pt x="10895" y="908"/>
                  </a:cubicBezTo>
                  <a:cubicBezTo>
                    <a:pt x="10895" y="908"/>
                    <a:pt x="10895" y="908"/>
                    <a:pt x="10895" y="908"/>
                  </a:cubicBezTo>
                  <a:cubicBezTo>
                    <a:pt x="10857" y="871"/>
                    <a:pt x="10819" y="871"/>
                    <a:pt x="10800" y="835"/>
                  </a:cubicBezTo>
                  <a:cubicBezTo>
                    <a:pt x="10762" y="835"/>
                    <a:pt x="10762" y="908"/>
                    <a:pt x="10724" y="944"/>
                  </a:cubicBezTo>
                  <a:cubicBezTo>
                    <a:pt x="10687" y="980"/>
                    <a:pt x="10611" y="835"/>
                    <a:pt x="10592" y="799"/>
                  </a:cubicBezTo>
                  <a:cubicBezTo>
                    <a:pt x="10611" y="762"/>
                    <a:pt x="10630" y="762"/>
                    <a:pt x="10630" y="726"/>
                  </a:cubicBezTo>
                  <a:cubicBezTo>
                    <a:pt x="10630" y="726"/>
                    <a:pt x="10630" y="690"/>
                    <a:pt x="10611" y="690"/>
                  </a:cubicBezTo>
                  <a:cubicBezTo>
                    <a:pt x="10611" y="690"/>
                    <a:pt x="10592" y="690"/>
                    <a:pt x="10573" y="726"/>
                  </a:cubicBezTo>
                  <a:cubicBezTo>
                    <a:pt x="10554" y="690"/>
                    <a:pt x="10535" y="653"/>
                    <a:pt x="10535" y="617"/>
                  </a:cubicBezTo>
                  <a:cubicBezTo>
                    <a:pt x="10554" y="581"/>
                    <a:pt x="10573" y="545"/>
                    <a:pt x="10611" y="545"/>
                  </a:cubicBezTo>
                  <a:cubicBezTo>
                    <a:pt x="10611" y="545"/>
                    <a:pt x="10630" y="545"/>
                    <a:pt x="10630" y="545"/>
                  </a:cubicBezTo>
                  <a:cubicBezTo>
                    <a:pt x="10649" y="545"/>
                    <a:pt x="10668" y="545"/>
                    <a:pt x="10687" y="545"/>
                  </a:cubicBezTo>
                  <a:cubicBezTo>
                    <a:pt x="10687" y="581"/>
                    <a:pt x="10687" y="617"/>
                    <a:pt x="10687" y="653"/>
                  </a:cubicBezTo>
                  <a:cubicBezTo>
                    <a:pt x="10705" y="653"/>
                    <a:pt x="10724" y="653"/>
                    <a:pt x="10743" y="653"/>
                  </a:cubicBezTo>
                  <a:cubicBezTo>
                    <a:pt x="10743" y="653"/>
                    <a:pt x="10743" y="653"/>
                    <a:pt x="10743" y="653"/>
                  </a:cubicBezTo>
                  <a:cubicBezTo>
                    <a:pt x="10743" y="617"/>
                    <a:pt x="10743" y="581"/>
                    <a:pt x="10743" y="581"/>
                  </a:cubicBezTo>
                  <a:cubicBezTo>
                    <a:pt x="10762" y="545"/>
                    <a:pt x="10781" y="545"/>
                    <a:pt x="10781" y="581"/>
                  </a:cubicBezTo>
                  <a:cubicBezTo>
                    <a:pt x="10800" y="617"/>
                    <a:pt x="10838" y="726"/>
                    <a:pt x="10857" y="726"/>
                  </a:cubicBezTo>
                  <a:cubicBezTo>
                    <a:pt x="10857" y="726"/>
                    <a:pt x="10876" y="690"/>
                    <a:pt x="10876" y="690"/>
                  </a:cubicBezTo>
                  <a:cubicBezTo>
                    <a:pt x="10876" y="653"/>
                    <a:pt x="10838" y="581"/>
                    <a:pt x="10857" y="545"/>
                  </a:cubicBezTo>
                  <a:cubicBezTo>
                    <a:pt x="10857" y="508"/>
                    <a:pt x="10857" y="508"/>
                    <a:pt x="10876" y="472"/>
                  </a:cubicBezTo>
                  <a:cubicBezTo>
                    <a:pt x="10895" y="472"/>
                    <a:pt x="10895" y="508"/>
                    <a:pt x="10913" y="508"/>
                  </a:cubicBezTo>
                  <a:cubicBezTo>
                    <a:pt x="10932" y="508"/>
                    <a:pt x="10932" y="508"/>
                    <a:pt x="10951" y="508"/>
                  </a:cubicBezTo>
                  <a:cubicBezTo>
                    <a:pt x="10951" y="545"/>
                    <a:pt x="10951" y="545"/>
                    <a:pt x="10970" y="545"/>
                  </a:cubicBezTo>
                  <a:cubicBezTo>
                    <a:pt x="10970" y="581"/>
                    <a:pt x="10951" y="617"/>
                    <a:pt x="10970" y="653"/>
                  </a:cubicBezTo>
                  <a:cubicBezTo>
                    <a:pt x="10970" y="653"/>
                    <a:pt x="10970" y="653"/>
                    <a:pt x="10970" y="653"/>
                  </a:cubicBezTo>
                  <a:close/>
                  <a:moveTo>
                    <a:pt x="9892" y="6244"/>
                  </a:moveTo>
                  <a:cubicBezTo>
                    <a:pt x="9892" y="6244"/>
                    <a:pt x="9892" y="6244"/>
                    <a:pt x="9892" y="6244"/>
                  </a:cubicBezTo>
                  <a:cubicBezTo>
                    <a:pt x="9892" y="6244"/>
                    <a:pt x="9949" y="6244"/>
                    <a:pt x="9949" y="6244"/>
                  </a:cubicBezTo>
                  <a:cubicBezTo>
                    <a:pt x="9949" y="6244"/>
                    <a:pt x="9949" y="6244"/>
                    <a:pt x="9949" y="6244"/>
                  </a:cubicBezTo>
                  <a:cubicBezTo>
                    <a:pt x="9949" y="6244"/>
                    <a:pt x="9949" y="6280"/>
                    <a:pt x="9949" y="6280"/>
                  </a:cubicBezTo>
                  <a:cubicBezTo>
                    <a:pt x="9930" y="6280"/>
                    <a:pt x="9930" y="6280"/>
                    <a:pt x="9930" y="6317"/>
                  </a:cubicBezTo>
                  <a:cubicBezTo>
                    <a:pt x="9892" y="6317"/>
                    <a:pt x="9892" y="6353"/>
                    <a:pt x="9873" y="6353"/>
                  </a:cubicBezTo>
                  <a:cubicBezTo>
                    <a:pt x="9873" y="6353"/>
                    <a:pt x="9854" y="6353"/>
                    <a:pt x="9835" y="6317"/>
                  </a:cubicBezTo>
                  <a:cubicBezTo>
                    <a:pt x="9835" y="6353"/>
                    <a:pt x="9816" y="6353"/>
                    <a:pt x="9816" y="6353"/>
                  </a:cubicBezTo>
                  <a:cubicBezTo>
                    <a:pt x="9798" y="6353"/>
                    <a:pt x="9798" y="6317"/>
                    <a:pt x="9798" y="6317"/>
                  </a:cubicBezTo>
                  <a:cubicBezTo>
                    <a:pt x="9779" y="6353"/>
                    <a:pt x="9760" y="6353"/>
                    <a:pt x="9741" y="6353"/>
                  </a:cubicBezTo>
                  <a:cubicBezTo>
                    <a:pt x="9741" y="6353"/>
                    <a:pt x="9741" y="6353"/>
                    <a:pt x="9741" y="6353"/>
                  </a:cubicBezTo>
                  <a:cubicBezTo>
                    <a:pt x="9703" y="6353"/>
                    <a:pt x="9684" y="6353"/>
                    <a:pt x="9646" y="6353"/>
                  </a:cubicBezTo>
                  <a:cubicBezTo>
                    <a:pt x="9646" y="6426"/>
                    <a:pt x="9627" y="6426"/>
                    <a:pt x="9608" y="6389"/>
                  </a:cubicBezTo>
                  <a:cubicBezTo>
                    <a:pt x="9608" y="6389"/>
                    <a:pt x="9589" y="6426"/>
                    <a:pt x="9589" y="6389"/>
                  </a:cubicBezTo>
                  <a:cubicBezTo>
                    <a:pt x="9571" y="6426"/>
                    <a:pt x="9552" y="6426"/>
                    <a:pt x="9533" y="6462"/>
                  </a:cubicBezTo>
                  <a:cubicBezTo>
                    <a:pt x="9533" y="6462"/>
                    <a:pt x="9533" y="6462"/>
                    <a:pt x="9533" y="6462"/>
                  </a:cubicBezTo>
                  <a:cubicBezTo>
                    <a:pt x="9514" y="6426"/>
                    <a:pt x="9514" y="6426"/>
                    <a:pt x="9514" y="6426"/>
                  </a:cubicBezTo>
                  <a:cubicBezTo>
                    <a:pt x="9514" y="6426"/>
                    <a:pt x="9514" y="6426"/>
                    <a:pt x="9514" y="6426"/>
                  </a:cubicBezTo>
                  <a:cubicBezTo>
                    <a:pt x="9533" y="6426"/>
                    <a:pt x="9589" y="6353"/>
                    <a:pt x="9589" y="6317"/>
                  </a:cubicBezTo>
                  <a:cubicBezTo>
                    <a:pt x="9608" y="6317"/>
                    <a:pt x="9589" y="6280"/>
                    <a:pt x="9608" y="6280"/>
                  </a:cubicBezTo>
                  <a:cubicBezTo>
                    <a:pt x="9627" y="6244"/>
                    <a:pt x="9646" y="6280"/>
                    <a:pt x="9684" y="6280"/>
                  </a:cubicBezTo>
                  <a:cubicBezTo>
                    <a:pt x="9684" y="6244"/>
                    <a:pt x="9684" y="6208"/>
                    <a:pt x="9703" y="6208"/>
                  </a:cubicBezTo>
                  <a:cubicBezTo>
                    <a:pt x="9684" y="6208"/>
                    <a:pt x="9665" y="6244"/>
                    <a:pt x="9646" y="6244"/>
                  </a:cubicBezTo>
                  <a:cubicBezTo>
                    <a:pt x="9646" y="6244"/>
                    <a:pt x="9646" y="6244"/>
                    <a:pt x="9646" y="6244"/>
                  </a:cubicBezTo>
                  <a:cubicBezTo>
                    <a:pt x="9646" y="6244"/>
                    <a:pt x="9646" y="6244"/>
                    <a:pt x="9646" y="6244"/>
                  </a:cubicBezTo>
                  <a:cubicBezTo>
                    <a:pt x="9646" y="6208"/>
                    <a:pt x="9627" y="6208"/>
                    <a:pt x="9608" y="6208"/>
                  </a:cubicBezTo>
                  <a:cubicBezTo>
                    <a:pt x="9589" y="6208"/>
                    <a:pt x="9571" y="6208"/>
                    <a:pt x="9552" y="6208"/>
                  </a:cubicBezTo>
                  <a:cubicBezTo>
                    <a:pt x="9552" y="6171"/>
                    <a:pt x="9552" y="6171"/>
                    <a:pt x="9533" y="6171"/>
                  </a:cubicBezTo>
                  <a:cubicBezTo>
                    <a:pt x="9552" y="6171"/>
                    <a:pt x="9552" y="6171"/>
                    <a:pt x="9552" y="6171"/>
                  </a:cubicBezTo>
                  <a:cubicBezTo>
                    <a:pt x="9552" y="6135"/>
                    <a:pt x="9589" y="6135"/>
                    <a:pt x="9608" y="6099"/>
                  </a:cubicBezTo>
                  <a:cubicBezTo>
                    <a:pt x="9608" y="6063"/>
                    <a:pt x="9608" y="6026"/>
                    <a:pt x="9608" y="6026"/>
                  </a:cubicBezTo>
                  <a:cubicBezTo>
                    <a:pt x="9608" y="6026"/>
                    <a:pt x="9608" y="6026"/>
                    <a:pt x="9608" y="6026"/>
                  </a:cubicBezTo>
                  <a:cubicBezTo>
                    <a:pt x="9608" y="6026"/>
                    <a:pt x="9589" y="6026"/>
                    <a:pt x="9589" y="6026"/>
                  </a:cubicBezTo>
                  <a:cubicBezTo>
                    <a:pt x="9589" y="6026"/>
                    <a:pt x="9589" y="6026"/>
                    <a:pt x="9589" y="6026"/>
                  </a:cubicBezTo>
                  <a:cubicBezTo>
                    <a:pt x="9589" y="5954"/>
                    <a:pt x="9646" y="5954"/>
                    <a:pt x="9684" y="5954"/>
                  </a:cubicBezTo>
                  <a:cubicBezTo>
                    <a:pt x="9684" y="5954"/>
                    <a:pt x="9684" y="5954"/>
                    <a:pt x="9684" y="5954"/>
                  </a:cubicBezTo>
                  <a:cubicBezTo>
                    <a:pt x="9665" y="5881"/>
                    <a:pt x="9684" y="5845"/>
                    <a:pt x="9684" y="5808"/>
                  </a:cubicBezTo>
                  <a:cubicBezTo>
                    <a:pt x="9684" y="5808"/>
                    <a:pt x="9684" y="5808"/>
                    <a:pt x="9684" y="5808"/>
                  </a:cubicBezTo>
                  <a:cubicBezTo>
                    <a:pt x="9684" y="5808"/>
                    <a:pt x="9665" y="5808"/>
                    <a:pt x="9665" y="5808"/>
                  </a:cubicBezTo>
                  <a:cubicBezTo>
                    <a:pt x="9665" y="5772"/>
                    <a:pt x="9646" y="5772"/>
                    <a:pt x="9646" y="5772"/>
                  </a:cubicBezTo>
                  <a:cubicBezTo>
                    <a:pt x="9646" y="5736"/>
                    <a:pt x="9665" y="5699"/>
                    <a:pt x="9665" y="5699"/>
                  </a:cubicBezTo>
                  <a:cubicBezTo>
                    <a:pt x="9627" y="5663"/>
                    <a:pt x="9646" y="5699"/>
                    <a:pt x="9608" y="5699"/>
                  </a:cubicBezTo>
                  <a:cubicBezTo>
                    <a:pt x="9608" y="5699"/>
                    <a:pt x="9589" y="5699"/>
                    <a:pt x="9589" y="5699"/>
                  </a:cubicBezTo>
                  <a:cubicBezTo>
                    <a:pt x="9589" y="5699"/>
                    <a:pt x="9589" y="5699"/>
                    <a:pt x="9589" y="5699"/>
                  </a:cubicBezTo>
                  <a:cubicBezTo>
                    <a:pt x="9571" y="5699"/>
                    <a:pt x="9552" y="5699"/>
                    <a:pt x="9552" y="5699"/>
                  </a:cubicBezTo>
                  <a:cubicBezTo>
                    <a:pt x="9552" y="5663"/>
                    <a:pt x="9589" y="5591"/>
                    <a:pt x="9571" y="5591"/>
                  </a:cubicBezTo>
                  <a:cubicBezTo>
                    <a:pt x="9571" y="5591"/>
                    <a:pt x="9571" y="5554"/>
                    <a:pt x="9571" y="5518"/>
                  </a:cubicBezTo>
                  <a:cubicBezTo>
                    <a:pt x="9571" y="5518"/>
                    <a:pt x="9571" y="5518"/>
                    <a:pt x="9589" y="5518"/>
                  </a:cubicBezTo>
                  <a:cubicBezTo>
                    <a:pt x="9571" y="5482"/>
                    <a:pt x="9571" y="5482"/>
                    <a:pt x="9571" y="5482"/>
                  </a:cubicBezTo>
                  <a:cubicBezTo>
                    <a:pt x="9571" y="5482"/>
                    <a:pt x="9571" y="5482"/>
                    <a:pt x="9571" y="5482"/>
                  </a:cubicBezTo>
                  <a:cubicBezTo>
                    <a:pt x="9552" y="5482"/>
                    <a:pt x="9533" y="5518"/>
                    <a:pt x="9514" y="5554"/>
                  </a:cubicBezTo>
                  <a:cubicBezTo>
                    <a:pt x="9514" y="5518"/>
                    <a:pt x="9514" y="5518"/>
                    <a:pt x="9514" y="5518"/>
                  </a:cubicBezTo>
                  <a:cubicBezTo>
                    <a:pt x="9514" y="5482"/>
                    <a:pt x="9533" y="5445"/>
                    <a:pt x="9533" y="5409"/>
                  </a:cubicBezTo>
                  <a:cubicBezTo>
                    <a:pt x="9533" y="5409"/>
                    <a:pt x="9533" y="5409"/>
                    <a:pt x="9533" y="5373"/>
                  </a:cubicBezTo>
                  <a:cubicBezTo>
                    <a:pt x="9533" y="5373"/>
                    <a:pt x="9514" y="5373"/>
                    <a:pt x="9514" y="5409"/>
                  </a:cubicBezTo>
                  <a:cubicBezTo>
                    <a:pt x="9514" y="5409"/>
                    <a:pt x="9514" y="5409"/>
                    <a:pt x="9514" y="5409"/>
                  </a:cubicBezTo>
                  <a:cubicBezTo>
                    <a:pt x="9495" y="5409"/>
                    <a:pt x="9495" y="5409"/>
                    <a:pt x="9495" y="5409"/>
                  </a:cubicBezTo>
                  <a:cubicBezTo>
                    <a:pt x="9495" y="5409"/>
                    <a:pt x="9514" y="5336"/>
                    <a:pt x="9514" y="5336"/>
                  </a:cubicBezTo>
                  <a:cubicBezTo>
                    <a:pt x="9514" y="5300"/>
                    <a:pt x="9514" y="5300"/>
                    <a:pt x="9514" y="5264"/>
                  </a:cubicBezTo>
                  <a:cubicBezTo>
                    <a:pt x="9514" y="5264"/>
                    <a:pt x="9533" y="5264"/>
                    <a:pt x="9533" y="5264"/>
                  </a:cubicBezTo>
                  <a:cubicBezTo>
                    <a:pt x="9514" y="5264"/>
                    <a:pt x="9514" y="5228"/>
                    <a:pt x="9514" y="5228"/>
                  </a:cubicBezTo>
                  <a:cubicBezTo>
                    <a:pt x="9514" y="5228"/>
                    <a:pt x="9514" y="5191"/>
                    <a:pt x="9533" y="5191"/>
                  </a:cubicBezTo>
                  <a:cubicBezTo>
                    <a:pt x="9533" y="5191"/>
                    <a:pt x="9533" y="5191"/>
                    <a:pt x="9552" y="5191"/>
                  </a:cubicBezTo>
                  <a:cubicBezTo>
                    <a:pt x="9552" y="5191"/>
                    <a:pt x="9533" y="5155"/>
                    <a:pt x="9533" y="5155"/>
                  </a:cubicBezTo>
                  <a:cubicBezTo>
                    <a:pt x="9552" y="5119"/>
                    <a:pt x="9552" y="5119"/>
                    <a:pt x="9571" y="5119"/>
                  </a:cubicBezTo>
                  <a:cubicBezTo>
                    <a:pt x="9552" y="5119"/>
                    <a:pt x="9552" y="5082"/>
                    <a:pt x="9552" y="5082"/>
                  </a:cubicBezTo>
                  <a:cubicBezTo>
                    <a:pt x="9552" y="5082"/>
                    <a:pt x="9552" y="5082"/>
                    <a:pt x="9571" y="5046"/>
                  </a:cubicBezTo>
                  <a:cubicBezTo>
                    <a:pt x="9571" y="5082"/>
                    <a:pt x="9571" y="5082"/>
                    <a:pt x="9589" y="5082"/>
                  </a:cubicBezTo>
                  <a:cubicBezTo>
                    <a:pt x="9608" y="5082"/>
                    <a:pt x="9646" y="5046"/>
                    <a:pt x="9665" y="5082"/>
                  </a:cubicBezTo>
                  <a:cubicBezTo>
                    <a:pt x="9684" y="5082"/>
                    <a:pt x="9684" y="5082"/>
                    <a:pt x="9665" y="5082"/>
                  </a:cubicBezTo>
                  <a:cubicBezTo>
                    <a:pt x="9665" y="5155"/>
                    <a:pt x="9608" y="5155"/>
                    <a:pt x="9608" y="5228"/>
                  </a:cubicBezTo>
                  <a:cubicBezTo>
                    <a:pt x="9608" y="5228"/>
                    <a:pt x="9608" y="5228"/>
                    <a:pt x="9608" y="5228"/>
                  </a:cubicBezTo>
                  <a:cubicBezTo>
                    <a:pt x="9646" y="5228"/>
                    <a:pt x="9722" y="5228"/>
                    <a:pt x="9741" y="5228"/>
                  </a:cubicBezTo>
                  <a:cubicBezTo>
                    <a:pt x="9741" y="5264"/>
                    <a:pt x="9741" y="5264"/>
                    <a:pt x="9741" y="5264"/>
                  </a:cubicBezTo>
                  <a:cubicBezTo>
                    <a:pt x="9741" y="5336"/>
                    <a:pt x="9722" y="5445"/>
                    <a:pt x="9665" y="5445"/>
                  </a:cubicBezTo>
                  <a:cubicBezTo>
                    <a:pt x="9665" y="5445"/>
                    <a:pt x="9665" y="5445"/>
                    <a:pt x="9665" y="5445"/>
                  </a:cubicBezTo>
                  <a:cubicBezTo>
                    <a:pt x="9684" y="5445"/>
                    <a:pt x="9684" y="5445"/>
                    <a:pt x="9703" y="5482"/>
                  </a:cubicBezTo>
                  <a:cubicBezTo>
                    <a:pt x="9703" y="5482"/>
                    <a:pt x="9703" y="5482"/>
                    <a:pt x="9684" y="5482"/>
                  </a:cubicBezTo>
                  <a:cubicBezTo>
                    <a:pt x="9684" y="5482"/>
                    <a:pt x="9646" y="5482"/>
                    <a:pt x="9627" y="5482"/>
                  </a:cubicBezTo>
                  <a:cubicBezTo>
                    <a:pt x="9627" y="5482"/>
                    <a:pt x="9627" y="5518"/>
                    <a:pt x="9627" y="5518"/>
                  </a:cubicBezTo>
                  <a:cubicBezTo>
                    <a:pt x="9665" y="5518"/>
                    <a:pt x="9665" y="5518"/>
                    <a:pt x="9684" y="5518"/>
                  </a:cubicBezTo>
                  <a:cubicBezTo>
                    <a:pt x="9703" y="5482"/>
                    <a:pt x="9760" y="5554"/>
                    <a:pt x="9760" y="5591"/>
                  </a:cubicBezTo>
                  <a:cubicBezTo>
                    <a:pt x="9760" y="5627"/>
                    <a:pt x="9760" y="5663"/>
                    <a:pt x="9779" y="5699"/>
                  </a:cubicBezTo>
                  <a:cubicBezTo>
                    <a:pt x="9798" y="5736"/>
                    <a:pt x="9798" y="5736"/>
                    <a:pt x="9816" y="5736"/>
                  </a:cubicBezTo>
                  <a:cubicBezTo>
                    <a:pt x="9816" y="5772"/>
                    <a:pt x="9835" y="5772"/>
                    <a:pt x="9835" y="5808"/>
                  </a:cubicBezTo>
                  <a:cubicBezTo>
                    <a:pt x="9854" y="5845"/>
                    <a:pt x="9854" y="5881"/>
                    <a:pt x="9854" y="5881"/>
                  </a:cubicBezTo>
                  <a:cubicBezTo>
                    <a:pt x="9873" y="5954"/>
                    <a:pt x="9892" y="5954"/>
                    <a:pt x="9873" y="6026"/>
                  </a:cubicBezTo>
                  <a:cubicBezTo>
                    <a:pt x="9873" y="6026"/>
                    <a:pt x="9873" y="6026"/>
                    <a:pt x="9892" y="6026"/>
                  </a:cubicBezTo>
                  <a:cubicBezTo>
                    <a:pt x="9911" y="5990"/>
                    <a:pt x="9949" y="6026"/>
                    <a:pt x="9968" y="6026"/>
                  </a:cubicBezTo>
                  <a:cubicBezTo>
                    <a:pt x="9968" y="6063"/>
                    <a:pt x="9968" y="6099"/>
                    <a:pt x="9968" y="6099"/>
                  </a:cubicBezTo>
                  <a:cubicBezTo>
                    <a:pt x="9968" y="6135"/>
                    <a:pt x="9911" y="6208"/>
                    <a:pt x="9892" y="6244"/>
                  </a:cubicBezTo>
                  <a:close/>
                  <a:moveTo>
                    <a:pt x="9514" y="5554"/>
                  </a:moveTo>
                  <a:cubicBezTo>
                    <a:pt x="9514" y="5554"/>
                    <a:pt x="9514" y="5554"/>
                    <a:pt x="9533" y="5554"/>
                  </a:cubicBezTo>
                  <a:cubicBezTo>
                    <a:pt x="9533" y="5554"/>
                    <a:pt x="9533" y="5591"/>
                    <a:pt x="9533" y="5591"/>
                  </a:cubicBezTo>
                  <a:cubicBezTo>
                    <a:pt x="9533" y="5591"/>
                    <a:pt x="9514" y="5591"/>
                    <a:pt x="9514" y="5591"/>
                  </a:cubicBezTo>
                  <a:cubicBezTo>
                    <a:pt x="9514" y="5591"/>
                    <a:pt x="9514" y="5591"/>
                    <a:pt x="9514" y="5591"/>
                  </a:cubicBezTo>
                  <a:cubicBezTo>
                    <a:pt x="9514" y="5591"/>
                    <a:pt x="9514" y="5591"/>
                    <a:pt x="9514" y="5554"/>
                  </a:cubicBezTo>
                  <a:close/>
                  <a:moveTo>
                    <a:pt x="9514" y="5772"/>
                  </a:moveTo>
                  <a:cubicBezTo>
                    <a:pt x="9495" y="5808"/>
                    <a:pt x="9495" y="5808"/>
                    <a:pt x="9476" y="5845"/>
                  </a:cubicBezTo>
                  <a:cubicBezTo>
                    <a:pt x="9476" y="5881"/>
                    <a:pt x="9495" y="5954"/>
                    <a:pt x="9495" y="6026"/>
                  </a:cubicBezTo>
                  <a:cubicBezTo>
                    <a:pt x="9495" y="6063"/>
                    <a:pt x="9476" y="6063"/>
                    <a:pt x="9476" y="6099"/>
                  </a:cubicBezTo>
                  <a:cubicBezTo>
                    <a:pt x="9457" y="6099"/>
                    <a:pt x="9457" y="6099"/>
                    <a:pt x="9438" y="6099"/>
                  </a:cubicBezTo>
                  <a:cubicBezTo>
                    <a:pt x="9438" y="6135"/>
                    <a:pt x="9438" y="6135"/>
                    <a:pt x="9438" y="6135"/>
                  </a:cubicBezTo>
                  <a:cubicBezTo>
                    <a:pt x="9419" y="6135"/>
                    <a:pt x="9400" y="6135"/>
                    <a:pt x="9381" y="6135"/>
                  </a:cubicBezTo>
                  <a:cubicBezTo>
                    <a:pt x="9381" y="6171"/>
                    <a:pt x="9363" y="6171"/>
                    <a:pt x="9344" y="6208"/>
                  </a:cubicBezTo>
                  <a:cubicBezTo>
                    <a:pt x="9325" y="6208"/>
                    <a:pt x="9325" y="6208"/>
                    <a:pt x="9325" y="6208"/>
                  </a:cubicBezTo>
                  <a:cubicBezTo>
                    <a:pt x="9306" y="6208"/>
                    <a:pt x="9287" y="6244"/>
                    <a:pt x="9268" y="6244"/>
                  </a:cubicBezTo>
                  <a:cubicBezTo>
                    <a:pt x="9268" y="6208"/>
                    <a:pt x="9268" y="6208"/>
                    <a:pt x="9249" y="6171"/>
                  </a:cubicBezTo>
                  <a:cubicBezTo>
                    <a:pt x="9249" y="6171"/>
                    <a:pt x="9249" y="6171"/>
                    <a:pt x="9230" y="6171"/>
                  </a:cubicBezTo>
                  <a:cubicBezTo>
                    <a:pt x="9230" y="6171"/>
                    <a:pt x="9230" y="6171"/>
                    <a:pt x="9230" y="6135"/>
                  </a:cubicBezTo>
                  <a:cubicBezTo>
                    <a:pt x="9230" y="6135"/>
                    <a:pt x="9249" y="6135"/>
                    <a:pt x="9249" y="6135"/>
                  </a:cubicBezTo>
                  <a:cubicBezTo>
                    <a:pt x="9249" y="6135"/>
                    <a:pt x="9249" y="6135"/>
                    <a:pt x="9249" y="6135"/>
                  </a:cubicBezTo>
                  <a:cubicBezTo>
                    <a:pt x="9230" y="6135"/>
                    <a:pt x="9230" y="6135"/>
                    <a:pt x="9211" y="6135"/>
                  </a:cubicBezTo>
                  <a:cubicBezTo>
                    <a:pt x="9211" y="6135"/>
                    <a:pt x="9211" y="6099"/>
                    <a:pt x="9211" y="6099"/>
                  </a:cubicBezTo>
                  <a:cubicBezTo>
                    <a:pt x="9230" y="6099"/>
                    <a:pt x="9249" y="6099"/>
                    <a:pt x="9249" y="6099"/>
                  </a:cubicBezTo>
                  <a:cubicBezTo>
                    <a:pt x="9268" y="6099"/>
                    <a:pt x="9268" y="6063"/>
                    <a:pt x="9268" y="6063"/>
                  </a:cubicBezTo>
                  <a:cubicBezTo>
                    <a:pt x="9287" y="6063"/>
                    <a:pt x="9306" y="6063"/>
                    <a:pt x="9306" y="6026"/>
                  </a:cubicBezTo>
                  <a:cubicBezTo>
                    <a:pt x="9287" y="6026"/>
                    <a:pt x="9287" y="6026"/>
                    <a:pt x="9268" y="6026"/>
                  </a:cubicBezTo>
                  <a:cubicBezTo>
                    <a:pt x="9268" y="6026"/>
                    <a:pt x="9268" y="6026"/>
                    <a:pt x="9268" y="6026"/>
                  </a:cubicBezTo>
                  <a:cubicBezTo>
                    <a:pt x="9268" y="6026"/>
                    <a:pt x="9287" y="6026"/>
                    <a:pt x="9287" y="6026"/>
                  </a:cubicBezTo>
                  <a:cubicBezTo>
                    <a:pt x="9287" y="5990"/>
                    <a:pt x="9287" y="5990"/>
                    <a:pt x="9287" y="5990"/>
                  </a:cubicBezTo>
                  <a:cubicBezTo>
                    <a:pt x="9287" y="5954"/>
                    <a:pt x="9306" y="5990"/>
                    <a:pt x="9306" y="5954"/>
                  </a:cubicBezTo>
                  <a:cubicBezTo>
                    <a:pt x="9306" y="5954"/>
                    <a:pt x="9306" y="5954"/>
                    <a:pt x="9306" y="5954"/>
                  </a:cubicBezTo>
                  <a:cubicBezTo>
                    <a:pt x="9306" y="5954"/>
                    <a:pt x="9249" y="5917"/>
                    <a:pt x="9230" y="5917"/>
                  </a:cubicBezTo>
                  <a:cubicBezTo>
                    <a:pt x="9249" y="5917"/>
                    <a:pt x="9249" y="5917"/>
                    <a:pt x="9249" y="5917"/>
                  </a:cubicBezTo>
                  <a:cubicBezTo>
                    <a:pt x="9249" y="5881"/>
                    <a:pt x="9249" y="5881"/>
                    <a:pt x="9249" y="5881"/>
                  </a:cubicBezTo>
                  <a:cubicBezTo>
                    <a:pt x="9249" y="5881"/>
                    <a:pt x="9249" y="5881"/>
                    <a:pt x="9268" y="5881"/>
                  </a:cubicBezTo>
                  <a:cubicBezTo>
                    <a:pt x="9249" y="5845"/>
                    <a:pt x="9268" y="5845"/>
                    <a:pt x="9268" y="5845"/>
                  </a:cubicBezTo>
                  <a:cubicBezTo>
                    <a:pt x="9268" y="5845"/>
                    <a:pt x="9268" y="5845"/>
                    <a:pt x="9268" y="5845"/>
                  </a:cubicBezTo>
                  <a:cubicBezTo>
                    <a:pt x="9249" y="5845"/>
                    <a:pt x="9249" y="5845"/>
                    <a:pt x="9230" y="5845"/>
                  </a:cubicBezTo>
                  <a:cubicBezTo>
                    <a:pt x="9230" y="5845"/>
                    <a:pt x="9230" y="5845"/>
                    <a:pt x="9230" y="5808"/>
                  </a:cubicBezTo>
                  <a:cubicBezTo>
                    <a:pt x="9249" y="5808"/>
                    <a:pt x="9249" y="5772"/>
                    <a:pt x="9249" y="5772"/>
                  </a:cubicBezTo>
                  <a:cubicBezTo>
                    <a:pt x="9268" y="5772"/>
                    <a:pt x="9306" y="5772"/>
                    <a:pt x="9344" y="5772"/>
                  </a:cubicBezTo>
                  <a:cubicBezTo>
                    <a:pt x="9325" y="5772"/>
                    <a:pt x="9325" y="5772"/>
                    <a:pt x="9325" y="5772"/>
                  </a:cubicBezTo>
                  <a:cubicBezTo>
                    <a:pt x="9344" y="5772"/>
                    <a:pt x="9363" y="5736"/>
                    <a:pt x="9363" y="5736"/>
                  </a:cubicBezTo>
                  <a:cubicBezTo>
                    <a:pt x="9344" y="5736"/>
                    <a:pt x="9325" y="5736"/>
                    <a:pt x="9325" y="5736"/>
                  </a:cubicBezTo>
                  <a:cubicBezTo>
                    <a:pt x="9325" y="5699"/>
                    <a:pt x="9325" y="5699"/>
                    <a:pt x="9325" y="5699"/>
                  </a:cubicBezTo>
                  <a:cubicBezTo>
                    <a:pt x="9325" y="5699"/>
                    <a:pt x="9344" y="5699"/>
                    <a:pt x="9344" y="5699"/>
                  </a:cubicBezTo>
                  <a:cubicBezTo>
                    <a:pt x="9344" y="5663"/>
                    <a:pt x="9363" y="5627"/>
                    <a:pt x="9381" y="5627"/>
                  </a:cubicBezTo>
                  <a:cubicBezTo>
                    <a:pt x="9400" y="5627"/>
                    <a:pt x="9400" y="5663"/>
                    <a:pt x="9419" y="5663"/>
                  </a:cubicBezTo>
                  <a:cubicBezTo>
                    <a:pt x="9438" y="5627"/>
                    <a:pt x="9476" y="5627"/>
                    <a:pt x="9495" y="5627"/>
                  </a:cubicBezTo>
                  <a:cubicBezTo>
                    <a:pt x="9495" y="5699"/>
                    <a:pt x="9514" y="5736"/>
                    <a:pt x="9514" y="5772"/>
                  </a:cubicBezTo>
                  <a:close/>
                  <a:moveTo>
                    <a:pt x="10460" y="7878"/>
                  </a:moveTo>
                  <a:cubicBezTo>
                    <a:pt x="10460" y="7878"/>
                    <a:pt x="10460" y="7878"/>
                    <a:pt x="10460" y="7914"/>
                  </a:cubicBezTo>
                  <a:cubicBezTo>
                    <a:pt x="10460" y="7914"/>
                    <a:pt x="10460" y="7950"/>
                    <a:pt x="10460" y="7950"/>
                  </a:cubicBezTo>
                  <a:cubicBezTo>
                    <a:pt x="10460" y="7987"/>
                    <a:pt x="10460" y="8023"/>
                    <a:pt x="10460" y="8023"/>
                  </a:cubicBezTo>
                  <a:cubicBezTo>
                    <a:pt x="10441" y="8023"/>
                    <a:pt x="10441" y="8023"/>
                    <a:pt x="10422" y="8023"/>
                  </a:cubicBezTo>
                  <a:cubicBezTo>
                    <a:pt x="10422" y="8059"/>
                    <a:pt x="10422" y="8059"/>
                    <a:pt x="10403" y="8059"/>
                  </a:cubicBezTo>
                  <a:cubicBezTo>
                    <a:pt x="10365" y="8059"/>
                    <a:pt x="10403" y="7950"/>
                    <a:pt x="10384" y="7878"/>
                  </a:cubicBezTo>
                  <a:cubicBezTo>
                    <a:pt x="10384" y="7841"/>
                    <a:pt x="10365" y="7841"/>
                    <a:pt x="10365" y="7805"/>
                  </a:cubicBezTo>
                  <a:cubicBezTo>
                    <a:pt x="10365" y="7805"/>
                    <a:pt x="10365" y="7805"/>
                    <a:pt x="10365" y="7805"/>
                  </a:cubicBezTo>
                  <a:cubicBezTo>
                    <a:pt x="10403" y="7805"/>
                    <a:pt x="10422" y="7805"/>
                    <a:pt x="10441" y="7769"/>
                  </a:cubicBezTo>
                  <a:cubicBezTo>
                    <a:pt x="10441" y="7769"/>
                    <a:pt x="10478" y="7841"/>
                    <a:pt x="10460" y="7878"/>
                  </a:cubicBezTo>
                  <a:close/>
                  <a:moveTo>
                    <a:pt x="10441" y="7551"/>
                  </a:moveTo>
                  <a:cubicBezTo>
                    <a:pt x="10441" y="7515"/>
                    <a:pt x="10441" y="7515"/>
                    <a:pt x="10441" y="7515"/>
                  </a:cubicBezTo>
                  <a:cubicBezTo>
                    <a:pt x="10441" y="7515"/>
                    <a:pt x="10441" y="7515"/>
                    <a:pt x="10441" y="7515"/>
                  </a:cubicBezTo>
                  <a:cubicBezTo>
                    <a:pt x="10441" y="7515"/>
                    <a:pt x="10441" y="7515"/>
                    <a:pt x="10441" y="7515"/>
                  </a:cubicBezTo>
                  <a:cubicBezTo>
                    <a:pt x="10441" y="7587"/>
                    <a:pt x="10460" y="7696"/>
                    <a:pt x="10422" y="7732"/>
                  </a:cubicBezTo>
                  <a:cubicBezTo>
                    <a:pt x="10422" y="7732"/>
                    <a:pt x="10422" y="7732"/>
                    <a:pt x="10422" y="7732"/>
                  </a:cubicBezTo>
                  <a:cubicBezTo>
                    <a:pt x="10422" y="7732"/>
                    <a:pt x="10422" y="7732"/>
                    <a:pt x="10422" y="7732"/>
                  </a:cubicBezTo>
                  <a:cubicBezTo>
                    <a:pt x="10422" y="7732"/>
                    <a:pt x="10422" y="7732"/>
                    <a:pt x="10403" y="7732"/>
                  </a:cubicBezTo>
                  <a:cubicBezTo>
                    <a:pt x="10403" y="7696"/>
                    <a:pt x="10403" y="7696"/>
                    <a:pt x="10403" y="7696"/>
                  </a:cubicBezTo>
                  <a:cubicBezTo>
                    <a:pt x="10403" y="7696"/>
                    <a:pt x="10403" y="7696"/>
                    <a:pt x="10403" y="7696"/>
                  </a:cubicBezTo>
                  <a:cubicBezTo>
                    <a:pt x="10403" y="7696"/>
                    <a:pt x="10403" y="7696"/>
                    <a:pt x="10403" y="7660"/>
                  </a:cubicBezTo>
                  <a:cubicBezTo>
                    <a:pt x="10403" y="7660"/>
                    <a:pt x="10403" y="7660"/>
                    <a:pt x="10403" y="7660"/>
                  </a:cubicBezTo>
                  <a:cubicBezTo>
                    <a:pt x="10403" y="7660"/>
                    <a:pt x="10403" y="7660"/>
                    <a:pt x="10403" y="7660"/>
                  </a:cubicBezTo>
                  <a:cubicBezTo>
                    <a:pt x="10403" y="7660"/>
                    <a:pt x="10403" y="7660"/>
                    <a:pt x="10403" y="7660"/>
                  </a:cubicBezTo>
                  <a:cubicBezTo>
                    <a:pt x="10403" y="7660"/>
                    <a:pt x="10403" y="7660"/>
                    <a:pt x="10384" y="7660"/>
                  </a:cubicBezTo>
                  <a:cubicBezTo>
                    <a:pt x="10403" y="7660"/>
                    <a:pt x="10403" y="7624"/>
                    <a:pt x="10403" y="7624"/>
                  </a:cubicBezTo>
                  <a:cubicBezTo>
                    <a:pt x="10403" y="7624"/>
                    <a:pt x="10384" y="7624"/>
                    <a:pt x="10384" y="7624"/>
                  </a:cubicBezTo>
                  <a:cubicBezTo>
                    <a:pt x="10384" y="7624"/>
                    <a:pt x="10384" y="7587"/>
                    <a:pt x="10403" y="7587"/>
                  </a:cubicBezTo>
                  <a:cubicBezTo>
                    <a:pt x="10384" y="7587"/>
                    <a:pt x="10384" y="7587"/>
                    <a:pt x="10384" y="7587"/>
                  </a:cubicBezTo>
                  <a:cubicBezTo>
                    <a:pt x="10403" y="7551"/>
                    <a:pt x="10441" y="7551"/>
                    <a:pt x="10441" y="7551"/>
                  </a:cubicBezTo>
                  <a:close/>
                  <a:moveTo>
                    <a:pt x="10800" y="8350"/>
                  </a:moveTo>
                  <a:cubicBezTo>
                    <a:pt x="10800" y="8350"/>
                    <a:pt x="10800" y="8350"/>
                    <a:pt x="10781" y="8386"/>
                  </a:cubicBezTo>
                  <a:cubicBezTo>
                    <a:pt x="10743" y="8350"/>
                    <a:pt x="10705" y="8313"/>
                    <a:pt x="10668" y="8277"/>
                  </a:cubicBezTo>
                  <a:cubicBezTo>
                    <a:pt x="10649" y="8241"/>
                    <a:pt x="10649" y="8277"/>
                    <a:pt x="10630" y="8241"/>
                  </a:cubicBezTo>
                  <a:cubicBezTo>
                    <a:pt x="10649" y="8168"/>
                    <a:pt x="10668" y="8204"/>
                    <a:pt x="10687" y="8168"/>
                  </a:cubicBezTo>
                  <a:cubicBezTo>
                    <a:pt x="10724" y="8204"/>
                    <a:pt x="10743" y="8204"/>
                    <a:pt x="10781" y="8204"/>
                  </a:cubicBezTo>
                  <a:cubicBezTo>
                    <a:pt x="10800" y="8168"/>
                    <a:pt x="10800" y="8168"/>
                    <a:pt x="10819" y="8168"/>
                  </a:cubicBezTo>
                  <a:cubicBezTo>
                    <a:pt x="10819" y="8168"/>
                    <a:pt x="10819" y="8168"/>
                    <a:pt x="10819" y="8168"/>
                  </a:cubicBezTo>
                  <a:cubicBezTo>
                    <a:pt x="10819" y="8204"/>
                    <a:pt x="10781" y="8277"/>
                    <a:pt x="10800" y="8313"/>
                  </a:cubicBezTo>
                  <a:cubicBezTo>
                    <a:pt x="10800" y="8313"/>
                    <a:pt x="10819" y="8313"/>
                    <a:pt x="10800" y="8350"/>
                  </a:cubicBezTo>
                  <a:close/>
                  <a:moveTo>
                    <a:pt x="11481" y="8567"/>
                  </a:moveTo>
                  <a:cubicBezTo>
                    <a:pt x="11481" y="8567"/>
                    <a:pt x="11481" y="8604"/>
                    <a:pt x="11481" y="8604"/>
                  </a:cubicBezTo>
                  <a:cubicBezTo>
                    <a:pt x="11443" y="8604"/>
                    <a:pt x="11424" y="8604"/>
                    <a:pt x="11386" y="8604"/>
                  </a:cubicBezTo>
                  <a:cubicBezTo>
                    <a:pt x="11386" y="8604"/>
                    <a:pt x="11386" y="8604"/>
                    <a:pt x="11386" y="8604"/>
                  </a:cubicBezTo>
                  <a:cubicBezTo>
                    <a:pt x="11367" y="8567"/>
                    <a:pt x="11330" y="8567"/>
                    <a:pt x="11311" y="8567"/>
                  </a:cubicBezTo>
                  <a:cubicBezTo>
                    <a:pt x="11311" y="8567"/>
                    <a:pt x="11311" y="8531"/>
                    <a:pt x="11311" y="8531"/>
                  </a:cubicBezTo>
                  <a:cubicBezTo>
                    <a:pt x="11311" y="8531"/>
                    <a:pt x="11330" y="8531"/>
                    <a:pt x="11330" y="8531"/>
                  </a:cubicBezTo>
                  <a:cubicBezTo>
                    <a:pt x="11330" y="8531"/>
                    <a:pt x="11330" y="8531"/>
                    <a:pt x="11330" y="8531"/>
                  </a:cubicBezTo>
                  <a:cubicBezTo>
                    <a:pt x="11330" y="8531"/>
                    <a:pt x="11330" y="8531"/>
                    <a:pt x="11330" y="8531"/>
                  </a:cubicBezTo>
                  <a:cubicBezTo>
                    <a:pt x="11330" y="8531"/>
                    <a:pt x="11330" y="8531"/>
                    <a:pt x="11349" y="8531"/>
                  </a:cubicBezTo>
                  <a:cubicBezTo>
                    <a:pt x="11349" y="8531"/>
                    <a:pt x="11349" y="8531"/>
                    <a:pt x="11349" y="8531"/>
                  </a:cubicBezTo>
                  <a:cubicBezTo>
                    <a:pt x="11349" y="8531"/>
                    <a:pt x="11349" y="8531"/>
                    <a:pt x="11349" y="8531"/>
                  </a:cubicBezTo>
                  <a:cubicBezTo>
                    <a:pt x="11349" y="8531"/>
                    <a:pt x="11349" y="8531"/>
                    <a:pt x="11349" y="8531"/>
                  </a:cubicBezTo>
                  <a:cubicBezTo>
                    <a:pt x="11367" y="8531"/>
                    <a:pt x="11349" y="8531"/>
                    <a:pt x="11367" y="8567"/>
                  </a:cubicBezTo>
                  <a:cubicBezTo>
                    <a:pt x="11367" y="8567"/>
                    <a:pt x="11386" y="8567"/>
                    <a:pt x="11405" y="8531"/>
                  </a:cubicBezTo>
                  <a:cubicBezTo>
                    <a:pt x="11424" y="8567"/>
                    <a:pt x="11424" y="8567"/>
                    <a:pt x="11443" y="8567"/>
                  </a:cubicBezTo>
                  <a:cubicBezTo>
                    <a:pt x="11443" y="8567"/>
                    <a:pt x="11443" y="8567"/>
                    <a:pt x="11443" y="8567"/>
                  </a:cubicBezTo>
                  <a:cubicBezTo>
                    <a:pt x="11443" y="8567"/>
                    <a:pt x="11443" y="8567"/>
                    <a:pt x="11443" y="8567"/>
                  </a:cubicBezTo>
                  <a:cubicBezTo>
                    <a:pt x="11443" y="8567"/>
                    <a:pt x="11443" y="8604"/>
                    <a:pt x="11462" y="8604"/>
                  </a:cubicBezTo>
                  <a:cubicBezTo>
                    <a:pt x="11462" y="8567"/>
                    <a:pt x="11481" y="8567"/>
                    <a:pt x="11481" y="8567"/>
                  </a:cubicBezTo>
                  <a:close/>
                  <a:moveTo>
                    <a:pt x="11935" y="8567"/>
                  </a:moveTo>
                  <a:cubicBezTo>
                    <a:pt x="11954" y="8531"/>
                    <a:pt x="11973" y="8531"/>
                    <a:pt x="11992" y="8495"/>
                  </a:cubicBezTo>
                  <a:cubicBezTo>
                    <a:pt x="11973" y="8531"/>
                    <a:pt x="11954" y="8531"/>
                    <a:pt x="11954" y="8567"/>
                  </a:cubicBezTo>
                  <a:cubicBezTo>
                    <a:pt x="11954" y="8567"/>
                    <a:pt x="11954" y="8604"/>
                    <a:pt x="11954" y="8604"/>
                  </a:cubicBezTo>
                  <a:cubicBezTo>
                    <a:pt x="11935" y="8604"/>
                    <a:pt x="11935" y="8640"/>
                    <a:pt x="11897" y="8640"/>
                  </a:cubicBezTo>
                  <a:cubicBezTo>
                    <a:pt x="11897" y="8640"/>
                    <a:pt x="11897" y="8640"/>
                    <a:pt x="11897" y="8640"/>
                  </a:cubicBezTo>
                  <a:cubicBezTo>
                    <a:pt x="11878" y="8640"/>
                    <a:pt x="11878" y="8640"/>
                    <a:pt x="11859" y="8640"/>
                  </a:cubicBezTo>
                  <a:cubicBezTo>
                    <a:pt x="11859" y="8604"/>
                    <a:pt x="11859" y="8604"/>
                    <a:pt x="11859" y="8604"/>
                  </a:cubicBezTo>
                  <a:cubicBezTo>
                    <a:pt x="11859" y="8604"/>
                    <a:pt x="11897" y="8567"/>
                    <a:pt x="11897" y="8567"/>
                  </a:cubicBezTo>
                  <a:cubicBezTo>
                    <a:pt x="11897" y="8567"/>
                    <a:pt x="11897" y="8567"/>
                    <a:pt x="11897" y="8531"/>
                  </a:cubicBezTo>
                  <a:cubicBezTo>
                    <a:pt x="11897" y="8531"/>
                    <a:pt x="11916" y="8567"/>
                    <a:pt x="11935" y="8567"/>
                  </a:cubicBezTo>
                  <a:close/>
                  <a:moveTo>
                    <a:pt x="9249" y="9076"/>
                  </a:moveTo>
                  <a:cubicBezTo>
                    <a:pt x="9268" y="9039"/>
                    <a:pt x="9287" y="9039"/>
                    <a:pt x="9287" y="9003"/>
                  </a:cubicBezTo>
                  <a:cubicBezTo>
                    <a:pt x="9287" y="8967"/>
                    <a:pt x="9287" y="8967"/>
                    <a:pt x="9287" y="8930"/>
                  </a:cubicBezTo>
                  <a:cubicBezTo>
                    <a:pt x="9306" y="8894"/>
                    <a:pt x="9344" y="8858"/>
                    <a:pt x="9344" y="8822"/>
                  </a:cubicBezTo>
                  <a:cubicBezTo>
                    <a:pt x="9381" y="8785"/>
                    <a:pt x="9419" y="8785"/>
                    <a:pt x="9438" y="8713"/>
                  </a:cubicBezTo>
                  <a:cubicBezTo>
                    <a:pt x="9457" y="8676"/>
                    <a:pt x="9476" y="8531"/>
                    <a:pt x="9495" y="8495"/>
                  </a:cubicBezTo>
                  <a:cubicBezTo>
                    <a:pt x="9514" y="8495"/>
                    <a:pt x="9514" y="8495"/>
                    <a:pt x="9514" y="8495"/>
                  </a:cubicBezTo>
                  <a:cubicBezTo>
                    <a:pt x="9533" y="8531"/>
                    <a:pt x="9552" y="8567"/>
                    <a:pt x="9571" y="8567"/>
                  </a:cubicBezTo>
                  <a:cubicBezTo>
                    <a:pt x="9608" y="8604"/>
                    <a:pt x="9684" y="8567"/>
                    <a:pt x="9684" y="8567"/>
                  </a:cubicBezTo>
                  <a:cubicBezTo>
                    <a:pt x="9684" y="8604"/>
                    <a:pt x="9722" y="8604"/>
                    <a:pt x="9741" y="8604"/>
                  </a:cubicBezTo>
                  <a:cubicBezTo>
                    <a:pt x="9779" y="8567"/>
                    <a:pt x="9779" y="8531"/>
                    <a:pt x="9779" y="8531"/>
                  </a:cubicBezTo>
                  <a:cubicBezTo>
                    <a:pt x="9798" y="8495"/>
                    <a:pt x="9835" y="8495"/>
                    <a:pt x="9835" y="8495"/>
                  </a:cubicBezTo>
                  <a:cubicBezTo>
                    <a:pt x="9835" y="8495"/>
                    <a:pt x="9854" y="8495"/>
                    <a:pt x="9854" y="8495"/>
                  </a:cubicBezTo>
                  <a:cubicBezTo>
                    <a:pt x="9873" y="8458"/>
                    <a:pt x="9892" y="8422"/>
                    <a:pt x="9911" y="8422"/>
                  </a:cubicBezTo>
                  <a:cubicBezTo>
                    <a:pt x="9930" y="8386"/>
                    <a:pt x="9968" y="8422"/>
                    <a:pt x="10006" y="8386"/>
                  </a:cubicBezTo>
                  <a:cubicBezTo>
                    <a:pt x="10006" y="8386"/>
                    <a:pt x="10025" y="8386"/>
                    <a:pt x="10043" y="8386"/>
                  </a:cubicBezTo>
                  <a:cubicBezTo>
                    <a:pt x="10043" y="8350"/>
                    <a:pt x="10043" y="8386"/>
                    <a:pt x="10062" y="8386"/>
                  </a:cubicBezTo>
                  <a:cubicBezTo>
                    <a:pt x="10081" y="8386"/>
                    <a:pt x="10081" y="8350"/>
                    <a:pt x="10100" y="8350"/>
                  </a:cubicBezTo>
                  <a:cubicBezTo>
                    <a:pt x="10138" y="8313"/>
                    <a:pt x="10157" y="8386"/>
                    <a:pt x="10195" y="8386"/>
                  </a:cubicBezTo>
                  <a:cubicBezTo>
                    <a:pt x="10214" y="8350"/>
                    <a:pt x="10233" y="8350"/>
                    <a:pt x="10251" y="8313"/>
                  </a:cubicBezTo>
                  <a:cubicBezTo>
                    <a:pt x="10270" y="8313"/>
                    <a:pt x="10270" y="8350"/>
                    <a:pt x="10289" y="8350"/>
                  </a:cubicBezTo>
                  <a:cubicBezTo>
                    <a:pt x="10308" y="8350"/>
                    <a:pt x="10308" y="8313"/>
                    <a:pt x="10327" y="8313"/>
                  </a:cubicBezTo>
                  <a:cubicBezTo>
                    <a:pt x="10327" y="8350"/>
                    <a:pt x="10346" y="8350"/>
                    <a:pt x="10346" y="8350"/>
                  </a:cubicBezTo>
                  <a:cubicBezTo>
                    <a:pt x="10384" y="8386"/>
                    <a:pt x="10422" y="8313"/>
                    <a:pt x="10441" y="8277"/>
                  </a:cubicBezTo>
                  <a:cubicBezTo>
                    <a:pt x="10441" y="8277"/>
                    <a:pt x="10460" y="8277"/>
                    <a:pt x="10460" y="8277"/>
                  </a:cubicBezTo>
                  <a:cubicBezTo>
                    <a:pt x="10478" y="8313"/>
                    <a:pt x="10478" y="8313"/>
                    <a:pt x="10497" y="8313"/>
                  </a:cubicBezTo>
                  <a:cubicBezTo>
                    <a:pt x="10497" y="8350"/>
                    <a:pt x="10497" y="8350"/>
                    <a:pt x="10497" y="8350"/>
                  </a:cubicBezTo>
                  <a:cubicBezTo>
                    <a:pt x="10497" y="8386"/>
                    <a:pt x="10497" y="8386"/>
                    <a:pt x="10497" y="8386"/>
                  </a:cubicBezTo>
                  <a:cubicBezTo>
                    <a:pt x="10516" y="8350"/>
                    <a:pt x="10535" y="8350"/>
                    <a:pt x="10535" y="8313"/>
                  </a:cubicBezTo>
                  <a:cubicBezTo>
                    <a:pt x="10535" y="8422"/>
                    <a:pt x="10478" y="8458"/>
                    <a:pt x="10535" y="8531"/>
                  </a:cubicBezTo>
                  <a:cubicBezTo>
                    <a:pt x="10554" y="8531"/>
                    <a:pt x="10554" y="8567"/>
                    <a:pt x="10554" y="8567"/>
                  </a:cubicBezTo>
                  <a:cubicBezTo>
                    <a:pt x="10554" y="8604"/>
                    <a:pt x="10497" y="8676"/>
                    <a:pt x="10478" y="8713"/>
                  </a:cubicBezTo>
                  <a:cubicBezTo>
                    <a:pt x="10478" y="8749"/>
                    <a:pt x="10497" y="8785"/>
                    <a:pt x="10516" y="8822"/>
                  </a:cubicBezTo>
                  <a:cubicBezTo>
                    <a:pt x="10535" y="8785"/>
                    <a:pt x="10535" y="8785"/>
                    <a:pt x="10554" y="8785"/>
                  </a:cubicBezTo>
                  <a:cubicBezTo>
                    <a:pt x="10554" y="8822"/>
                    <a:pt x="10554" y="8822"/>
                    <a:pt x="10554" y="8822"/>
                  </a:cubicBezTo>
                  <a:cubicBezTo>
                    <a:pt x="10573" y="8858"/>
                    <a:pt x="10611" y="8894"/>
                    <a:pt x="10630" y="8894"/>
                  </a:cubicBezTo>
                  <a:cubicBezTo>
                    <a:pt x="10649" y="8894"/>
                    <a:pt x="10668" y="8894"/>
                    <a:pt x="10705" y="8894"/>
                  </a:cubicBezTo>
                  <a:cubicBezTo>
                    <a:pt x="10705" y="8894"/>
                    <a:pt x="10724" y="8894"/>
                    <a:pt x="10743" y="8894"/>
                  </a:cubicBezTo>
                  <a:cubicBezTo>
                    <a:pt x="10743" y="8930"/>
                    <a:pt x="10743" y="8930"/>
                    <a:pt x="10762" y="8930"/>
                  </a:cubicBezTo>
                  <a:cubicBezTo>
                    <a:pt x="10762" y="8967"/>
                    <a:pt x="10781" y="8930"/>
                    <a:pt x="10781" y="8967"/>
                  </a:cubicBezTo>
                  <a:cubicBezTo>
                    <a:pt x="10819" y="8967"/>
                    <a:pt x="10819" y="9076"/>
                    <a:pt x="10838" y="9076"/>
                  </a:cubicBezTo>
                  <a:cubicBezTo>
                    <a:pt x="10857" y="9112"/>
                    <a:pt x="10932" y="9112"/>
                    <a:pt x="10951" y="9148"/>
                  </a:cubicBezTo>
                  <a:cubicBezTo>
                    <a:pt x="10989" y="9148"/>
                    <a:pt x="11008" y="9221"/>
                    <a:pt x="11046" y="9221"/>
                  </a:cubicBezTo>
                  <a:cubicBezTo>
                    <a:pt x="11046" y="9221"/>
                    <a:pt x="11065" y="9221"/>
                    <a:pt x="11065" y="9221"/>
                  </a:cubicBezTo>
                  <a:cubicBezTo>
                    <a:pt x="11140" y="9148"/>
                    <a:pt x="11065" y="9076"/>
                    <a:pt x="11103" y="9003"/>
                  </a:cubicBezTo>
                  <a:cubicBezTo>
                    <a:pt x="11122" y="8930"/>
                    <a:pt x="11216" y="8858"/>
                    <a:pt x="11273" y="8894"/>
                  </a:cubicBezTo>
                  <a:cubicBezTo>
                    <a:pt x="11292" y="8930"/>
                    <a:pt x="11273" y="8967"/>
                    <a:pt x="11292" y="8967"/>
                  </a:cubicBezTo>
                  <a:cubicBezTo>
                    <a:pt x="11311" y="9003"/>
                    <a:pt x="11349" y="9003"/>
                    <a:pt x="11367" y="9003"/>
                  </a:cubicBezTo>
                  <a:cubicBezTo>
                    <a:pt x="11367" y="9003"/>
                    <a:pt x="11386" y="9003"/>
                    <a:pt x="11386" y="9003"/>
                  </a:cubicBezTo>
                  <a:cubicBezTo>
                    <a:pt x="11405" y="9003"/>
                    <a:pt x="11405" y="9039"/>
                    <a:pt x="11424" y="9076"/>
                  </a:cubicBezTo>
                  <a:cubicBezTo>
                    <a:pt x="11443" y="9076"/>
                    <a:pt x="11462" y="9076"/>
                    <a:pt x="11481" y="9076"/>
                  </a:cubicBezTo>
                  <a:cubicBezTo>
                    <a:pt x="11519" y="9076"/>
                    <a:pt x="11538" y="9076"/>
                    <a:pt x="11575" y="9112"/>
                  </a:cubicBezTo>
                  <a:cubicBezTo>
                    <a:pt x="11575" y="9112"/>
                    <a:pt x="11575" y="9112"/>
                    <a:pt x="11575" y="9112"/>
                  </a:cubicBezTo>
                  <a:cubicBezTo>
                    <a:pt x="11594" y="9112"/>
                    <a:pt x="11613" y="9148"/>
                    <a:pt x="11632" y="9148"/>
                  </a:cubicBezTo>
                  <a:cubicBezTo>
                    <a:pt x="11632" y="9148"/>
                    <a:pt x="11651" y="9185"/>
                    <a:pt x="11670" y="9148"/>
                  </a:cubicBezTo>
                  <a:cubicBezTo>
                    <a:pt x="11670" y="9148"/>
                    <a:pt x="11689" y="9148"/>
                    <a:pt x="11689" y="9112"/>
                  </a:cubicBezTo>
                  <a:cubicBezTo>
                    <a:pt x="11727" y="9076"/>
                    <a:pt x="11784" y="9076"/>
                    <a:pt x="11821" y="9076"/>
                  </a:cubicBezTo>
                  <a:cubicBezTo>
                    <a:pt x="11821" y="9112"/>
                    <a:pt x="11840" y="9112"/>
                    <a:pt x="11840" y="9112"/>
                  </a:cubicBezTo>
                  <a:cubicBezTo>
                    <a:pt x="11859" y="9112"/>
                    <a:pt x="11878" y="9148"/>
                    <a:pt x="11897" y="9112"/>
                  </a:cubicBezTo>
                  <a:cubicBezTo>
                    <a:pt x="11935" y="9148"/>
                    <a:pt x="11954" y="9112"/>
                    <a:pt x="11973" y="9112"/>
                  </a:cubicBezTo>
                  <a:cubicBezTo>
                    <a:pt x="11992" y="9185"/>
                    <a:pt x="12011" y="9257"/>
                    <a:pt x="12011" y="9330"/>
                  </a:cubicBezTo>
                  <a:cubicBezTo>
                    <a:pt x="11992" y="9366"/>
                    <a:pt x="11992" y="9475"/>
                    <a:pt x="11973" y="9548"/>
                  </a:cubicBezTo>
                  <a:cubicBezTo>
                    <a:pt x="11973" y="9548"/>
                    <a:pt x="11973" y="9548"/>
                    <a:pt x="11954" y="9548"/>
                  </a:cubicBezTo>
                  <a:cubicBezTo>
                    <a:pt x="11916" y="9475"/>
                    <a:pt x="11897" y="9366"/>
                    <a:pt x="11878" y="9293"/>
                  </a:cubicBezTo>
                  <a:cubicBezTo>
                    <a:pt x="11859" y="9293"/>
                    <a:pt x="11859" y="9293"/>
                    <a:pt x="11859" y="9330"/>
                  </a:cubicBezTo>
                  <a:cubicBezTo>
                    <a:pt x="11859" y="9402"/>
                    <a:pt x="11897" y="9475"/>
                    <a:pt x="11916" y="9511"/>
                  </a:cubicBezTo>
                  <a:cubicBezTo>
                    <a:pt x="11935" y="9584"/>
                    <a:pt x="11954" y="9656"/>
                    <a:pt x="11954" y="9693"/>
                  </a:cubicBezTo>
                  <a:cubicBezTo>
                    <a:pt x="11992" y="9802"/>
                    <a:pt x="12011" y="9874"/>
                    <a:pt x="12029" y="9983"/>
                  </a:cubicBezTo>
                  <a:cubicBezTo>
                    <a:pt x="12048" y="9983"/>
                    <a:pt x="12048" y="10019"/>
                    <a:pt x="12067" y="10019"/>
                  </a:cubicBezTo>
                  <a:cubicBezTo>
                    <a:pt x="12067" y="10056"/>
                    <a:pt x="12048" y="10056"/>
                    <a:pt x="12048" y="10056"/>
                  </a:cubicBezTo>
                  <a:cubicBezTo>
                    <a:pt x="12048" y="10092"/>
                    <a:pt x="12067" y="10128"/>
                    <a:pt x="12067" y="10165"/>
                  </a:cubicBezTo>
                  <a:cubicBezTo>
                    <a:pt x="12067" y="10165"/>
                    <a:pt x="12086" y="10201"/>
                    <a:pt x="12105" y="10201"/>
                  </a:cubicBezTo>
                  <a:cubicBezTo>
                    <a:pt x="12124" y="10237"/>
                    <a:pt x="12143" y="10310"/>
                    <a:pt x="12162" y="10383"/>
                  </a:cubicBezTo>
                  <a:cubicBezTo>
                    <a:pt x="12162" y="10455"/>
                    <a:pt x="12143" y="10600"/>
                    <a:pt x="12181" y="10673"/>
                  </a:cubicBezTo>
                  <a:cubicBezTo>
                    <a:pt x="12181" y="10709"/>
                    <a:pt x="12237" y="10709"/>
                    <a:pt x="12256" y="10782"/>
                  </a:cubicBezTo>
                  <a:cubicBezTo>
                    <a:pt x="12275" y="10854"/>
                    <a:pt x="12275" y="11072"/>
                    <a:pt x="12313" y="11109"/>
                  </a:cubicBezTo>
                  <a:cubicBezTo>
                    <a:pt x="12313" y="11109"/>
                    <a:pt x="12313" y="11109"/>
                    <a:pt x="12313" y="11109"/>
                  </a:cubicBezTo>
                  <a:cubicBezTo>
                    <a:pt x="12332" y="11109"/>
                    <a:pt x="12313" y="11072"/>
                    <a:pt x="12332" y="11072"/>
                  </a:cubicBezTo>
                  <a:cubicBezTo>
                    <a:pt x="12332" y="11072"/>
                    <a:pt x="12351" y="11109"/>
                    <a:pt x="12351" y="11145"/>
                  </a:cubicBezTo>
                  <a:cubicBezTo>
                    <a:pt x="12370" y="11145"/>
                    <a:pt x="12370" y="11145"/>
                    <a:pt x="12389" y="11145"/>
                  </a:cubicBezTo>
                  <a:cubicBezTo>
                    <a:pt x="12408" y="11181"/>
                    <a:pt x="12427" y="11217"/>
                    <a:pt x="12446" y="11254"/>
                  </a:cubicBezTo>
                  <a:cubicBezTo>
                    <a:pt x="12446" y="11254"/>
                    <a:pt x="12464" y="11254"/>
                    <a:pt x="12464" y="11290"/>
                  </a:cubicBezTo>
                  <a:cubicBezTo>
                    <a:pt x="12464" y="11290"/>
                    <a:pt x="12483" y="11326"/>
                    <a:pt x="12483" y="11363"/>
                  </a:cubicBezTo>
                  <a:cubicBezTo>
                    <a:pt x="12502" y="11399"/>
                    <a:pt x="12540" y="11399"/>
                    <a:pt x="12540" y="11472"/>
                  </a:cubicBezTo>
                  <a:cubicBezTo>
                    <a:pt x="12540" y="11508"/>
                    <a:pt x="12502" y="11508"/>
                    <a:pt x="12502" y="11544"/>
                  </a:cubicBezTo>
                  <a:cubicBezTo>
                    <a:pt x="12502" y="11544"/>
                    <a:pt x="12502" y="11544"/>
                    <a:pt x="12502" y="11544"/>
                  </a:cubicBezTo>
                  <a:cubicBezTo>
                    <a:pt x="12502" y="11544"/>
                    <a:pt x="12502" y="11544"/>
                    <a:pt x="12502" y="11544"/>
                  </a:cubicBezTo>
                  <a:cubicBezTo>
                    <a:pt x="12502" y="11544"/>
                    <a:pt x="12521" y="11544"/>
                    <a:pt x="12540" y="11544"/>
                  </a:cubicBezTo>
                  <a:cubicBezTo>
                    <a:pt x="12540" y="11581"/>
                    <a:pt x="12578" y="11653"/>
                    <a:pt x="12597" y="11689"/>
                  </a:cubicBezTo>
                  <a:cubicBezTo>
                    <a:pt x="12616" y="11689"/>
                    <a:pt x="12616" y="11689"/>
                    <a:pt x="12635" y="11689"/>
                  </a:cubicBezTo>
                  <a:cubicBezTo>
                    <a:pt x="12654" y="11653"/>
                    <a:pt x="12673" y="11653"/>
                    <a:pt x="12691" y="11617"/>
                  </a:cubicBezTo>
                  <a:cubicBezTo>
                    <a:pt x="12710" y="11617"/>
                    <a:pt x="12729" y="11653"/>
                    <a:pt x="12748" y="11653"/>
                  </a:cubicBezTo>
                  <a:cubicBezTo>
                    <a:pt x="12748" y="11617"/>
                    <a:pt x="12767" y="11617"/>
                    <a:pt x="12786" y="11581"/>
                  </a:cubicBezTo>
                  <a:cubicBezTo>
                    <a:pt x="12786" y="11581"/>
                    <a:pt x="12786" y="11581"/>
                    <a:pt x="12786" y="11581"/>
                  </a:cubicBezTo>
                  <a:cubicBezTo>
                    <a:pt x="12805" y="11581"/>
                    <a:pt x="12824" y="11581"/>
                    <a:pt x="12824" y="11617"/>
                  </a:cubicBezTo>
                  <a:cubicBezTo>
                    <a:pt x="12843" y="11581"/>
                    <a:pt x="12843" y="11581"/>
                    <a:pt x="12862" y="11581"/>
                  </a:cubicBezTo>
                  <a:cubicBezTo>
                    <a:pt x="12881" y="11581"/>
                    <a:pt x="12899" y="11581"/>
                    <a:pt x="12918" y="11581"/>
                  </a:cubicBezTo>
                  <a:cubicBezTo>
                    <a:pt x="12937" y="11581"/>
                    <a:pt x="12956" y="11544"/>
                    <a:pt x="12994" y="11508"/>
                  </a:cubicBezTo>
                  <a:cubicBezTo>
                    <a:pt x="12994" y="11508"/>
                    <a:pt x="13013" y="11508"/>
                    <a:pt x="13032" y="11508"/>
                  </a:cubicBezTo>
                  <a:cubicBezTo>
                    <a:pt x="13032" y="11508"/>
                    <a:pt x="13032" y="11544"/>
                    <a:pt x="13032" y="11544"/>
                  </a:cubicBezTo>
                  <a:cubicBezTo>
                    <a:pt x="13013" y="11544"/>
                    <a:pt x="13013" y="11581"/>
                    <a:pt x="13013" y="11581"/>
                  </a:cubicBezTo>
                  <a:cubicBezTo>
                    <a:pt x="13013" y="11617"/>
                    <a:pt x="13013" y="11617"/>
                    <a:pt x="13013" y="11653"/>
                  </a:cubicBezTo>
                  <a:cubicBezTo>
                    <a:pt x="13013" y="11689"/>
                    <a:pt x="13013" y="11689"/>
                    <a:pt x="12994" y="11689"/>
                  </a:cubicBezTo>
                  <a:cubicBezTo>
                    <a:pt x="12994" y="11726"/>
                    <a:pt x="12994" y="11762"/>
                    <a:pt x="12994" y="11798"/>
                  </a:cubicBezTo>
                  <a:cubicBezTo>
                    <a:pt x="12994" y="11835"/>
                    <a:pt x="12975" y="11871"/>
                    <a:pt x="12956" y="11907"/>
                  </a:cubicBezTo>
                  <a:cubicBezTo>
                    <a:pt x="12956" y="11944"/>
                    <a:pt x="12937" y="11944"/>
                    <a:pt x="12937" y="11980"/>
                  </a:cubicBezTo>
                  <a:cubicBezTo>
                    <a:pt x="12937" y="11980"/>
                    <a:pt x="12937" y="11980"/>
                    <a:pt x="12937" y="12016"/>
                  </a:cubicBezTo>
                  <a:cubicBezTo>
                    <a:pt x="12918" y="12052"/>
                    <a:pt x="12899" y="12089"/>
                    <a:pt x="12899" y="12161"/>
                  </a:cubicBezTo>
                  <a:cubicBezTo>
                    <a:pt x="12881" y="12161"/>
                    <a:pt x="12881" y="12198"/>
                    <a:pt x="12881" y="12198"/>
                  </a:cubicBezTo>
                  <a:cubicBezTo>
                    <a:pt x="12862" y="12307"/>
                    <a:pt x="12805" y="12415"/>
                    <a:pt x="12767" y="12488"/>
                  </a:cubicBezTo>
                  <a:cubicBezTo>
                    <a:pt x="12748" y="12524"/>
                    <a:pt x="12729" y="12561"/>
                    <a:pt x="12710" y="12597"/>
                  </a:cubicBezTo>
                  <a:cubicBezTo>
                    <a:pt x="12673" y="12706"/>
                    <a:pt x="12616" y="12742"/>
                    <a:pt x="12559" y="12815"/>
                  </a:cubicBezTo>
                  <a:cubicBezTo>
                    <a:pt x="12521" y="12924"/>
                    <a:pt x="12464" y="12996"/>
                    <a:pt x="12427" y="13105"/>
                  </a:cubicBezTo>
                  <a:cubicBezTo>
                    <a:pt x="12427" y="13105"/>
                    <a:pt x="12427" y="13142"/>
                    <a:pt x="12427" y="13142"/>
                  </a:cubicBezTo>
                  <a:cubicBezTo>
                    <a:pt x="12408" y="13142"/>
                    <a:pt x="12408" y="13178"/>
                    <a:pt x="12389" y="13178"/>
                  </a:cubicBezTo>
                  <a:cubicBezTo>
                    <a:pt x="12389" y="13214"/>
                    <a:pt x="12370" y="13214"/>
                    <a:pt x="12351" y="13250"/>
                  </a:cubicBezTo>
                  <a:cubicBezTo>
                    <a:pt x="12351" y="13323"/>
                    <a:pt x="12313" y="13359"/>
                    <a:pt x="12313" y="13396"/>
                  </a:cubicBezTo>
                  <a:cubicBezTo>
                    <a:pt x="12313" y="13432"/>
                    <a:pt x="12313" y="13432"/>
                    <a:pt x="12313" y="13468"/>
                  </a:cubicBezTo>
                  <a:cubicBezTo>
                    <a:pt x="12294" y="13468"/>
                    <a:pt x="12294" y="13468"/>
                    <a:pt x="12294" y="13468"/>
                  </a:cubicBezTo>
                  <a:cubicBezTo>
                    <a:pt x="12275" y="13505"/>
                    <a:pt x="12256" y="13613"/>
                    <a:pt x="12256" y="13650"/>
                  </a:cubicBezTo>
                  <a:cubicBezTo>
                    <a:pt x="12275" y="13722"/>
                    <a:pt x="12294" y="13722"/>
                    <a:pt x="12313" y="13759"/>
                  </a:cubicBezTo>
                  <a:cubicBezTo>
                    <a:pt x="12313" y="13795"/>
                    <a:pt x="12294" y="13831"/>
                    <a:pt x="12294" y="13831"/>
                  </a:cubicBezTo>
                  <a:cubicBezTo>
                    <a:pt x="12294" y="13868"/>
                    <a:pt x="12294" y="13868"/>
                    <a:pt x="12294" y="13868"/>
                  </a:cubicBezTo>
                  <a:cubicBezTo>
                    <a:pt x="12294" y="13940"/>
                    <a:pt x="12294" y="14049"/>
                    <a:pt x="12313" y="14085"/>
                  </a:cubicBezTo>
                  <a:cubicBezTo>
                    <a:pt x="12332" y="14122"/>
                    <a:pt x="12351" y="14158"/>
                    <a:pt x="12370" y="14194"/>
                  </a:cubicBezTo>
                  <a:cubicBezTo>
                    <a:pt x="12370" y="14231"/>
                    <a:pt x="12351" y="14231"/>
                    <a:pt x="12351" y="14267"/>
                  </a:cubicBezTo>
                  <a:cubicBezTo>
                    <a:pt x="12351" y="14303"/>
                    <a:pt x="12370" y="14376"/>
                    <a:pt x="12370" y="14412"/>
                  </a:cubicBezTo>
                  <a:cubicBezTo>
                    <a:pt x="12370" y="14448"/>
                    <a:pt x="12351" y="14448"/>
                    <a:pt x="12351" y="14485"/>
                  </a:cubicBezTo>
                  <a:cubicBezTo>
                    <a:pt x="12370" y="14521"/>
                    <a:pt x="12370" y="14594"/>
                    <a:pt x="12370" y="14630"/>
                  </a:cubicBezTo>
                  <a:cubicBezTo>
                    <a:pt x="12370" y="14666"/>
                    <a:pt x="12370" y="14666"/>
                    <a:pt x="12389" y="14666"/>
                  </a:cubicBezTo>
                  <a:cubicBezTo>
                    <a:pt x="12389" y="14666"/>
                    <a:pt x="12389" y="14666"/>
                    <a:pt x="12389" y="14666"/>
                  </a:cubicBezTo>
                  <a:cubicBezTo>
                    <a:pt x="12389" y="14703"/>
                    <a:pt x="12370" y="14703"/>
                    <a:pt x="12370" y="14739"/>
                  </a:cubicBezTo>
                  <a:cubicBezTo>
                    <a:pt x="12370" y="14739"/>
                    <a:pt x="12370" y="14739"/>
                    <a:pt x="12370" y="14739"/>
                  </a:cubicBezTo>
                  <a:cubicBezTo>
                    <a:pt x="12351" y="14811"/>
                    <a:pt x="12332" y="14884"/>
                    <a:pt x="12294" y="14920"/>
                  </a:cubicBezTo>
                  <a:cubicBezTo>
                    <a:pt x="12256" y="14957"/>
                    <a:pt x="12200" y="14993"/>
                    <a:pt x="12162" y="15029"/>
                  </a:cubicBezTo>
                  <a:cubicBezTo>
                    <a:pt x="12124" y="15066"/>
                    <a:pt x="12105" y="15138"/>
                    <a:pt x="12086" y="15211"/>
                  </a:cubicBezTo>
                  <a:cubicBezTo>
                    <a:pt x="12048" y="15247"/>
                    <a:pt x="12029" y="15283"/>
                    <a:pt x="12011" y="15320"/>
                  </a:cubicBezTo>
                  <a:cubicBezTo>
                    <a:pt x="12011" y="15320"/>
                    <a:pt x="12011" y="15356"/>
                    <a:pt x="12011" y="15392"/>
                  </a:cubicBezTo>
                  <a:cubicBezTo>
                    <a:pt x="12011" y="15392"/>
                    <a:pt x="12029" y="15429"/>
                    <a:pt x="12029" y="15429"/>
                  </a:cubicBezTo>
                  <a:cubicBezTo>
                    <a:pt x="12011" y="15501"/>
                    <a:pt x="12029" y="15537"/>
                    <a:pt x="12029" y="15610"/>
                  </a:cubicBezTo>
                  <a:cubicBezTo>
                    <a:pt x="12048" y="15610"/>
                    <a:pt x="12048" y="15574"/>
                    <a:pt x="12048" y="15574"/>
                  </a:cubicBezTo>
                  <a:cubicBezTo>
                    <a:pt x="12048" y="15646"/>
                    <a:pt x="12048" y="15683"/>
                    <a:pt x="12048" y="15755"/>
                  </a:cubicBezTo>
                  <a:cubicBezTo>
                    <a:pt x="12048" y="15755"/>
                    <a:pt x="12048" y="15755"/>
                    <a:pt x="12048" y="15792"/>
                  </a:cubicBezTo>
                  <a:cubicBezTo>
                    <a:pt x="12048" y="15792"/>
                    <a:pt x="12048" y="15792"/>
                    <a:pt x="12048" y="15792"/>
                  </a:cubicBezTo>
                  <a:cubicBezTo>
                    <a:pt x="12048" y="15792"/>
                    <a:pt x="12048" y="15792"/>
                    <a:pt x="12048" y="15828"/>
                  </a:cubicBezTo>
                  <a:cubicBezTo>
                    <a:pt x="12029" y="15937"/>
                    <a:pt x="11973" y="15937"/>
                    <a:pt x="11916" y="15973"/>
                  </a:cubicBezTo>
                  <a:cubicBezTo>
                    <a:pt x="11897" y="16009"/>
                    <a:pt x="11878" y="16046"/>
                    <a:pt x="11878" y="16082"/>
                  </a:cubicBezTo>
                  <a:cubicBezTo>
                    <a:pt x="11878" y="16082"/>
                    <a:pt x="11878" y="16082"/>
                    <a:pt x="11878" y="16082"/>
                  </a:cubicBezTo>
                  <a:cubicBezTo>
                    <a:pt x="11878" y="16082"/>
                    <a:pt x="11878" y="16118"/>
                    <a:pt x="11897" y="16118"/>
                  </a:cubicBezTo>
                  <a:cubicBezTo>
                    <a:pt x="11897" y="16155"/>
                    <a:pt x="11897" y="16264"/>
                    <a:pt x="11878" y="16300"/>
                  </a:cubicBezTo>
                  <a:cubicBezTo>
                    <a:pt x="11878" y="16336"/>
                    <a:pt x="11859" y="16336"/>
                    <a:pt x="11859" y="16336"/>
                  </a:cubicBezTo>
                  <a:cubicBezTo>
                    <a:pt x="11859" y="16336"/>
                    <a:pt x="11859" y="16372"/>
                    <a:pt x="11859" y="16409"/>
                  </a:cubicBezTo>
                  <a:cubicBezTo>
                    <a:pt x="11859" y="16445"/>
                    <a:pt x="11802" y="16481"/>
                    <a:pt x="11802" y="16518"/>
                  </a:cubicBezTo>
                  <a:cubicBezTo>
                    <a:pt x="11727" y="16699"/>
                    <a:pt x="11670" y="16844"/>
                    <a:pt x="11575" y="16990"/>
                  </a:cubicBezTo>
                  <a:cubicBezTo>
                    <a:pt x="11557" y="16990"/>
                    <a:pt x="11538" y="17026"/>
                    <a:pt x="11519" y="17062"/>
                  </a:cubicBezTo>
                  <a:cubicBezTo>
                    <a:pt x="11519" y="17098"/>
                    <a:pt x="11462" y="17062"/>
                    <a:pt x="11443" y="17098"/>
                  </a:cubicBezTo>
                  <a:cubicBezTo>
                    <a:pt x="11443" y="17098"/>
                    <a:pt x="11443" y="17135"/>
                    <a:pt x="11443" y="17135"/>
                  </a:cubicBezTo>
                  <a:cubicBezTo>
                    <a:pt x="11424" y="17135"/>
                    <a:pt x="11405" y="17098"/>
                    <a:pt x="11405" y="17098"/>
                  </a:cubicBezTo>
                  <a:cubicBezTo>
                    <a:pt x="11386" y="17135"/>
                    <a:pt x="11386" y="17135"/>
                    <a:pt x="11386" y="17135"/>
                  </a:cubicBezTo>
                  <a:cubicBezTo>
                    <a:pt x="11367" y="17135"/>
                    <a:pt x="11330" y="17098"/>
                    <a:pt x="11311" y="17098"/>
                  </a:cubicBezTo>
                  <a:cubicBezTo>
                    <a:pt x="11311" y="17098"/>
                    <a:pt x="11292" y="17135"/>
                    <a:pt x="11292" y="17135"/>
                  </a:cubicBezTo>
                  <a:cubicBezTo>
                    <a:pt x="11273" y="17135"/>
                    <a:pt x="11254" y="17098"/>
                    <a:pt x="11216" y="17135"/>
                  </a:cubicBezTo>
                  <a:cubicBezTo>
                    <a:pt x="11216" y="17135"/>
                    <a:pt x="11216" y="17171"/>
                    <a:pt x="11197" y="17171"/>
                  </a:cubicBezTo>
                  <a:cubicBezTo>
                    <a:pt x="11178" y="17171"/>
                    <a:pt x="11159" y="17171"/>
                    <a:pt x="11122" y="17171"/>
                  </a:cubicBezTo>
                  <a:cubicBezTo>
                    <a:pt x="11103" y="17171"/>
                    <a:pt x="11103" y="17207"/>
                    <a:pt x="11084" y="17244"/>
                  </a:cubicBezTo>
                  <a:cubicBezTo>
                    <a:pt x="11084" y="17207"/>
                    <a:pt x="11065" y="17207"/>
                    <a:pt x="11046" y="17207"/>
                  </a:cubicBezTo>
                  <a:cubicBezTo>
                    <a:pt x="11046" y="17171"/>
                    <a:pt x="11046" y="17171"/>
                    <a:pt x="11046" y="17171"/>
                  </a:cubicBezTo>
                  <a:cubicBezTo>
                    <a:pt x="11027" y="17171"/>
                    <a:pt x="11027" y="17171"/>
                    <a:pt x="11027" y="17171"/>
                  </a:cubicBezTo>
                  <a:cubicBezTo>
                    <a:pt x="11027" y="17135"/>
                    <a:pt x="11027" y="17135"/>
                    <a:pt x="11008" y="17135"/>
                  </a:cubicBezTo>
                  <a:cubicBezTo>
                    <a:pt x="11008" y="17135"/>
                    <a:pt x="11008" y="17135"/>
                    <a:pt x="11008" y="17135"/>
                  </a:cubicBezTo>
                  <a:cubicBezTo>
                    <a:pt x="11008" y="17135"/>
                    <a:pt x="11008" y="17135"/>
                    <a:pt x="11008" y="17135"/>
                  </a:cubicBezTo>
                  <a:cubicBezTo>
                    <a:pt x="11008" y="17135"/>
                    <a:pt x="11008" y="17135"/>
                    <a:pt x="10989" y="17135"/>
                  </a:cubicBezTo>
                  <a:cubicBezTo>
                    <a:pt x="10989" y="17135"/>
                    <a:pt x="10989" y="17135"/>
                    <a:pt x="10989" y="17135"/>
                  </a:cubicBezTo>
                  <a:cubicBezTo>
                    <a:pt x="10989" y="17135"/>
                    <a:pt x="10989" y="17098"/>
                    <a:pt x="11008" y="17062"/>
                  </a:cubicBezTo>
                  <a:cubicBezTo>
                    <a:pt x="10989" y="17062"/>
                    <a:pt x="10970" y="16990"/>
                    <a:pt x="10970" y="16953"/>
                  </a:cubicBezTo>
                  <a:cubicBezTo>
                    <a:pt x="10970" y="16953"/>
                    <a:pt x="10989" y="16953"/>
                    <a:pt x="10989" y="16953"/>
                  </a:cubicBezTo>
                  <a:cubicBezTo>
                    <a:pt x="11008" y="16844"/>
                    <a:pt x="10970" y="16772"/>
                    <a:pt x="10951" y="16699"/>
                  </a:cubicBezTo>
                  <a:cubicBezTo>
                    <a:pt x="10913" y="16590"/>
                    <a:pt x="10913" y="16518"/>
                    <a:pt x="10895" y="16445"/>
                  </a:cubicBezTo>
                  <a:cubicBezTo>
                    <a:pt x="10857" y="16372"/>
                    <a:pt x="10838" y="16336"/>
                    <a:pt x="10819" y="16264"/>
                  </a:cubicBezTo>
                  <a:cubicBezTo>
                    <a:pt x="10800" y="16227"/>
                    <a:pt x="10800" y="16191"/>
                    <a:pt x="10800" y="16155"/>
                  </a:cubicBezTo>
                  <a:cubicBezTo>
                    <a:pt x="10800" y="16118"/>
                    <a:pt x="10800" y="16118"/>
                    <a:pt x="10800" y="16118"/>
                  </a:cubicBezTo>
                  <a:cubicBezTo>
                    <a:pt x="10800" y="16082"/>
                    <a:pt x="10781" y="16046"/>
                    <a:pt x="10781" y="16009"/>
                  </a:cubicBezTo>
                  <a:cubicBezTo>
                    <a:pt x="10781" y="16009"/>
                    <a:pt x="10781" y="15973"/>
                    <a:pt x="10781" y="15937"/>
                  </a:cubicBezTo>
                  <a:cubicBezTo>
                    <a:pt x="10781" y="15901"/>
                    <a:pt x="10781" y="15901"/>
                    <a:pt x="10762" y="15864"/>
                  </a:cubicBezTo>
                  <a:cubicBezTo>
                    <a:pt x="10762" y="15828"/>
                    <a:pt x="10762" y="15755"/>
                    <a:pt x="10743" y="15683"/>
                  </a:cubicBezTo>
                  <a:cubicBezTo>
                    <a:pt x="10781" y="15646"/>
                    <a:pt x="10724" y="15537"/>
                    <a:pt x="10705" y="15465"/>
                  </a:cubicBezTo>
                  <a:cubicBezTo>
                    <a:pt x="10687" y="15392"/>
                    <a:pt x="10668" y="15283"/>
                    <a:pt x="10630" y="15211"/>
                  </a:cubicBezTo>
                  <a:cubicBezTo>
                    <a:pt x="10630" y="15174"/>
                    <a:pt x="10592" y="15138"/>
                    <a:pt x="10592" y="15066"/>
                  </a:cubicBezTo>
                  <a:cubicBezTo>
                    <a:pt x="10573" y="14993"/>
                    <a:pt x="10592" y="14884"/>
                    <a:pt x="10592" y="14811"/>
                  </a:cubicBezTo>
                  <a:cubicBezTo>
                    <a:pt x="10630" y="14739"/>
                    <a:pt x="10611" y="14630"/>
                    <a:pt x="10630" y="14521"/>
                  </a:cubicBezTo>
                  <a:cubicBezTo>
                    <a:pt x="10649" y="14521"/>
                    <a:pt x="10649" y="14485"/>
                    <a:pt x="10649" y="14485"/>
                  </a:cubicBezTo>
                  <a:cubicBezTo>
                    <a:pt x="10668" y="14485"/>
                    <a:pt x="10668" y="14448"/>
                    <a:pt x="10668" y="14448"/>
                  </a:cubicBezTo>
                  <a:cubicBezTo>
                    <a:pt x="10668" y="14448"/>
                    <a:pt x="10687" y="14412"/>
                    <a:pt x="10687" y="14412"/>
                  </a:cubicBezTo>
                  <a:cubicBezTo>
                    <a:pt x="10705" y="14412"/>
                    <a:pt x="10705" y="14339"/>
                    <a:pt x="10724" y="14303"/>
                  </a:cubicBezTo>
                  <a:cubicBezTo>
                    <a:pt x="10705" y="14231"/>
                    <a:pt x="10705" y="14194"/>
                    <a:pt x="10705" y="14158"/>
                  </a:cubicBezTo>
                  <a:cubicBezTo>
                    <a:pt x="10705" y="14122"/>
                    <a:pt x="10649" y="14013"/>
                    <a:pt x="10687" y="13976"/>
                  </a:cubicBezTo>
                  <a:cubicBezTo>
                    <a:pt x="10705" y="13868"/>
                    <a:pt x="10668" y="13868"/>
                    <a:pt x="10668" y="13795"/>
                  </a:cubicBezTo>
                  <a:cubicBezTo>
                    <a:pt x="10668" y="13795"/>
                    <a:pt x="10649" y="13759"/>
                    <a:pt x="10649" y="13722"/>
                  </a:cubicBezTo>
                  <a:cubicBezTo>
                    <a:pt x="10649" y="13722"/>
                    <a:pt x="10630" y="13686"/>
                    <a:pt x="10630" y="13650"/>
                  </a:cubicBezTo>
                  <a:cubicBezTo>
                    <a:pt x="10611" y="13613"/>
                    <a:pt x="10630" y="13577"/>
                    <a:pt x="10611" y="13541"/>
                  </a:cubicBezTo>
                  <a:cubicBezTo>
                    <a:pt x="10611" y="13541"/>
                    <a:pt x="10592" y="13468"/>
                    <a:pt x="10592" y="13468"/>
                  </a:cubicBezTo>
                  <a:cubicBezTo>
                    <a:pt x="10573" y="13396"/>
                    <a:pt x="10535" y="13359"/>
                    <a:pt x="10516" y="13323"/>
                  </a:cubicBezTo>
                  <a:cubicBezTo>
                    <a:pt x="10497" y="13287"/>
                    <a:pt x="10497" y="13250"/>
                    <a:pt x="10478" y="13250"/>
                  </a:cubicBezTo>
                  <a:cubicBezTo>
                    <a:pt x="10478" y="13250"/>
                    <a:pt x="10478" y="13214"/>
                    <a:pt x="10478" y="13214"/>
                  </a:cubicBezTo>
                  <a:cubicBezTo>
                    <a:pt x="10478" y="13214"/>
                    <a:pt x="10478" y="13214"/>
                    <a:pt x="10460" y="13214"/>
                  </a:cubicBezTo>
                  <a:cubicBezTo>
                    <a:pt x="10460" y="13178"/>
                    <a:pt x="10441" y="13142"/>
                    <a:pt x="10441" y="13142"/>
                  </a:cubicBezTo>
                  <a:cubicBezTo>
                    <a:pt x="10441" y="13142"/>
                    <a:pt x="10441" y="13142"/>
                    <a:pt x="10441" y="13142"/>
                  </a:cubicBezTo>
                  <a:cubicBezTo>
                    <a:pt x="10441" y="13105"/>
                    <a:pt x="10441" y="13105"/>
                    <a:pt x="10441" y="13105"/>
                  </a:cubicBezTo>
                  <a:cubicBezTo>
                    <a:pt x="10441" y="13069"/>
                    <a:pt x="10422" y="13105"/>
                    <a:pt x="10422" y="13069"/>
                  </a:cubicBezTo>
                  <a:cubicBezTo>
                    <a:pt x="10422" y="13069"/>
                    <a:pt x="10403" y="13033"/>
                    <a:pt x="10403" y="13033"/>
                  </a:cubicBezTo>
                  <a:cubicBezTo>
                    <a:pt x="10441" y="12996"/>
                    <a:pt x="10441" y="12960"/>
                    <a:pt x="10441" y="12887"/>
                  </a:cubicBezTo>
                  <a:cubicBezTo>
                    <a:pt x="10460" y="12887"/>
                    <a:pt x="10460" y="12924"/>
                    <a:pt x="10478" y="12924"/>
                  </a:cubicBezTo>
                  <a:cubicBezTo>
                    <a:pt x="10478" y="12924"/>
                    <a:pt x="10478" y="12924"/>
                    <a:pt x="10478" y="12887"/>
                  </a:cubicBezTo>
                  <a:cubicBezTo>
                    <a:pt x="10460" y="12887"/>
                    <a:pt x="10460" y="12887"/>
                    <a:pt x="10441" y="12851"/>
                  </a:cubicBezTo>
                  <a:cubicBezTo>
                    <a:pt x="10460" y="12851"/>
                    <a:pt x="10460" y="12815"/>
                    <a:pt x="10460" y="12778"/>
                  </a:cubicBezTo>
                  <a:cubicBezTo>
                    <a:pt x="10460" y="12778"/>
                    <a:pt x="10441" y="12778"/>
                    <a:pt x="10441" y="12778"/>
                  </a:cubicBezTo>
                  <a:cubicBezTo>
                    <a:pt x="10441" y="12778"/>
                    <a:pt x="10441" y="12778"/>
                    <a:pt x="10441" y="12778"/>
                  </a:cubicBezTo>
                  <a:cubicBezTo>
                    <a:pt x="10460" y="12742"/>
                    <a:pt x="10478" y="12706"/>
                    <a:pt x="10478" y="12670"/>
                  </a:cubicBezTo>
                  <a:cubicBezTo>
                    <a:pt x="10478" y="12670"/>
                    <a:pt x="10478" y="12633"/>
                    <a:pt x="10460" y="12633"/>
                  </a:cubicBezTo>
                  <a:cubicBezTo>
                    <a:pt x="10478" y="12597"/>
                    <a:pt x="10478" y="12597"/>
                    <a:pt x="10478" y="12561"/>
                  </a:cubicBezTo>
                  <a:cubicBezTo>
                    <a:pt x="10478" y="12524"/>
                    <a:pt x="10460" y="12524"/>
                    <a:pt x="10460" y="12488"/>
                  </a:cubicBezTo>
                  <a:cubicBezTo>
                    <a:pt x="10460" y="12488"/>
                    <a:pt x="10460" y="12452"/>
                    <a:pt x="10460" y="12452"/>
                  </a:cubicBezTo>
                  <a:cubicBezTo>
                    <a:pt x="10460" y="12452"/>
                    <a:pt x="10460" y="12452"/>
                    <a:pt x="10460" y="12452"/>
                  </a:cubicBezTo>
                  <a:cubicBezTo>
                    <a:pt x="10460" y="12452"/>
                    <a:pt x="10460" y="12452"/>
                    <a:pt x="10460" y="12452"/>
                  </a:cubicBezTo>
                  <a:cubicBezTo>
                    <a:pt x="10403" y="12452"/>
                    <a:pt x="10422" y="12415"/>
                    <a:pt x="10403" y="12379"/>
                  </a:cubicBezTo>
                  <a:cubicBezTo>
                    <a:pt x="10403" y="12343"/>
                    <a:pt x="10384" y="12343"/>
                    <a:pt x="10365" y="12343"/>
                  </a:cubicBezTo>
                  <a:cubicBezTo>
                    <a:pt x="10384" y="12379"/>
                    <a:pt x="10384" y="12379"/>
                    <a:pt x="10384" y="12379"/>
                  </a:cubicBezTo>
                  <a:cubicBezTo>
                    <a:pt x="10346" y="12415"/>
                    <a:pt x="10327" y="12379"/>
                    <a:pt x="10308" y="12379"/>
                  </a:cubicBezTo>
                  <a:cubicBezTo>
                    <a:pt x="10270" y="12452"/>
                    <a:pt x="10195" y="12379"/>
                    <a:pt x="10195" y="12307"/>
                  </a:cubicBezTo>
                  <a:cubicBezTo>
                    <a:pt x="10195" y="12307"/>
                    <a:pt x="10195" y="12270"/>
                    <a:pt x="10195" y="12270"/>
                  </a:cubicBezTo>
                  <a:cubicBezTo>
                    <a:pt x="10195" y="12270"/>
                    <a:pt x="10195" y="12270"/>
                    <a:pt x="10195" y="12270"/>
                  </a:cubicBezTo>
                  <a:cubicBezTo>
                    <a:pt x="10195" y="12270"/>
                    <a:pt x="10195" y="12234"/>
                    <a:pt x="10176" y="12234"/>
                  </a:cubicBezTo>
                  <a:cubicBezTo>
                    <a:pt x="10176" y="12234"/>
                    <a:pt x="10176" y="12234"/>
                    <a:pt x="10176" y="12234"/>
                  </a:cubicBezTo>
                  <a:cubicBezTo>
                    <a:pt x="10157" y="12198"/>
                    <a:pt x="10119" y="12161"/>
                    <a:pt x="10100" y="12125"/>
                  </a:cubicBezTo>
                  <a:cubicBezTo>
                    <a:pt x="10100" y="12161"/>
                    <a:pt x="10081" y="12161"/>
                    <a:pt x="10081" y="12161"/>
                  </a:cubicBezTo>
                  <a:cubicBezTo>
                    <a:pt x="10043" y="12161"/>
                    <a:pt x="9987" y="12161"/>
                    <a:pt x="9949" y="12198"/>
                  </a:cubicBezTo>
                  <a:cubicBezTo>
                    <a:pt x="9930" y="12198"/>
                    <a:pt x="9930" y="12234"/>
                    <a:pt x="9930" y="12234"/>
                  </a:cubicBezTo>
                  <a:cubicBezTo>
                    <a:pt x="9911" y="12234"/>
                    <a:pt x="9892" y="12234"/>
                    <a:pt x="9873" y="12234"/>
                  </a:cubicBezTo>
                  <a:cubicBezTo>
                    <a:pt x="9816" y="12270"/>
                    <a:pt x="9779" y="12307"/>
                    <a:pt x="9741" y="12379"/>
                  </a:cubicBezTo>
                  <a:cubicBezTo>
                    <a:pt x="9722" y="12343"/>
                    <a:pt x="9684" y="12307"/>
                    <a:pt x="9684" y="12307"/>
                  </a:cubicBezTo>
                  <a:cubicBezTo>
                    <a:pt x="9665" y="12307"/>
                    <a:pt x="9665" y="12307"/>
                    <a:pt x="9665" y="12307"/>
                  </a:cubicBezTo>
                  <a:cubicBezTo>
                    <a:pt x="9646" y="12307"/>
                    <a:pt x="9627" y="12307"/>
                    <a:pt x="9627" y="12307"/>
                  </a:cubicBezTo>
                  <a:cubicBezTo>
                    <a:pt x="9608" y="12270"/>
                    <a:pt x="9552" y="12307"/>
                    <a:pt x="9533" y="12307"/>
                  </a:cubicBezTo>
                  <a:cubicBezTo>
                    <a:pt x="9514" y="12307"/>
                    <a:pt x="9495" y="12343"/>
                    <a:pt x="9476" y="12343"/>
                  </a:cubicBezTo>
                  <a:cubicBezTo>
                    <a:pt x="9457" y="12379"/>
                    <a:pt x="9438" y="12379"/>
                    <a:pt x="9400" y="12415"/>
                  </a:cubicBezTo>
                  <a:cubicBezTo>
                    <a:pt x="9400" y="12415"/>
                    <a:pt x="9344" y="12343"/>
                    <a:pt x="9325" y="12343"/>
                  </a:cubicBezTo>
                  <a:cubicBezTo>
                    <a:pt x="9287" y="12307"/>
                    <a:pt x="9268" y="12234"/>
                    <a:pt x="9230" y="12198"/>
                  </a:cubicBezTo>
                  <a:cubicBezTo>
                    <a:pt x="9211" y="12161"/>
                    <a:pt x="9192" y="12161"/>
                    <a:pt x="9173" y="12125"/>
                  </a:cubicBezTo>
                  <a:cubicBezTo>
                    <a:pt x="9154" y="12125"/>
                    <a:pt x="9136" y="12052"/>
                    <a:pt x="9098" y="12052"/>
                  </a:cubicBezTo>
                  <a:cubicBezTo>
                    <a:pt x="9098" y="12016"/>
                    <a:pt x="9117" y="12016"/>
                    <a:pt x="9098" y="12016"/>
                  </a:cubicBezTo>
                  <a:cubicBezTo>
                    <a:pt x="9079" y="12016"/>
                    <a:pt x="9060" y="11980"/>
                    <a:pt x="9041" y="11944"/>
                  </a:cubicBezTo>
                  <a:cubicBezTo>
                    <a:pt x="9041" y="11944"/>
                    <a:pt x="9060" y="11944"/>
                    <a:pt x="9060" y="11944"/>
                  </a:cubicBezTo>
                  <a:cubicBezTo>
                    <a:pt x="9060" y="11907"/>
                    <a:pt x="9060" y="11907"/>
                    <a:pt x="9060" y="11907"/>
                  </a:cubicBezTo>
                  <a:cubicBezTo>
                    <a:pt x="9060" y="11907"/>
                    <a:pt x="9060" y="11907"/>
                    <a:pt x="9060" y="11907"/>
                  </a:cubicBezTo>
                  <a:cubicBezTo>
                    <a:pt x="9060" y="11907"/>
                    <a:pt x="9060" y="11907"/>
                    <a:pt x="9060" y="11871"/>
                  </a:cubicBezTo>
                  <a:cubicBezTo>
                    <a:pt x="9060" y="11871"/>
                    <a:pt x="9060" y="11871"/>
                    <a:pt x="9060" y="11835"/>
                  </a:cubicBezTo>
                  <a:cubicBezTo>
                    <a:pt x="9041" y="11798"/>
                    <a:pt x="9022" y="11798"/>
                    <a:pt x="9022" y="11762"/>
                  </a:cubicBezTo>
                  <a:cubicBezTo>
                    <a:pt x="9022" y="11762"/>
                    <a:pt x="9022" y="11762"/>
                    <a:pt x="9022" y="11726"/>
                  </a:cubicBezTo>
                  <a:cubicBezTo>
                    <a:pt x="9003" y="11726"/>
                    <a:pt x="8984" y="11689"/>
                    <a:pt x="8965" y="11689"/>
                  </a:cubicBezTo>
                  <a:cubicBezTo>
                    <a:pt x="8965" y="11653"/>
                    <a:pt x="8965" y="11653"/>
                    <a:pt x="8965" y="11653"/>
                  </a:cubicBezTo>
                  <a:cubicBezTo>
                    <a:pt x="8946" y="11653"/>
                    <a:pt x="8946" y="11617"/>
                    <a:pt x="8927" y="11617"/>
                  </a:cubicBezTo>
                  <a:cubicBezTo>
                    <a:pt x="8946" y="11617"/>
                    <a:pt x="8946" y="11617"/>
                    <a:pt x="8927" y="11617"/>
                  </a:cubicBezTo>
                  <a:cubicBezTo>
                    <a:pt x="8927" y="11581"/>
                    <a:pt x="8927" y="11581"/>
                    <a:pt x="8909" y="11581"/>
                  </a:cubicBezTo>
                  <a:cubicBezTo>
                    <a:pt x="8909" y="11544"/>
                    <a:pt x="8927" y="11544"/>
                    <a:pt x="8927" y="11508"/>
                  </a:cubicBezTo>
                  <a:cubicBezTo>
                    <a:pt x="8927" y="11508"/>
                    <a:pt x="8909" y="11508"/>
                    <a:pt x="8890" y="11508"/>
                  </a:cubicBezTo>
                  <a:cubicBezTo>
                    <a:pt x="8871" y="11508"/>
                    <a:pt x="8871" y="11508"/>
                    <a:pt x="8852" y="11472"/>
                  </a:cubicBezTo>
                  <a:cubicBezTo>
                    <a:pt x="8852" y="11472"/>
                    <a:pt x="8852" y="11472"/>
                    <a:pt x="8852" y="11472"/>
                  </a:cubicBezTo>
                  <a:cubicBezTo>
                    <a:pt x="8833" y="11435"/>
                    <a:pt x="8852" y="11472"/>
                    <a:pt x="8833" y="11435"/>
                  </a:cubicBezTo>
                  <a:cubicBezTo>
                    <a:pt x="8833" y="11399"/>
                    <a:pt x="8833" y="11326"/>
                    <a:pt x="8833" y="11326"/>
                  </a:cubicBezTo>
                  <a:cubicBezTo>
                    <a:pt x="8833" y="11326"/>
                    <a:pt x="8833" y="11326"/>
                    <a:pt x="8852" y="11326"/>
                  </a:cubicBezTo>
                  <a:cubicBezTo>
                    <a:pt x="8852" y="11290"/>
                    <a:pt x="8852" y="11290"/>
                    <a:pt x="8852" y="11290"/>
                  </a:cubicBezTo>
                  <a:cubicBezTo>
                    <a:pt x="8833" y="11254"/>
                    <a:pt x="8833" y="11181"/>
                    <a:pt x="8795" y="11145"/>
                  </a:cubicBezTo>
                  <a:cubicBezTo>
                    <a:pt x="8795" y="11145"/>
                    <a:pt x="8795" y="11145"/>
                    <a:pt x="8795" y="11145"/>
                  </a:cubicBezTo>
                  <a:cubicBezTo>
                    <a:pt x="8814" y="11145"/>
                    <a:pt x="8833" y="11072"/>
                    <a:pt x="8852" y="11000"/>
                  </a:cubicBezTo>
                  <a:cubicBezTo>
                    <a:pt x="8852" y="10963"/>
                    <a:pt x="8852" y="10963"/>
                    <a:pt x="8852" y="10927"/>
                  </a:cubicBezTo>
                  <a:cubicBezTo>
                    <a:pt x="8871" y="10818"/>
                    <a:pt x="8890" y="10673"/>
                    <a:pt x="8852" y="10600"/>
                  </a:cubicBezTo>
                  <a:cubicBezTo>
                    <a:pt x="8871" y="10528"/>
                    <a:pt x="8871" y="10419"/>
                    <a:pt x="8814" y="10419"/>
                  </a:cubicBezTo>
                  <a:cubicBezTo>
                    <a:pt x="8814" y="10419"/>
                    <a:pt x="8814" y="10419"/>
                    <a:pt x="8814" y="10419"/>
                  </a:cubicBezTo>
                  <a:cubicBezTo>
                    <a:pt x="8814" y="10383"/>
                    <a:pt x="8814" y="10310"/>
                    <a:pt x="8833" y="10274"/>
                  </a:cubicBezTo>
                  <a:cubicBezTo>
                    <a:pt x="8833" y="10237"/>
                    <a:pt x="8852" y="10237"/>
                    <a:pt x="8852" y="10201"/>
                  </a:cubicBezTo>
                  <a:cubicBezTo>
                    <a:pt x="8871" y="10165"/>
                    <a:pt x="8890" y="10092"/>
                    <a:pt x="8890" y="10019"/>
                  </a:cubicBezTo>
                  <a:cubicBezTo>
                    <a:pt x="8909" y="9983"/>
                    <a:pt x="8946" y="9983"/>
                    <a:pt x="8946" y="9947"/>
                  </a:cubicBezTo>
                  <a:cubicBezTo>
                    <a:pt x="8946" y="9911"/>
                    <a:pt x="8946" y="9911"/>
                    <a:pt x="8946" y="9874"/>
                  </a:cubicBezTo>
                  <a:cubicBezTo>
                    <a:pt x="8946" y="9838"/>
                    <a:pt x="8965" y="9802"/>
                    <a:pt x="8984" y="9765"/>
                  </a:cubicBezTo>
                  <a:cubicBezTo>
                    <a:pt x="8984" y="9729"/>
                    <a:pt x="9022" y="9729"/>
                    <a:pt x="9022" y="9693"/>
                  </a:cubicBezTo>
                  <a:cubicBezTo>
                    <a:pt x="9041" y="9656"/>
                    <a:pt x="9041" y="9548"/>
                    <a:pt x="9060" y="9548"/>
                  </a:cubicBezTo>
                  <a:cubicBezTo>
                    <a:pt x="9098" y="9511"/>
                    <a:pt x="9117" y="9511"/>
                    <a:pt x="9136" y="9511"/>
                  </a:cubicBezTo>
                  <a:cubicBezTo>
                    <a:pt x="9173" y="9475"/>
                    <a:pt x="9230" y="9366"/>
                    <a:pt x="9249" y="9293"/>
                  </a:cubicBezTo>
                  <a:cubicBezTo>
                    <a:pt x="9287" y="9221"/>
                    <a:pt x="9249" y="9185"/>
                    <a:pt x="9249" y="9076"/>
                  </a:cubicBezTo>
                  <a:close/>
                  <a:moveTo>
                    <a:pt x="8984" y="3957"/>
                  </a:moveTo>
                  <a:cubicBezTo>
                    <a:pt x="8984" y="3957"/>
                    <a:pt x="8984" y="3957"/>
                    <a:pt x="8984" y="3993"/>
                  </a:cubicBezTo>
                  <a:cubicBezTo>
                    <a:pt x="8965" y="4030"/>
                    <a:pt x="8946" y="4066"/>
                    <a:pt x="8927" y="4030"/>
                  </a:cubicBezTo>
                  <a:cubicBezTo>
                    <a:pt x="8909" y="4066"/>
                    <a:pt x="8871" y="4102"/>
                    <a:pt x="8852" y="4102"/>
                  </a:cubicBezTo>
                  <a:cubicBezTo>
                    <a:pt x="8833" y="4138"/>
                    <a:pt x="8814" y="4138"/>
                    <a:pt x="8776" y="4138"/>
                  </a:cubicBezTo>
                  <a:cubicBezTo>
                    <a:pt x="8757" y="4138"/>
                    <a:pt x="8757" y="4211"/>
                    <a:pt x="8701" y="4211"/>
                  </a:cubicBezTo>
                  <a:cubicBezTo>
                    <a:pt x="8682" y="4211"/>
                    <a:pt x="8663" y="4175"/>
                    <a:pt x="8644" y="4175"/>
                  </a:cubicBezTo>
                  <a:cubicBezTo>
                    <a:pt x="8625" y="4175"/>
                    <a:pt x="8625" y="4138"/>
                    <a:pt x="8606" y="4138"/>
                  </a:cubicBezTo>
                  <a:cubicBezTo>
                    <a:pt x="8568" y="4102"/>
                    <a:pt x="8492" y="4138"/>
                    <a:pt x="8474" y="4102"/>
                  </a:cubicBezTo>
                  <a:cubicBezTo>
                    <a:pt x="8492" y="4066"/>
                    <a:pt x="8530" y="4066"/>
                    <a:pt x="8549" y="3993"/>
                  </a:cubicBezTo>
                  <a:cubicBezTo>
                    <a:pt x="8511" y="3993"/>
                    <a:pt x="8511" y="3993"/>
                    <a:pt x="8492" y="3957"/>
                  </a:cubicBezTo>
                  <a:cubicBezTo>
                    <a:pt x="8474" y="3957"/>
                    <a:pt x="8436" y="3993"/>
                    <a:pt x="8417" y="3957"/>
                  </a:cubicBezTo>
                  <a:cubicBezTo>
                    <a:pt x="8417" y="3957"/>
                    <a:pt x="8417" y="3957"/>
                    <a:pt x="8417" y="3957"/>
                  </a:cubicBezTo>
                  <a:cubicBezTo>
                    <a:pt x="8417" y="3957"/>
                    <a:pt x="8417" y="3957"/>
                    <a:pt x="8417" y="3957"/>
                  </a:cubicBezTo>
                  <a:cubicBezTo>
                    <a:pt x="8417" y="3884"/>
                    <a:pt x="8492" y="3921"/>
                    <a:pt x="8530" y="3884"/>
                  </a:cubicBezTo>
                  <a:cubicBezTo>
                    <a:pt x="8530" y="3884"/>
                    <a:pt x="8530" y="3848"/>
                    <a:pt x="8530" y="3848"/>
                  </a:cubicBezTo>
                  <a:cubicBezTo>
                    <a:pt x="8530" y="3848"/>
                    <a:pt x="8530" y="3848"/>
                    <a:pt x="8530" y="3812"/>
                  </a:cubicBezTo>
                  <a:cubicBezTo>
                    <a:pt x="8511" y="3812"/>
                    <a:pt x="8492" y="3812"/>
                    <a:pt x="8474" y="3812"/>
                  </a:cubicBezTo>
                  <a:cubicBezTo>
                    <a:pt x="8436" y="3775"/>
                    <a:pt x="8398" y="3848"/>
                    <a:pt x="8379" y="3775"/>
                  </a:cubicBezTo>
                  <a:cubicBezTo>
                    <a:pt x="8379" y="3775"/>
                    <a:pt x="8379" y="3775"/>
                    <a:pt x="8379" y="3775"/>
                  </a:cubicBezTo>
                  <a:cubicBezTo>
                    <a:pt x="8398" y="3739"/>
                    <a:pt x="8417" y="3739"/>
                    <a:pt x="8436" y="3739"/>
                  </a:cubicBezTo>
                  <a:cubicBezTo>
                    <a:pt x="8436" y="3739"/>
                    <a:pt x="8436" y="3739"/>
                    <a:pt x="8417" y="3739"/>
                  </a:cubicBezTo>
                  <a:cubicBezTo>
                    <a:pt x="8417" y="3739"/>
                    <a:pt x="8417" y="3703"/>
                    <a:pt x="8417" y="3703"/>
                  </a:cubicBezTo>
                  <a:cubicBezTo>
                    <a:pt x="8436" y="3630"/>
                    <a:pt x="8455" y="3739"/>
                    <a:pt x="8474" y="3703"/>
                  </a:cubicBezTo>
                  <a:cubicBezTo>
                    <a:pt x="8474" y="3703"/>
                    <a:pt x="8474" y="3703"/>
                    <a:pt x="8474" y="3703"/>
                  </a:cubicBezTo>
                  <a:cubicBezTo>
                    <a:pt x="8474" y="3667"/>
                    <a:pt x="8474" y="3667"/>
                    <a:pt x="8455" y="3630"/>
                  </a:cubicBezTo>
                  <a:cubicBezTo>
                    <a:pt x="8455" y="3630"/>
                    <a:pt x="8455" y="3630"/>
                    <a:pt x="8455" y="3630"/>
                  </a:cubicBezTo>
                  <a:cubicBezTo>
                    <a:pt x="8455" y="3630"/>
                    <a:pt x="8474" y="3630"/>
                    <a:pt x="8474" y="3630"/>
                  </a:cubicBezTo>
                  <a:cubicBezTo>
                    <a:pt x="8492" y="3630"/>
                    <a:pt x="8549" y="3630"/>
                    <a:pt x="8549" y="3703"/>
                  </a:cubicBezTo>
                  <a:cubicBezTo>
                    <a:pt x="8568" y="3739"/>
                    <a:pt x="8549" y="3775"/>
                    <a:pt x="8549" y="3775"/>
                  </a:cubicBezTo>
                  <a:cubicBezTo>
                    <a:pt x="8549" y="3812"/>
                    <a:pt x="8549" y="3812"/>
                    <a:pt x="8568" y="3848"/>
                  </a:cubicBezTo>
                  <a:cubicBezTo>
                    <a:pt x="8568" y="3812"/>
                    <a:pt x="8587" y="3812"/>
                    <a:pt x="8587" y="3812"/>
                  </a:cubicBezTo>
                  <a:cubicBezTo>
                    <a:pt x="8606" y="3775"/>
                    <a:pt x="8606" y="3812"/>
                    <a:pt x="8625" y="3775"/>
                  </a:cubicBezTo>
                  <a:cubicBezTo>
                    <a:pt x="8625" y="3739"/>
                    <a:pt x="8625" y="3703"/>
                    <a:pt x="8625" y="3667"/>
                  </a:cubicBezTo>
                  <a:cubicBezTo>
                    <a:pt x="8625" y="3667"/>
                    <a:pt x="8625" y="3667"/>
                    <a:pt x="8625" y="3667"/>
                  </a:cubicBezTo>
                  <a:cubicBezTo>
                    <a:pt x="8644" y="3667"/>
                    <a:pt x="8644" y="3667"/>
                    <a:pt x="8644" y="3667"/>
                  </a:cubicBezTo>
                  <a:cubicBezTo>
                    <a:pt x="8644" y="3703"/>
                    <a:pt x="8663" y="3739"/>
                    <a:pt x="8682" y="3739"/>
                  </a:cubicBezTo>
                  <a:cubicBezTo>
                    <a:pt x="8682" y="3739"/>
                    <a:pt x="8682" y="3739"/>
                    <a:pt x="8682" y="3739"/>
                  </a:cubicBezTo>
                  <a:cubicBezTo>
                    <a:pt x="8682" y="3739"/>
                    <a:pt x="8682" y="3739"/>
                    <a:pt x="8682" y="3739"/>
                  </a:cubicBezTo>
                  <a:cubicBezTo>
                    <a:pt x="8682" y="3739"/>
                    <a:pt x="8682" y="3703"/>
                    <a:pt x="8682" y="3703"/>
                  </a:cubicBezTo>
                  <a:cubicBezTo>
                    <a:pt x="8701" y="3667"/>
                    <a:pt x="8701" y="3667"/>
                    <a:pt x="8719" y="3703"/>
                  </a:cubicBezTo>
                  <a:cubicBezTo>
                    <a:pt x="8719" y="3703"/>
                    <a:pt x="8738" y="3739"/>
                    <a:pt x="8757" y="3739"/>
                  </a:cubicBezTo>
                  <a:cubicBezTo>
                    <a:pt x="8757" y="3703"/>
                    <a:pt x="8757" y="3703"/>
                    <a:pt x="8757" y="3667"/>
                  </a:cubicBezTo>
                  <a:cubicBezTo>
                    <a:pt x="8795" y="3703"/>
                    <a:pt x="8833" y="3703"/>
                    <a:pt x="8852" y="3667"/>
                  </a:cubicBezTo>
                  <a:cubicBezTo>
                    <a:pt x="8852" y="3630"/>
                    <a:pt x="8852" y="3630"/>
                    <a:pt x="8852" y="3594"/>
                  </a:cubicBezTo>
                  <a:cubicBezTo>
                    <a:pt x="8871" y="3594"/>
                    <a:pt x="8890" y="3594"/>
                    <a:pt x="8890" y="3630"/>
                  </a:cubicBezTo>
                  <a:cubicBezTo>
                    <a:pt x="8909" y="3667"/>
                    <a:pt x="8927" y="3667"/>
                    <a:pt x="8965" y="3667"/>
                  </a:cubicBezTo>
                  <a:cubicBezTo>
                    <a:pt x="8965" y="3703"/>
                    <a:pt x="8965" y="3703"/>
                    <a:pt x="8965" y="3703"/>
                  </a:cubicBezTo>
                  <a:cubicBezTo>
                    <a:pt x="8965" y="3703"/>
                    <a:pt x="8965" y="3739"/>
                    <a:pt x="8965" y="3739"/>
                  </a:cubicBezTo>
                  <a:cubicBezTo>
                    <a:pt x="8965" y="3775"/>
                    <a:pt x="8965" y="3775"/>
                    <a:pt x="8984" y="3775"/>
                  </a:cubicBezTo>
                  <a:cubicBezTo>
                    <a:pt x="8984" y="3775"/>
                    <a:pt x="9022" y="3775"/>
                    <a:pt x="9022" y="3775"/>
                  </a:cubicBezTo>
                  <a:cubicBezTo>
                    <a:pt x="9041" y="3812"/>
                    <a:pt x="9022" y="3884"/>
                    <a:pt x="9022" y="3921"/>
                  </a:cubicBezTo>
                  <a:cubicBezTo>
                    <a:pt x="9003" y="3921"/>
                    <a:pt x="9003" y="3957"/>
                    <a:pt x="8984" y="3957"/>
                  </a:cubicBezTo>
                  <a:close/>
                  <a:moveTo>
                    <a:pt x="7017" y="3267"/>
                  </a:moveTo>
                  <a:cubicBezTo>
                    <a:pt x="7017" y="3267"/>
                    <a:pt x="7017" y="3267"/>
                    <a:pt x="7017" y="3267"/>
                  </a:cubicBezTo>
                  <a:cubicBezTo>
                    <a:pt x="6998" y="3231"/>
                    <a:pt x="7017" y="3195"/>
                    <a:pt x="7036" y="3195"/>
                  </a:cubicBezTo>
                  <a:cubicBezTo>
                    <a:pt x="7036" y="3195"/>
                    <a:pt x="7036" y="3231"/>
                    <a:pt x="7017" y="3267"/>
                  </a:cubicBezTo>
                  <a:close/>
                  <a:moveTo>
                    <a:pt x="6885" y="2795"/>
                  </a:moveTo>
                  <a:cubicBezTo>
                    <a:pt x="6904" y="2795"/>
                    <a:pt x="6923" y="2832"/>
                    <a:pt x="6904" y="2832"/>
                  </a:cubicBezTo>
                  <a:cubicBezTo>
                    <a:pt x="6885" y="2832"/>
                    <a:pt x="6885" y="2832"/>
                    <a:pt x="6885" y="2795"/>
                  </a:cubicBezTo>
                  <a:cubicBezTo>
                    <a:pt x="6885" y="2795"/>
                    <a:pt x="6885" y="2795"/>
                    <a:pt x="6885" y="2795"/>
                  </a:cubicBezTo>
                  <a:close/>
                  <a:moveTo>
                    <a:pt x="6866" y="2904"/>
                  </a:moveTo>
                  <a:cubicBezTo>
                    <a:pt x="6866" y="2904"/>
                    <a:pt x="6866" y="2904"/>
                    <a:pt x="6866" y="2868"/>
                  </a:cubicBezTo>
                  <a:cubicBezTo>
                    <a:pt x="6885" y="2868"/>
                    <a:pt x="6885" y="2868"/>
                    <a:pt x="6885" y="2868"/>
                  </a:cubicBezTo>
                  <a:cubicBezTo>
                    <a:pt x="6885" y="2904"/>
                    <a:pt x="6904" y="2941"/>
                    <a:pt x="6885" y="2941"/>
                  </a:cubicBezTo>
                  <a:cubicBezTo>
                    <a:pt x="6866" y="2941"/>
                    <a:pt x="6847" y="2941"/>
                    <a:pt x="6866" y="2904"/>
                  </a:cubicBezTo>
                  <a:close/>
                  <a:moveTo>
                    <a:pt x="8436" y="1597"/>
                  </a:moveTo>
                  <a:cubicBezTo>
                    <a:pt x="8417" y="1634"/>
                    <a:pt x="8398" y="1597"/>
                    <a:pt x="8379" y="1597"/>
                  </a:cubicBezTo>
                  <a:cubicBezTo>
                    <a:pt x="8379" y="1561"/>
                    <a:pt x="8398" y="1561"/>
                    <a:pt x="8417" y="1525"/>
                  </a:cubicBezTo>
                  <a:cubicBezTo>
                    <a:pt x="8436" y="1525"/>
                    <a:pt x="8436" y="1561"/>
                    <a:pt x="8455" y="1561"/>
                  </a:cubicBezTo>
                  <a:cubicBezTo>
                    <a:pt x="8455" y="1561"/>
                    <a:pt x="8455" y="1597"/>
                    <a:pt x="8455" y="1597"/>
                  </a:cubicBezTo>
                  <a:cubicBezTo>
                    <a:pt x="8436" y="1597"/>
                    <a:pt x="8436" y="1597"/>
                    <a:pt x="8436" y="1597"/>
                  </a:cubicBezTo>
                  <a:close/>
                  <a:moveTo>
                    <a:pt x="8474" y="2432"/>
                  </a:moveTo>
                  <a:cubicBezTo>
                    <a:pt x="8474" y="2469"/>
                    <a:pt x="8474" y="2469"/>
                    <a:pt x="8474" y="2469"/>
                  </a:cubicBezTo>
                  <a:cubicBezTo>
                    <a:pt x="8474" y="2469"/>
                    <a:pt x="8455" y="2469"/>
                    <a:pt x="8455" y="2469"/>
                  </a:cubicBezTo>
                  <a:cubicBezTo>
                    <a:pt x="8455" y="2505"/>
                    <a:pt x="8436" y="2505"/>
                    <a:pt x="8436" y="2505"/>
                  </a:cubicBezTo>
                  <a:cubicBezTo>
                    <a:pt x="8436" y="2505"/>
                    <a:pt x="8436" y="2505"/>
                    <a:pt x="8436" y="2505"/>
                  </a:cubicBezTo>
                  <a:cubicBezTo>
                    <a:pt x="8417" y="2505"/>
                    <a:pt x="8417" y="2541"/>
                    <a:pt x="8417" y="2541"/>
                  </a:cubicBezTo>
                  <a:cubicBezTo>
                    <a:pt x="8398" y="2541"/>
                    <a:pt x="8379" y="2541"/>
                    <a:pt x="8379" y="2541"/>
                  </a:cubicBezTo>
                  <a:cubicBezTo>
                    <a:pt x="8379" y="2541"/>
                    <a:pt x="8379" y="2505"/>
                    <a:pt x="8379" y="2505"/>
                  </a:cubicBezTo>
                  <a:cubicBezTo>
                    <a:pt x="8398" y="2469"/>
                    <a:pt x="8398" y="2469"/>
                    <a:pt x="8398" y="2432"/>
                  </a:cubicBezTo>
                  <a:cubicBezTo>
                    <a:pt x="8417" y="2432"/>
                    <a:pt x="8417" y="2432"/>
                    <a:pt x="8436" y="2432"/>
                  </a:cubicBezTo>
                  <a:cubicBezTo>
                    <a:pt x="8436" y="2396"/>
                    <a:pt x="8455" y="2360"/>
                    <a:pt x="8474" y="2360"/>
                  </a:cubicBezTo>
                  <a:cubicBezTo>
                    <a:pt x="8474" y="2360"/>
                    <a:pt x="8474" y="2360"/>
                    <a:pt x="8474" y="2360"/>
                  </a:cubicBezTo>
                  <a:cubicBezTo>
                    <a:pt x="8474" y="2360"/>
                    <a:pt x="8511" y="2396"/>
                    <a:pt x="8511" y="2396"/>
                  </a:cubicBezTo>
                  <a:cubicBezTo>
                    <a:pt x="8492" y="2432"/>
                    <a:pt x="8492" y="2432"/>
                    <a:pt x="8492" y="2469"/>
                  </a:cubicBezTo>
                  <a:cubicBezTo>
                    <a:pt x="8492" y="2469"/>
                    <a:pt x="8474" y="2469"/>
                    <a:pt x="8474" y="2432"/>
                  </a:cubicBezTo>
                  <a:close/>
                  <a:moveTo>
                    <a:pt x="8701" y="2469"/>
                  </a:moveTo>
                  <a:cubicBezTo>
                    <a:pt x="8701" y="2469"/>
                    <a:pt x="8719" y="2469"/>
                    <a:pt x="8719" y="2469"/>
                  </a:cubicBezTo>
                  <a:cubicBezTo>
                    <a:pt x="8719" y="2469"/>
                    <a:pt x="8719" y="2469"/>
                    <a:pt x="8719" y="2505"/>
                  </a:cubicBezTo>
                  <a:cubicBezTo>
                    <a:pt x="8701" y="2505"/>
                    <a:pt x="8701" y="2505"/>
                    <a:pt x="8682" y="2505"/>
                  </a:cubicBezTo>
                  <a:cubicBezTo>
                    <a:pt x="8682" y="2505"/>
                    <a:pt x="8682" y="2505"/>
                    <a:pt x="8682" y="2505"/>
                  </a:cubicBezTo>
                  <a:cubicBezTo>
                    <a:pt x="8682" y="2505"/>
                    <a:pt x="8701" y="2505"/>
                    <a:pt x="8701" y="2505"/>
                  </a:cubicBezTo>
                  <a:cubicBezTo>
                    <a:pt x="8701" y="2505"/>
                    <a:pt x="8701" y="2505"/>
                    <a:pt x="8701" y="2505"/>
                  </a:cubicBezTo>
                  <a:cubicBezTo>
                    <a:pt x="8682" y="2505"/>
                    <a:pt x="8644" y="2541"/>
                    <a:pt x="8663" y="2577"/>
                  </a:cubicBezTo>
                  <a:cubicBezTo>
                    <a:pt x="8663" y="2577"/>
                    <a:pt x="8663" y="2577"/>
                    <a:pt x="8682" y="2614"/>
                  </a:cubicBezTo>
                  <a:cubicBezTo>
                    <a:pt x="8682" y="2614"/>
                    <a:pt x="8682" y="2614"/>
                    <a:pt x="8682" y="2614"/>
                  </a:cubicBezTo>
                  <a:cubicBezTo>
                    <a:pt x="8663" y="2614"/>
                    <a:pt x="8663" y="2614"/>
                    <a:pt x="8644" y="2614"/>
                  </a:cubicBezTo>
                  <a:cubicBezTo>
                    <a:pt x="8644" y="2650"/>
                    <a:pt x="8663" y="2650"/>
                    <a:pt x="8663" y="2650"/>
                  </a:cubicBezTo>
                  <a:cubicBezTo>
                    <a:pt x="8663" y="2650"/>
                    <a:pt x="8644" y="2650"/>
                    <a:pt x="8625" y="2686"/>
                  </a:cubicBezTo>
                  <a:cubicBezTo>
                    <a:pt x="8644" y="2686"/>
                    <a:pt x="8644" y="2686"/>
                    <a:pt x="8644" y="2686"/>
                  </a:cubicBezTo>
                  <a:cubicBezTo>
                    <a:pt x="8644" y="2723"/>
                    <a:pt x="8625" y="2723"/>
                    <a:pt x="8625" y="2723"/>
                  </a:cubicBezTo>
                  <a:cubicBezTo>
                    <a:pt x="8625" y="2723"/>
                    <a:pt x="8625" y="2759"/>
                    <a:pt x="8625" y="2759"/>
                  </a:cubicBezTo>
                  <a:cubicBezTo>
                    <a:pt x="8625" y="2759"/>
                    <a:pt x="8625" y="2759"/>
                    <a:pt x="8625" y="2795"/>
                  </a:cubicBezTo>
                  <a:cubicBezTo>
                    <a:pt x="8625" y="2795"/>
                    <a:pt x="8625" y="2795"/>
                    <a:pt x="8625" y="2795"/>
                  </a:cubicBezTo>
                  <a:cubicBezTo>
                    <a:pt x="8606" y="2795"/>
                    <a:pt x="8606" y="2795"/>
                    <a:pt x="8606" y="2795"/>
                  </a:cubicBezTo>
                  <a:cubicBezTo>
                    <a:pt x="8606" y="2832"/>
                    <a:pt x="8606" y="2832"/>
                    <a:pt x="8606" y="2832"/>
                  </a:cubicBezTo>
                  <a:cubicBezTo>
                    <a:pt x="8625" y="2832"/>
                    <a:pt x="8606" y="2832"/>
                    <a:pt x="8587" y="2832"/>
                  </a:cubicBezTo>
                  <a:cubicBezTo>
                    <a:pt x="8587" y="2832"/>
                    <a:pt x="8587" y="2832"/>
                    <a:pt x="8587" y="2832"/>
                  </a:cubicBezTo>
                  <a:cubicBezTo>
                    <a:pt x="8587" y="2832"/>
                    <a:pt x="8587" y="2832"/>
                    <a:pt x="8587" y="2832"/>
                  </a:cubicBezTo>
                  <a:cubicBezTo>
                    <a:pt x="8587" y="2868"/>
                    <a:pt x="8568" y="2904"/>
                    <a:pt x="8549" y="2904"/>
                  </a:cubicBezTo>
                  <a:cubicBezTo>
                    <a:pt x="8549" y="2904"/>
                    <a:pt x="8549" y="2941"/>
                    <a:pt x="8530" y="2941"/>
                  </a:cubicBezTo>
                  <a:cubicBezTo>
                    <a:pt x="8530" y="2941"/>
                    <a:pt x="8530" y="2941"/>
                    <a:pt x="8511" y="2941"/>
                  </a:cubicBezTo>
                  <a:cubicBezTo>
                    <a:pt x="8511" y="2941"/>
                    <a:pt x="8492" y="2977"/>
                    <a:pt x="8492" y="2977"/>
                  </a:cubicBezTo>
                  <a:cubicBezTo>
                    <a:pt x="8474" y="2977"/>
                    <a:pt x="8474" y="2977"/>
                    <a:pt x="8455" y="3013"/>
                  </a:cubicBezTo>
                  <a:cubicBezTo>
                    <a:pt x="8455" y="3013"/>
                    <a:pt x="8455" y="3049"/>
                    <a:pt x="8455" y="3049"/>
                  </a:cubicBezTo>
                  <a:cubicBezTo>
                    <a:pt x="8436" y="3049"/>
                    <a:pt x="8417" y="3049"/>
                    <a:pt x="8417" y="3013"/>
                  </a:cubicBezTo>
                  <a:cubicBezTo>
                    <a:pt x="8417" y="3013"/>
                    <a:pt x="8417" y="3013"/>
                    <a:pt x="8417" y="3013"/>
                  </a:cubicBezTo>
                  <a:cubicBezTo>
                    <a:pt x="8417" y="3049"/>
                    <a:pt x="8417" y="3049"/>
                    <a:pt x="8417" y="3086"/>
                  </a:cubicBezTo>
                  <a:cubicBezTo>
                    <a:pt x="8417" y="3086"/>
                    <a:pt x="8417" y="3086"/>
                    <a:pt x="8398" y="3086"/>
                  </a:cubicBezTo>
                  <a:cubicBezTo>
                    <a:pt x="8379" y="3086"/>
                    <a:pt x="8398" y="3086"/>
                    <a:pt x="8379" y="3086"/>
                  </a:cubicBezTo>
                  <a:cubicBezTo>
                    <a:pt x="8379" y="3086"/>
                    <a:pt x="8398" y="3086"/>
                    <a:pt x="8398" y="3122"/>
                  </a:cubicBezTo>
                  <a:cubicBezTo>
                    <a:pt x="8398" y="3122"/>
                    <a:pt x="8360" y="3122"/>
                    <a:pt x="8360" y="3122"/>
                  </a:cubicBezTo>
                  <a:cubicBezTo>
                    <a:pt x="8341" y="3122"/>
                    <a:pt x="8341" y="3122"/>
                    <a:pt x="8322" y="3122"/>
                  </a:cubicBezTo>
                  <a:cubicBezTo>
                    <a:pt x="8322" y="3122"/>
                    <a:pt x="8303" y="3122"/>
                    <a:pt x="8303" y="3122"/>
                  </a:cubicBezTo>
                  <a:cubicBezTo>
                    <a:pt x="8284" y="3122"/>
                    <a:pt x="8265" y="3122"/>
                    <a:pt x="8247" y="3086"/>
                  </a:cubicBezTo>
                  <a:cubicBezTo>
                    <a:pt x="8247" y="3086"/>
                    <a:pt x="8247" y="3086"/>
                    <a:pt x="8247" y="3086"/>
                  </a:cubicBezTo>
                  <a:cubicBezTo>
                    <a:pt x="8247" y="3086"/>
                    <a:pt x="8247" y="3086"/>
                    <a:pt x="8247" y="3086"/>
                  </a:cubicBezTo>
                  <a:cubicBezTo>
                    <a:pt x="8247" y="3122"/>
                    <a:pt x="8284" y="3122"/>
                    <a:pt x="8284" y="3158"/>
                  </a:cubicBezTo>
                  <a:cubicBezTo>
                    <a:pt x="8284" y="3158"/>
                    <a:pt x="8284" y="3158"/>
                    <a:pt x="8265" y="3158"/>
                  </a:cubicBezTo>
                  <a:cubicBezTo>
                    <a:pt x="8265" y="3158"/>
                    <a:pt x="8265" y="3158"/>
                    <a:pt x="8265" y="3158"/>
                  </a:cubicBezTo>
                  <a:cubicBezTo>
                    <a:pt x="8284" y="3158"/>
                    <a:pt x="8284" y="3158"/>
                    <a:pt x="8284" y="3158"/>
                  </a:cubicBezTo>
                  <a:cubicBezTo>
                    <a:pt x="8303" y="3158"/>
                    <a:pt x="8284" y="3195"/>
                    <a:pt x="8284" y="3231"/>
                  </a:cubicBezTo>
                  <a:cubicBezTo>
                    <a:pt x="8284" y="3231"/>
                    <a:pt x="8284" y="3231"/>
                    <a:pt x="8284" y="3231"/>
                  </a:cubicBezTo>
                  <a:cubicBezTo>
                    <a:pt x="8265" y="3267"/>
                    <a:pt x="8247" y="3267"/>
                    <a:pt x="8247" y="3267"/>
                  </a:cubicBezTo>
                  <a:cubicBezTo>
                    <a:pt x="8247" y="3304"/>
                    <a:pt x="8247" y="3304"/>
                    <a:pt x="8247" y="3340"/>
                  </a:cubicBezTo>
                  <a:cubicBezTo>
                    <a:pt x="8247" y="3340"/>
                    <a:pt x="8247" y="3340"/>
                    <a:pt x="8228" y="3340"/>
                  </a:cubicBezTo>
                  <a:cubicBezTo>
                    <a:pt x="8228" y="3376"/>
                    <a:pt x="8228" y="3376"/>
                    <a:pt x="8247" y="3412"/>
                  </a:cubicBezTo>
                  <a:cubicBezTo>
                    <a:pt x="8247" y="3412"/>
                    <a:pt x="8247" y="3412"/>
                    <a:pt x="8247" y="3412"/>
                  </a:cubicBezTo>
                  <a:cubicBezTo>
                    <a:pt x="8247" y="3449"/>
                    <a:pt x="8247" y="3449"/>
                    <a:pt x="8228" y="3449"/>
                  </a:cubicBezTo>
                  <a:cubicBezTo>
                    <a:pt x="8228" y="3449"/>
                    <a:pt x="8228" y="3449"/>
                    <a:pt x="8228" y="3449"/>
                  </a:cubicBezTo>
                  <a:cubicBezTo>
                    <a:pt x="8247" y="3449"/>
                    <a:pt x="8247" y="3485"/>
                    <a:pt x="8247" y="3485"/>
                  </a:cubicBezTo>
                  <a:cubicBezTo>
                    <a:pt x="8247" y="3521"/>
                    <a:pt x="8228" y="3521"/>
                    <a:pt x="8228" y="3521"/>
                  </a:cubicBezTo>
                  <a:cubicBezTo>
                    <a:pt x="8228" y="3558"/>
                    <a:pt x="8228" y="3594"/>
                    <a:pt x="8209" y="3594"/>
                  </a:cubicBezTo>
                  <a:cubicBezTo>
                    <a:pt x="8209" y="3630"/>
                    <a:pt x="8209" y="3630"/>
                    <a:pt x="8190" y="3630"/>
                  </a:cubicBezTo>
                  <a:cubicBezTo>
                    <a:pt x="8190" y="3630"/>
                    <a:pt x="8190" y="3630"/>
                    <a:pt x="8190" y="3630"/>
                  </a:cubicBezTo>
                  <a:cubicBezTo>
                    <a:pt x="8171" y="3630"/>
                    <a:pt x="8133" y="3594"/>
                    <a:pt x="8133" y="3630"/>
                  </a:cubicBezTo>
                  <a:cubicBezTo>
                    <a:pt x="8133" y="3630"/>
                    <a:pt x="8152" y="3630"/>
                    <a:pt x="8152" y="3667"/>
                  </a:cubicBezTo>
                  <a:cubicBezTo>
                    <a:pt x="8152" y="3667"/>
                    <a:pt x="8152" y="3667"/>
                    <a:pt x="8152" y="3703"/>
                  </a:cubicBezTo>
                  <a:cubicBezTo>
                    <a:pt x="8152" y="3703"/>
                    <a:pt x="8152" y="3703"/>
                    <a:pt x="8152" y="3739"/>
                  </a:cubicBezTo>
                  <a:cubicBezTo>
                    <a:pt x="8133" y="3739"/>
                    <a:pt x="8114" y="3739"/>
                    <a:pt x="8095" y="3739"/>
                  </a:cubicBezTo>
                  <a:cubicBezTo>
                    <a:pt x="8095" y="3739"/>
                    <a:pt x="8095" y="3739"/>
                    <a:pt x="8095" y="3739"/>
                  </a:cubicBezTo>
                  <a:cubicBezTo>
                    <a:pt x="8095" y="3739"/>
                    <a:pt x="8095" y="3739"/>
                    <a:pt x="8095" y="3739"/>
                  </a:cubicBezTo>
                  <a:cubicBezTo>
                    <a:pt x="8095" y="3739"/>
                    <a:pt x="8095" y="3775"/>
                    <a:pt x="8076" y="3775"/>
                  </a:cubicBezTo>
                  <a:cubicBezTo>
                    <a:pt x="8076" y="3775"/>
                    <a:pt x="8076" y="3775"/>
                    <a:pt x="8076" y="3775"/>
                  </a:cubicBezTo>
                  <a:cubicBezTo>
                    <a:pt x="8076" y="3775"/>
                    <a:pt x="8057" y="3775"/>
                    <a:pt x="8057" y="3775"/>
                  </a:cubicBezTo>
                  <a:cubicBezTo>
                    <a:pt x="8057" y="3775"/>
                    <a:pt x="8057" y="3775"/>
                    <a:pt x="8057" y="3775"/>
                  </a:cubicBezTo>
                  <a:cubicBezTo>
                    <a:pt x="8057" y="3775"/>
                    <a:pt x="8057" y="3812"/>
                    <a:pt x="8039" y="3812"/>
                  </a:cubicBezTo>
                  <a:cubicBezTo>
                    <a:pt x="8039" y="3812"/>
                    <a:pt x="8039" y="3848"/>
                    <a:pt x="8039" y="3848"/>
                  </a:cubicBezTo>
                  <a:cubicBezTo>
                    <a:pt x="8039" y="3848"/>
                    <a:pt x="8039" y="3848"/>
                    <a:pt x="8039" y="3848"/>
                  </a:cubicBezTo>
                  <a:cubicBezTo>
                    <a:pt x="8039" y="3848"/>
                    <a:pt x="8020" y="3848"/>
                    <a:pt x="8020" y="3848"/>
                  </a:cubicBezTo>
                  <a:cubicBezTo>
                    <a:pt x="8001" y="3848"/>
                    <a:pt x="8020" y="3812"/>
                    <a:pt x="8020" y="3812"/>
                  </a:cubicBezTo>
                  <a:cubicBezTo>
                    <a:pt x="8020" y="3812"/>
                    <a:pt x="8020" y="3812"/>
                    <a:pt x="8020" y="3812"/>
                  </a:cubicBezTo>
                  <a:cubicBezTo>
                    <a:pt x="8020" y="3775"/>
                    <a:pt x="8020" y="3775"/>
                    <a:pt x="8020" y="3739"/>
                  </a:cubicBezTo>
                  <a:cubicBezTo>
                    <a:pt x="8039" y="3739"/>
                    <a:pt x="8039" y="3703"/>
                    <a:pt x="8039" y="3703"/>
                  </a:cubicBezTo>
                  <a:cubicBezTo>
                    <a:pt x="8020" y="3703"/>
                    <a:pt x="8001" y="3703"/>
                    <a:pt x="8001" y="3703"/>
                  </a:cubicBezTo>
                  <a:cubicBezTo>
                    <a:pt x="8001" y="3703"/>
                    <a:pt x="8001" y="3739"/>
                    <a:pt x="8001" y="3739"/>
                  </a:cubicBezTo>
                  <a:cubicBezTo>
                    <a:pt x="8001" y="3739"/>
                    <a:pt x="8001" y="3739"/>
                    <a:pt x="8001" y="3739"/>
                  </a:cubicBezTo>
                  <a:cubicBezTo>
                    <a:pt x="8001" y="3739"/>
                    <a:pt x="8001" y="3739"/>
                    <a:pt x="8001" y="3739"/>
                  </a:cubicBezTo>
                  <a:cubicBezTo>
                    <a:pt x="8001" y="3739"/>
                    <a:pt x="7982" y="3775"/>
                    <a:pt x="7982" y="3775"/>
                  </a:cubicBezTo>
                  <a:cubicBezTo>
                    <a:pt x="7963" y="3775"/>
                    <a:pt x="7963" y="3812"/>
                    <a:pt x="7963" y="3812"/>
                  </a:cubicBezTo>
                  <a:cubicBezTo>
                    <a:pt x="7963" y="3812"/>
                    <a:pt x="8020" y="3812"/>
                    <a:pt x="7982" y="3884"/>
                  </a:cubicBezTo>
                  <a:cubicBezTo>
                    <a:pt x="7982" y="3848"/>
                    <a:pt x="7982" y="3848"/>
                    <a:pt x="7982" y="3884"/>
                  </a:cubicBezTo>
                  <a:cubicBezTo>
                    <a:pt x="7982" y="3884"/>
                    <a:pt x="7982" y="3884"/>
                    <a:pt x="7963" y="3884"/>
                  </a:cubicBezTo>
                  <a:cubicBezTo>
                    <a:pt x="7963" y="3921"/>
                    <a:pt x="7944" y="3921"/>
                    <a:pt x="7944" y="3921"/>
                  </a:cubicBezTo>
                  <a:cubicBezTo>
                    <a:pt x="7925" y="3921"/>
                    <a:pt x="7925" y="3884"/>
                    <a:pt x="7925" y="3884"/>
                  </a:cubicBezTo>
                  <a:cubicBezTo>
                    <a:pt x="7925" y="3884"/>
                    <a:pt x="7925" y="3884"/>
                    <a:pt x="7925" y="3884"/>
                  </a:cubicBezTo>
                  <a:cubicBezTo>
                    <a:pt x="7925" y="3884"/>
                    <a:pt x="7906" y="3884"/>
                    <a:pt x="7906" y="3884"/>
                  </a:cubicBezTo>
                  <a:cubicBezTo>
                    <a:pt x="7906" y="3884"/>
                    <a:pt x="7906" y="3884"/>
                    <a:pt x="7906" y="3884"/>
                  </a:cubicBezTo>
                  <a:cubicBezTo>
                    <a:pt x="7906" y="3884"/>
                    <a:pt x="7906" y="3921"/>
                    <a:pt x="7925" y="3921"/>
                  </a:cubicBezTo>
                  <a:cubicBezTo>
                    <a:pt x="7925" y="3921"/>
                    <a:pt x="7925" y="3921"/>
                    <a:pt x="7925" y="3921"/>
                  </a:cubicBezTo>
                  <a:cubicBezTo>
                    <a:pt x="7906" y="3921"/>
                    <a:pt x="7906" y="3921"/>
                    <a:pt x="7906" y="3921"/>
                  </a:cubicBezTo>
                  <a:cubicBezTo>
                    <a:pt x="7906" y="3921"/>
                    <a:pt x="7906" y="3921"/>
                    <a:pt x="7887" y="3921"/>
                  </a:cubicBezTo>
                  <a:cubicBezTo>
                    <a:pt x="7887" y="3921"/>
                    <a:pt x="7887" y="3921"/>
                    <a:pt x="7887" y="3921"/>
                  </a:cubicBezTo>
                  <a:cubicBezTo>
                    <a:pt x="7887" y="3921"/>
                    <a:pt x="7887" y="3921"/>
                    <a:pt x="7887" y="3921"/>
                  </a:cubicBezTo>
                  <a:cubicBezTo>
                    <a:pt x="7887" y="3957"/>
                    <a:pt x="7887" y="3957"/>
                    <a:pt x="7849" y="3957"/>
                  </a:cubicBezTo>
                  <a:cubicBezTo>
                    <a:pt x="7849" y="3957"/>
                    <a:pt x="7849" y="3957"/>
                    <a:pt x="7849" y="3957"/>
                  </a:cubicBezTo>
                  <a:cubicBezTo>
                    <a:pt x="7849" y="3957"/>
                    <a:pt x="7849" y="3957"/>
                    <a:pt x="7849" y="3957"/>
                  </a:cubicBezTo>
                  <a:cubicBezTo>
                    <a:pt x="7868" y="3957"/>
                    <a:pt x="7887" y="3957"/>
                    <a:pt x="7887" y="3957"/>
                  </a:cubicBezTo>
                  <a:cubicBezTo>
                    <a:pt x="7906" y="3993"/>
                    <a:pt x="7906" y="4030"/>
                    <a:pt x="7887" y="4030"/>
                  </a:cubicBezTo>
                  <a:cubicBezTo>
                    <a:pt x="7887" y="4066"/>
                    <a:pt x="7868" y="4066"/>
                    <a:pt x="7868" y="4066"/>
                  </a:cubicBezTo>
                  <a:cubicBezTo>
                    <a:pt x="7830" y="4066"/>
                    <a:pt x="7849" y="4030"/>
                    <a:pt x="7793" y="4066"/>
                  </a:cubicBezTo>
                  <a:cubicBezTo>
                    <a:pt x="7812" y="4066"/>
                    <a:pt x="7812" y="4066"/>
                    <a:pt x="7812" y="4066"/>
                  </a:cubicBezTo>
                  <a:cubicBezTo>
                    <a:pt x="7812" y="4102"/>
                    <a:pt x="7830" y="4102"/>
                    <a:pt x="7849" y="4102"/>
                  </a:cubicBezTo>
                  <a:cubicBezTo>
                    <a:pt x="7849" y="4102"/>
                    <a:pt x="7849" y="4102"/>
                    <a:pt x="7868" y="4138"/>
                  </a:cubicBezTo>
                  <a:cubicBezTo>
                    <a:pt x="7868" y="4138"/>
                    <a:pt x="7868" y="4138"/>
                    <a:pt x="7868" y="4138"/>
                  </a:cubicBezTo>
                  <a:cubicBezTo>
                    <a:pt x="7868" y="4138"/>
                    <a:pt x="7868" y="4138"/>
                    <a:pt x="7868" y="4138"/>
                  </a:cubicBezTo>
                  <a:cubicBezTo>
                    <a:pt x="7868" y="4175"/>
                    <a:pt x="7868" y="4175"/>
                    <a:pt x="7868" y="4175"/>
                  </a:cubicBezTo>
                  <a:cubicBezTo>
                    <a:pt x="7868" y="4175"/>
                    <a:pt x="7887" y="4175"/>
                    <a:pt x="7887" y="4211"/>
                  </a:cubicBezTo>
                  <a:cubicBezTo>
                    <a:pt x="7868" y="4211"/>
                    <a:pt x="7868" y="4211"/>
                    <a:pt x="7849" y="4211"/>
                  </a:cubicBezTo>
                  <a:cubicBezTo>
                    <a:pt x="7849" y="4211"/>
                    <a:pt x="7830" y="4247"/>
                    <a:pt x="7830" y="4247"/>
                  </a:cubicBezTo>
                  <a:cubicBezTo>
                    <a:pt x="7812" y="4247"/>
                    <a:pt x="7812" y="4247"/>
                    <a:pt x="7793" y="4247"/>
                  </a:cubicBezTo>
                  <a:cubicBezTo>
                    <a:pt x="7812" y="4247"/>
                    <a:pt x="7830" y="4284"/>
                    <a:pt x="7830" y="4284"/>
                  </a:cubicBezTo>
                  <a:cubicBezTo>
                    <a:pt x="7830" y="4284"/>
                    <a:pt x="7849" y="4284"/>
                    <a:pt x="7849" y="4284"/>
                  </a:cubicBezTo>
                  <a:cubicBezTo>
                    <a:pt x="7849" y="4284"/>
                    <a:pt x="7849" y="4284"/>
                    <a:pt x="7849" y="4284"/>
                  </a:cubicBezTo>
                  <a:cubicBezTo>
                    <a:pt x="7868" y="4284"/>
                    <a:pt x="7868" y="4320"/>
                    <a:pt x="7868" y="4320"/>
                  </a:cubicBezTo>
                  <a:cubicBezTo>
                    <a:pt x="7887" y="4320"/>
                    <a:pt x="7887" y="4320"/>
                    <a:pt x="7887" y="4356"/>
                  </a:cubicBezTo>
                  <a:cubicBezTo>
                    <a:pt x="7887" y="4356"/>
                    <a:pt x="7868" y="4356"/>
                    <a:pt x="7868" y="4356"/>
                  </a:cubicBezTo>
                  <a:cubicBezTo>
                    <a:pt x="7849" y="4356"/>
                    <a:pt x="7849" y="4356"/>
                    <a:pt x="7830" y="4356"/>
                  </a:cubicBezTo>
                  <a:cubicBezTo>
                    <a:pt x="7830" y="4356"/>
                    <a:pt x="7812" y="4356"/>
                    <a:pt x="7812" y="4356"/>
                  </a:cubicBezTo>
                  <a:cubicBezTo>
                    <a:pt x="7812" y="4356"/>
                    <a:pt x="7812" y="4356"/>
                    <a:pt x="7812" y="4356"/>
                  </a:cubicBezTo>
                  <a:cubicBezTo>
                    <a:pt x="7812" y="4356"/>
                    <a:pt x="7812" y="4356"/>
                    <a:pt x="7830" y="4356"/>
                  </a:cubicBezTo>
                  <a:cubicBezTo>
                    <a:pt x="7830" y="4356"/>
                    <a:pt x="7830" y="4356"/>
                    <a:pt x="7830" y="4356"/>
                  </a:cubicBezTo>
                  <a:cubicBezTo>
                    <a:pt x="7849" y="4356"/>
                    <a:pt x="7868" y="4393"/>
                    <a:pt x="7868" y="4356"/>
                  </a:cubicBezTo>
                  <a:cubicBezTo>
                    <a:pt x="7868" y="4393"/>
                    <a:pt x="7887" y="4393"/>
                    <a:pt x="7868" y="4393"/>
                  </a:cubicBezTo>
                  <a:cubicBezTo>
                    <a:pt x="7868" y="4393"/>
                    <a:pt x="7868" y="4393"/>
                    <a:pt x="7849" y="4393"/>
                  </a:cubicBezTo>
                  <a:cubicBezTo>
                    <a:pt x="7849" y="4393"/>
                    <a:pt x="7849" y="4429"/>
                    <a:pt x="7849" y="4429"/>
                  </a:cubicBezTo>
                  <a:cubicBezTo>
                    <a:pt x="7849" y="4429"/>
                    <a:pt x="7830" y="4429"/>
                    <a:pt x="7830" y="4429"/>
                  </a:cubicBezTo>
                  <a:cubicBezTo>
                    <a:pt x="7830" y="4429"/>
                    <a:pt x="7830" y="4429"/>
                    <a:pt x="7830" y="4429"/>
                  </a:cubicBezTo>
                  <a:cubicBezTo>
                    <a:pt x="7830" y="4429"/>
                    <a:pt x="7830" y="4429"/>
                    <a:pt x="7849" y="4465"/>
                  </a:cubicBezTo>
                  <a:cubicBezTo>
                    <a:pt x="7849" y="4465"/>
                    <a:pt x="7849" y="4465"/>
                    <a:pt x="7830" y="4465"/>
                  </a:cubicBezTo>
                  <a:cubicBezTo>
                    <a:pt x="7830" y="4465"/>
                    <a:pt x="7830" y="4465"/>
                    <a:pt x="7812" y="4465"/>
                  </a:cubicBezTo>
                  <a:cubicBezTo>
                    <a:pt x="7812" y="4465"/>
                    <a:pt x="7812" y="4465"/>
                    <a:pt x="7812" y="4465"/>
                  </a:cubicBezTo>
                  <a:cubicBezTo>
                    <a:pt x="7812" y="4465"/>
                    <a:pt x="7830" y="4502"/>
                    <a:pt x="7830" y="4502"/>
                  </a:cubicBezTo>
                  <a:cubicBezTo>
                    <a:pt x="7830" y="4502"/>
                    <a:pt x="7830" y="4502"/>
                    <a:pt x="7830" y="4502"/>
                  </a:cubicBezTo>
                  <a:cubicBezTo>
                    <a:pt x="7830" y="4502"/>
                    <a:pt x="7830" y="4502"/>
                    <a:pt x="7830" y="4502"/>
                  </a:cubicBezTo>
                  <a:cubicBezTo>
                    <a:pt x="7830" y="4502"/>
                    <a:pt x="7793" y="4502"/>
                    <a:pt x="7793" y="4502"/>
                  </a:cubicBezTo>
                  <a:cubicBezTo>
                    <a:pt x="7793" y="4502"/>
                    <a:pt x="7793" y="4502"/>
                    <a:pt x="7793" y="4502"/>
                  </a:cubicBezTo>
                  <a:cubicBezTo>
                    <a:pt x="7774" y="4502"/>
                    <a:pt x="7793" y="4538"/>
                    <a:pt x="7812" y="4538"/>
                  </a:cubicBezTo>
                  <a:cubicBezTo>
                    <a:pt x="7812" y="4538"/>
                    <a:pt x="7812" y="4538"/>
                    <a:pt x="7812" y="4574"/>
                  </a:cubicBezTo>
                  <a:cubicBezTo>
                    <a:pt x="7812" y="4574"/>
                    <a:pt x="7812" y="4574"/>
                    <a:pt x="7812" y="4574"/>
                  </a:cubicBezTo>
                  <a:cubicBezTo>
                    <a:pt x="7812" y="4574"/>
                    <a:pt x="7793" y="4574"/>
                    <a:pt x="7793" y="4574"/>
                  </a:cubicBezTo>
                  <a:cubicBezTo>
                    <a:pt x="7774" y="4610"/>
                    <a:pt x="7774" y="4610"/>
                    <a:pt x="7755" y="4610"/>
                  </a:cubicBezTo>
                  <a:cubicBezTo>
                    <a:pt x="7755" y="4647"/>
                    <a:pt x="7755" y="4647"/>
                    <a:pt x="7774" y="4647"/>
                  </a:cubicBezTo>
                  <a:cubicBezTo>
                    <a:pt x="7774" y="4683"/>
                    <a:pt x="7793" y="4683"/>
                    <a:pt x="7793" y="4683"/>
                  </a:cubicBezTo>
                  <a:cubicBezTo>
                    <a:pt x="7793" y="4683"/>
                    <a:pt x="7793" y="4683"/>
                    <a:pt x="7793" y="4683"/>
                  </a:cubicBezTo>
                  <a:cubicBezTo>
                    <a:pt x="7793" y="4683"/>
                    <a:pt x="7793" y="4683"/>
                    <a:pt x="7793" y="4683"/>
                  </a:cubicBezTo>
                  <a:cubicBezTo>
                    <a:pt x="7774" y="4683"/>
                    <a:pt x="7755" y="4683"/>
                    <a:pt x="7736" y="4683"/>
                  </a:cubicBezTo>
                  <a:cubicBezTo>
                    <a:pt x="7755" y="4683"/>
                    <a:pt x="7774" y="4719"/>
                    <a:pt x="7793" y="4719"/>
                  </a:cubicBezTo>
                  <a:cubicBezTo>
                    <a:pt x="7793" y="4756"/>
                    <a:pt x="7812" y="4756"/>
                    <a:pt x="7812" y="4792"/>
                  </a:cubicBezTo>
                  <a:cubicBezTo>
                    <a:pt x="7812" y="4792"/>
                    <a:pt x="7812" y="4828"/>
                    <a:pt x="7793" y="4828"/>
                  </a:cubicBezTo>
                  <a:cubicBezTo>
                    <a:pt x="7793" y="4828"/>
                    <a:pt x="7793" y="4828"/>
                    <a:pt x="7793" y="4828"/>
                  </a:cubicBezTo>
                  <a:cubicBezTo>
                    <a:pt x="7793" y="4828"/>
                    <a:pt x="7812" y="4828"/>
                    <a:pt x="7812" y="4828"/>
                  </a:cubicBezTo>
                  <a:cubicBezTo>
                    <a:pt x="7812" y="4828"/>
                    <a:pt x="7812" y="4828"/>
                    <a:pt x="7812" y="4828"/>
                  </a:cubicBezTo>
                  <a:cubicBezTo>
                    <a:pt x="7793" y="4865"/>
                    <a:pt x="7812" y="4865"/>
                    <a:pt x="7793" y="4865"/>
                  </a:cubicBezTo>
                  <a:cubicBezTo>
                    <a:pt x="7793" y="4901"/>
                    <a:pt x="7793" y="4901"/>
                    <a:pt x="7793" y="4937"/>
                  </a:cubicBezTo>
                  <a:cubicBezTo>
                    <a:pt x="7793" y="4937"/>
                    <a:pt x="7793" y="4937"/>
                    <a:pt x="7793" y="4937"/>
                  </a:cubicBezTo>
                  <a:cubicBezTo>
                    <a:pt x="7774" y="4901"/>
                    <a:pt x="7755" y="4901"/>
                    <a:pt x="7736" y="4937"/>
                  </a:cubicBezTo>
                  <a:cubicBezTo>
                    <a:pt x="7736" y="4937"/>
                    <a:pt x="7736" y="4937"/>
                    <a:pt x="7736" y="4937"/>
                  </a:cubicBezTo>
                  <a:cubicBezTo>
                    <a:pt x="7755" y="4973"/>
                    <a:pt x="7774" y="4937"/>
                    <a:pt x="7793" y="4973"/>
                  </a:cubicBezTo>
                  <a:cubicBezTo>
                    <a:pt x="7793" y="4973"/>
                    <a:pt x="7793" y="4973"/>
                    <a:pt x="7793" y="4973"/>
                  </a:cubicBezTo>
                  <a:cubicBezTo>
                    <a:pt x="7774" y="4973"/>
                    <a:pt x="7774" y="5010"/>
                    <a:pt x="7774" y="5010"/>
                  </a:cubicBezTo>
                  <a:cubicBezTo>
                    <a:pt x="7774" y="5010"/>
                    <a:pt x="7755" y="5010"/>
                    <a:pt x="7755" y="5046"/>
                  </a:cubicBezTo>
                  <a:cubicBezTo>
                    <a:pt x="7755" y="5046"/>
                    <a:pt x="7755" y="5046"/>
                    <a:pt x="7755" y="5046"/>
                  </a:cubicBezTo>
                  <a:cubicBezTo>
                    <a:pt x="7755" y="5046"/>
                    <a:pt x="7774" y="5046"/>
                    <a:pt x="7774" y="5046"/>
                  </a:cubicBezTo>
                  <a:cubicBezTo>
                    <a:pt x="7755" y="5046"/>
                    <a:pt x="7755" y="5046"/>
                    <a:pt x="7736" y="5046"/>
                  </a:cubicBezTo>
                  <a:cubicBezTo>
                    <a:pt x="7736" y="5082"/>
                    <a:pt x="7755" y="5082"/>
                    <a:pt x="7755" y="5082"/>
                  </a:cubicBezTo>
                  <a:cubicBezTo>
                    <a:pt x="7774" y="5082"/>
                    <a:pt x="7774" y="5082"/>
                    <a:pt x="7793" y="5082"/>
                  </a:cubicBezTo>
                  <a:cubicBezTo>
                    <a:pt x="7793" y="5082"/>
                    <a:pt x="7793" y="5082"/>
                    <a:pt x="7793" y="5082"/>
                  </a:cubicBezTo>
                  <a:cubicBezTo>
                    <a:pt x="7793" y="5082"/>
                    <a:pt x="7736" y="5119"/>
                    <a:pt x="7717" y="5155"/>
                  </a:cubicBezTo>
                  <a:cubicBezTo>
                    <a:pt x="7717" y="5155"/>
                    <a:pt x="7736" y="5155"/>
                    <a:pt x="7755" y="5155"/>
                  </a:cubicBezTo>
                  <a:cubicBezTo>
                    <a:pt x="7755" y="5155"/>
                    <a:pt x="7755" y="5155"/>
                    <a:pt x="7774" y="5155"/>
                  </a:cubicBezTo>
                  <a:cubicBezTo>
                    <a:pt x="7755" y="5155"/>
                    <a:pt x="7793" y="5155"/>
                    <a:pt x="7774" y="5191"/>
                  </a:cubicBezTo>
                  <a:cubicBezTo>
                    <a:pt x="7774" y="5191"/>
                    <a:pt x="7774" y="5191"/>
                    <a:pt x="7774" y="5191"/>
                  </a:cubicBezTo>
                  <a:cubicBezTo>
                    <a:pt x="7774" y="5228"/>
                    <a:pt x="7755" y="5191"/>
                    <a:pt x="7755" y="5191"/>
                  </a:cubicBezTo>
                  <a:cubicBezTo>
                    <a:pt x="7736" y="5191"/>
                    <a:pt x="7736" y="5191"/>
                    <a:pt x="7717" y="5191"/>
                  </a:cubicBezTo>
                  <a:cubicBezTo>
                    <a:pt x="7717" y="5191"/>
                    <a:pt x="7698" y="5191"/>
                    <a:pt x="7679" y="5191"/>
                  </a:cubicBezTo>
                  <a:cubicBezTo>
                    <a:pt x="7660" y="5191"/>
                    <a:pt x="7660" y="5228"/>
                    <a:pt x="7660" y="5264"/>
                  </a:cubicBezTo>
                  <a:cubicBezTo>
                    <a:pt x="7660" y="5264"/>
                    <a:pt x="7660" y="5264"/>
                    <a:pt x="7660" y="5264"/>
                  </a:cubicBezTo>
                  <a:cubicBezTo>
                    <a:pt x="7641" y="5264"/>
                    <a:pt x="7641" y="5228"/>
                    <a:pt x="7641" y="5228"/>
                  </a:cubicBezTo>
                  <a:cubicBezTo>
                    <a:pt x="7622" y="5228"/>
                    <a:pt x="7604" y="5264"/>
                    <a:pt x="7604" y="5264"/>
                  </a:cubicBezTo>
                  <a:cubicBezTo>
                    <a:pt x="7585" y="5228"/>
                    <a:pt x="7622" y="5191"/>
                    <a:pt x="7604" y="5191"/>
                  </a:cubicBezTo>
                  <a:cubicBezTo>
                    <a:pt x="7604" y="5191"/>
                    <a:pt x="7604" y="5191"/>
                    <a:pt x="7604" y="5191"/>
                  </a:cubicBezTo>
                  <a:cubicBezTo>
                    <a:pt x="7622" y="5155"/>
                    <a:pt x="7622" y="5155"/>
                    <a:pt x="7622" y="5119"/>
                  </a:cubicBezTo>
                  <a:cubicBezTo>
                    <a:pt x="7622" y="5119"/>
                    <a:pt x="7604" y="5155"/>
                    <a:pt x="7604" y="5155"/>
                  </a:cubicBezTo>
                  <a:cubicBezTo>
                    <a:pt x="7604" y="5155"/>
                    <a:pt x="7604" y="5191"/>
                    <a:pt x="7585" y="5191"/>
                  </a:cubicBezTo>
                  <a:cubicBezTo>
                    <a:pt x="7585" y="5155"/>
                    <a:pt x="7585" y="5155"/>
                    <a:pt x="7585" y="5119"/>
                  </a:cubicBezTo>
                  <a:cubicBezTo>
                    <a:pt x="7585" y="5119"/>
                    <a:pt x="7585" y="5119"/>
                    <a:pt x="7566" y="5119"/>
                  </a:cubicBezTo>
                  <a:cubicBezTo>
                    <a:pt x="7566" y="5119"/>
                    <a:pt x="7566" y="5155"/>
                    <a:pt x="7547" y="5155"/>
                  </a:cubicBezTo>
                  <a:cubicBezTo>
                    <a:pt x="7547" y="5155"/>
                    <a:pt x="7547" y="5155"/>
                    <a:pt x="7547" y="5155"/>
                  </a:cubicBezTo>
                  <a:cubicBezTo>
                    <a:pt x="7547" y="5155"/>
                    <a:pt x="7547" y="5155"/>
                    <a:pt x="7547" y="5155"/>
                  </a:cubicBezTo>
                  <a:cubicBezTo>
                    <a:pt x="7528" y="5155"/>
                    <a:pt x="7528" y="5155"/>
                    <a:pt x="7528" y="5155"/>
                  </a:cubicBezTo>
                  <a:cubicBezTo>
                    <a:pt x="7528" y="5155"/>
                    <a:pt x="7528" y="5155"/>
                    <a:pt x="7528" y="5155"/>
                  </a:cubicBezTo>
                  <a:cubicBezTo>
                    <a:pt x="7528" y="5155"/>
                    <a:pt x="7547" y="5119"/>
                    <a:pt x="7547" y="5119"/>
                  </a:cubicBezTo>
                  <a:cubicBezTo>
                    <a:pt x="7547" y="5119"/>
                    <a:pt x="7547" y="5119"/>
                    <a:pt x="7547" y="5119"/>
                  </a:cubicBezTo>
                  <a:cubicBezTo>
                    <a:pt x="7566" y="5082"/>
                    <a:pt x="7566" y="5082"/>
                    <a:pt x="7566" y="5082"/>
                  </a:cubicBezTo>
                  <a:cubicBezTo>
                    <a:pt x="7566" y="5082"/>
                    <a:pt x="7566" y="5046"/>
                    <a:pt x="7566" y="5046"/>
                  </a:cubicBezTo>
                  <a:cubicBezTo>
                    <a:pt x="7566" y="5046"/>
                    <a:pt x="7547" y="5046"/>
                    <a:pt x="7547" y="5046"/>
                  </a:cubicBezTo>
                  <a:cubicBezTo>
                    <a:pt x="7547" y="5046"/>
                    <a:pt x="7547" y="5046"/>
                    <a:pt x="7547" y="5046"/>
                  </a:cubicBezTo>
                  <a:cubicBezTo>
                    <a:pt x="7528" y="5046"/>
                    <a:pt x="7528" y="5046"/>
                    <a:pt x="7528" y="5046"/>
                  </a:cubicBezTo>
                  <a:cubicBezTo>
                    <a:pt x="7509" y="5082"/>
                    <a:pt x="7509" y="5082"/>
                    <a:pt x="7509" y="5082"/>
                  </a:cubicBezTo>
                  <a:cubicBezTo>
                    <a:pt x="7509" y="5082"/>
                    <a:pt x="7528" y="5046"/>
                    <a:pt x="7528" y="5046"/>
                  </a:cubicBezTo>
                  <a:cubicBezTo>
                    <a:pt x="7528" y="5010"/>
                    <a:pt x="7528" y="5010"/>
                    <a:pt x="7528" y="5010"/>
                  </a:cubicBezTo>
                  <a:cubicBezTo>
                    <a:pt x="7528" y="5010"/>
                    <a:pt x="7528" y="5010"/>
                    <a:pt x="7509" y="5010"/>
                  </a:cubicBezTo>
                  <a:cubicBezTo>
                    <a:pt x="7490" y="5010"/>
                    <a:pt x="7490" y="5010"/>
                    <a:pt x="7509" y="5046"/>
                  </a:cubicBezTo>
                  <a:cubicBezTo>
                    <a:pt x="7509" y="5046"/>
                    <a:pt x="7490" y="5046"/>
                    <a:pt x="7490" y="5046"/>
                  </a:cubicBezTo>
                  <a:cubicBezTo>
                    <a:pt x="7490" y="5082"/>
                    <a:pt x="7471" y="5082"/>
                    <a:pt x="7471" y="5082"/>
                  </a:cubicBezTo>
                  <a:cubicBezTo>
                    <a:pt x="7452" y="5082"/>
                    <a:pt x="7452" y="5082"/>
                    <a:pt x="7433" y="5082"/>
                  </a:cubicBezTo>
                  <a:cubicBezTo>
                    <a:pt x="7433" y="5119"/>
                    <a:pt x="7433" y="5082"/>
                    <a:pt x="7414" y="5082"/>
                  </a:cubicBezTo>
                  <a:cubicBezTo>
                    <a:pt x="7414" y="5082"/>
                    <a:pt x="7414" y="5082"/>
                    <a:pt x="7414" y="5082"/>
                  </a:cubicBezTo>
                  <a:cubicBezTo>
                    <a:pt x="7414" y="5082"/>
                    <a:pt x="7414" y="5082"/>
                    <a:pt x="7414" y="5082"/>
                  </a:cubicBezTo>
                  <a:cubicBezTo>
                    <a:pt x="7414" y="5082"/>
                    <a:pt x="7414" y="5082"/>
                    <a:pt x="7414" y="5082"/>
                  </a:cubicBezTo>
                  <a:cubicBezTo>
                    <a:pt x="7414" y="5082"/>
                    <a:pt x="7414" y="5082"/>
                    <a:pt x="7414" y="5082"/>
                  </a:cubicBezTo>
                  <a:cubicBezTo>
                    <a:pt x="7414" y="5082"/>
                    <a:pt x="7414" y="5119"/>
                    <a:pt x="7414" y="5119"/>
                  </a:cubicBezTo>
                  <a:cubicBezTo>
                    <a:pt x="7395" y="5119"/>
                    <a:pt x="7395" y="5119"/>
                    <a:pt x="7395" y="5119"/>
                  </a:cubicBezTo>
                  <a:cubicBezTo>
                    <a:pt x="7395" y="5119"/>
                    <a:pt x="7395" y="5119"/>
                    <a:pt x="7395" y="5119"/>
                  </a:cubicBezTo>
                  <a:cubicBezTo>
                    <a:pt x="7395" y="5119"/>
                    <a:pt x="7395" y="5119"/>
                    <a:pt x="7395" y="5119"/>
                  </a:cubicBezTo>
                  <a:cubicBezTo>
                    <a:pt x="7377" y="5155"/>
                    <a:pt x="7339" y="5155"/>
                    <a:pt x="7339" y="5119"/>
                  </a:cubicBezTo>
                  <a:cubicBezTo>
                    <a:pt x="7339" y="5119"/>
                    <a:pt x="7358" y="5119"/>
                    <a:pt x="7358" y="5119"/>
                  </a:cubicBezTo>
                  <a:cubicBezTo>
                    <a:pt x="7358" y="5082"/>
                    <a:pt x="7358" y="5082"/>
                    <a:pt x="7358" y="5082"/>
                  </a:cubicBezTo>
                  <a:cubicBezTo>
                    <a:pt x="7358" y="5082"/>
                    <a:pt x="7358" y="5082"/>
                    <a:pt x="7339" y="5082"/>
                  </a:cubicBezTo>
                  <a:cubicBezTo>
                    <a:pt x="7339" y="5082"/>
                    <a:pt x="7339" y="5082"/>
                    <a:pt x="7320" y="5082"/>
                  </a:cubicBezTo>
                  <a:cubicBezTo>
                    <a:pt x="7320" y="5082"/>
                    <a:pt x="7320" y="5082"/>
                    <a:pt x="7320" y="5082"/>
                  </a:cubicBezTo>
                  <a:cubicBezTo>
                    <a:pt x="7320" y="5082"/>
                    <a:pt x="7339" y="5046"/>
                    <a:pt x="7320" y="5046"/>
                  </a:cubicBezTo>
                  <a:cubicBezTo>
                    <a:pt x="7320" y="5010"/>
                    <a:pt x="7282" y="5046"/>
                    <a:pt x="7263" y="5010"/>
                  </a:cubicBezTo>
                  <a:cubicBezTo>
                    <a:pt x="7282" y="5010"/>
                    <a:pt x="7301" y="5010"/>
                    <a:pt x="7301" y="5010"/>
                  </a:cubicBezTo>
                  <a:cubicBezTo>
                    <a:pt x="7301" y="5010"/>
                    <a:pt x="7301" y="5010"/>
                    <a:pt x="7301" y="5010"/>
                  </a:cubicBezTo>
                  <a:cubicBezTo>
                    <a:pt x="7282" y="4973"/>
                    <a:pt x="7282" y="5010"/>
                    <a:pt x="7263" y="5010"/>
                  </a:cubicBezTo>
                  <a:cubicBezTo>
                    <a:pt x="7263" y="5010"/>
                    <a:pt x="7263" y="5010"/>
                    <a:pt x="7263" y="5010"/>
                  </a:cubicBezTo>
                  <a:cubicBezTo>
                    <a:pt x="7263" y="5010"/>
                    <a:pt x="7263" y="5010"/>
                    <a:pt x="7263" y="5010"/>
                  </a:cubicBezTo>
                  <a:cubicBezTo>
                    <a:pt x="7244" y="5046"/>
                    <a:pt x="7225" y="5010"/>
                    <a:pt x="7206" y="5010"/>
                  </a:cubicBezTo>
                  <a:cubicBezTo>
                    <a:pt x="7225" y="5010"/>
                    <a:pt x="7225" y="5010"/>
                    <a:pt x="7225" y="4973"/>
                  </a:cubicBezTo>
                  <a:cubicBezTo>
                    <a:pt x="7225" y="4973"/>
                    <a:pt x="7225" y="4973"/>
                    <a:pt x="7225" y="4973"/>
                  </a:cubicBezTo>
                  <a:cubicBezTo>
                    <a:pt x="7225" y="4937"/>
                    <a:pt x="7244" y="4937"/>
                    <a:pt x="7244" y="4901"/>
                  </a:cubicBezTo>
                  <a:cubicBezTo>
                    <a:pt x="7225" y="4901"/>
                    <a:pt x="7225" y="4937"/>
                    <a:pt x="7206" y="4937"/>
                  </a:cubicBezTo>
                  <a:cubicBezTo>
                    <a:pt x="7206" y="4937"/>
                    <a:pt x="7206" y="4937"/>
                    <a:pt x="7225" y="4901"/>
                  </a:cubicBezTo>
                  <a:cubicBezTo>
                    <a:pt x="7225" y="4901"/>
                    <a:pt x="7225" y="4901"/>
                    <a:pt x="7225" y="4901"/>
                  </a:cubicBezTo>
                  <a:cubicBezTo>
                    <a:pt x="7225" y="4901"/>
                    <a:pt x="7225" y="4901"/>
                    <a:pt x="7225" y="4901"/>
                  </a:cubicBezTo>
                  <a:cubicBezTo>
                    <a:pt x="7225" y="4901"/>
                    <a:pt x="7206" y="4901"/>
                    <a:pt x="7206" y="4901"/>
                  </a:cubicBezTo>
                  <a:cubicBezTo>
                    <a:pt x="7206" y="4901"/>
                    <a:pt x="7187" y="4901"/>
                    <a:pt x="7187" y="4901"/>
                  </a:cubicBezTo>
                  <a:cubicBezTo>
                    <a:pt x="7187" y="4901"/>
                    <a:pt x="7187" y="4901"/>
                    <a:pt x="7187" y="4901"/>
                  </a:cubicBezTo>
                  <a:cubicBezTo>
                    <a:pt x="7206" y="4901"/>
                    <a:pt x="7206" y="4865"/>
                    <a:pt x="7206" y="4865"/>
                  </a:cubicBezTo>
                  <a:cubicBezTo>
                    <a:pt x="7206" y="4865"/>
                    <a:pt x="7206" y="4865"/>
                    <a:pt x="7206" y="4865"/>
                  </a:cubicBezTo>
                  <a:cubicBezTo>
                    <a:pt x="7187" y="4865"/>
                    <a:pt x="7187" y="4865"/>
                    <a:pt x="7168" y="4828"/>
                  </a:cubicBezTo>
                  <a:cubicBezTo>
                    <a:pt x="7168" y="4828"/>
                    <a:pt x="7150" y="4828"/>
                    <a:pt x="7150" y="4828"/>
                  </a:cubicBezTo>
                  <a:cubicBezTo>
                    <a:pt x="7131" y="4828"/>
                    <a:pt x="7112" y="4828"/>
                    <a:pt x="7131" y="4792"/>
                  </a:cubicBezTo>
                  <a:cubicBezTo>
                    <a:pt x="7131" y="4756"/>
                    <a:pt x="7150" y="4756"/>
                    <a:pt x="7150" y="4719"/>
                  </a:cubicBezTo>
                  <a:cubicBezTo>
                    <a:pt x="7150" y="4719"/>
                    <a:pt x="7168" y="4683"/>
                    <a:pt x="7168" y="4683"/>
                  </a:cubicBezTo>
                  <a:cubicBezTo>
                    <a:pt x="7168" y="4683"/>
                    <a:pt x="7150" y="4683"/>
                    <a:pt x="7150" y="4683"/>
                  </a:cubicBezTo>
                  <a:cubicBezTo>
                    <a:pt x="7150" y="4683"/>
                    <a:pt x="7131" y="4719"/>
                    <a:pt x="7112" y="4756"/>
                  </a:cubicBezTo>
                  <a:cubicBezTo>
                    <a:pt x="7112" y="4719"/>
                    <a:pt x="7112" y="4719"/>
                    <a:pt x="7112" y="4719"/>
                  </a:cubicBezTo>
                  <a:cubicBezTo>
                    <a:pt x="7112" y="4719"/>
                    <a:pt x="7112" y="4719"/>
                    <a:pt x="7131" y="4719"/>
                  </a:cubicBezTo>
                  <a:cubicBezTo>
                    <a:pt x="7112" y="4719"/>
                    <a:pt x="7112" y="4719"/>
                    <a:pt x="7112" y="4719"/>
                  </a:cubicBezTo>
                  <a:cubicBezTo>
                    <a:pt x="7112" y="4683"/>
                    <a:pt x="7112" y="4719"/>
                    <a:pt x="7093" y="4719"/>
                  </a:cubicBezTo>
                  <a:cubicBezTo>
                    <a:pt x="7074" y="4683"/>
                    <a:pt x="7112" y="4683"/>
                    <a:pt x="7112" y="4647"/>
                  </a:cubicBezTo>
                  <a:cubicBezTo>
                    <a:pt x="7112" y="4647"/>
                    <a:pt x="7093" y="4610"/>
                    <a:pt x="7093" y="4610"/>
                  </a:cubicBezTo>
                  <a:cubicBezTo>
                    <a:pt x="7074" y="4610"/>
                    <a:pt x="7055" y="4647"/>
                    <a:pt x="7055" y="4647"/>
                  </a:cubicBezTo>
                  <a:cubicBezTo>
                    <a:pt x="7055" y="4647"/>
                    <a:pt x="7055" y="4610"/>
                    <a:pt x="7055" y="4610"/>
                  </a:cubicBezTo>
                  <a:cubicBezTo>
                    <a:pt x="7055" y="4610"/>
                    <a:pt x="7074" y="4574"/>
                    <a:pt x="7093" y="4574"/>
                  </a:cubicBezTo>
                  <a:cubicBezTo>
                    <a:pt x="7074" y="4574"/>
                    <a:pt x="7074" y="4574"/>
                    <a:pt x="7074" y="4574"/>
                  </a:cubicBezTo>
                  <a:cubicBezTo>
                    <a:pt x="7055" y="4574"/>
                    <a:pt x="7036" y="4610"/>
                    <a:pt x="7036" y="4610"/>
                  </a:cubicBezTo>
                  <a:cubicBezTo>
                    <a:pt x="7017" y="4574"/>
                    <a:pt x="7036" y="4574"/>
                    <a:pt x="7017" y="4538"/>
                  </a:cubicBezTo>
                  <a:cubicBezTo>
                    <a:pt x="7017" y="4538"/>
                    <a:pt x="7017" y="4538"/>
                    <a:pt x="7017" y="4538"/>
                  </a:cubicBezTo>
                  <a:cubicBezTo>
                    <a:pt x="7017" y="4538"/>
                    <a:pt x="7036" y="4538"/>
                    <a:pt x="7036" y="4538"/>
                  </a:cubicBezTo>
                  <a:cubicBezTo>
                    <a:pt x="7036" y="4538"/>
                    <a:pt x="7036" y="4538"/>
                    <a:pt x="7036" y="4538"/>
                  </a:cubicBezTo>
                  <a:cubicBezTo>
                    <a:pt x="7036" y="4538"/>
                    <a:pt x="7036" y="4538"/>
                    <a:pt x="7036" y="4538"/>
                  </a:cubicBezTo>
                  <a:cubicBezTo>
                    <a:pt x="7017" y="4502"/>
                    <a:pt x="7017" y="4502"/>
                    <a:pt x="7017" y="4502"/>
                  </a:cubicBezTo>
                  <a:cubicBezTo>
                    <a:pt x="7017" y="4502"/>
                    <a:pt x="7036" y="4465"/>
                    <a:pt x="7036" y="4465"/>
                  </a:cubicBezTo>
                  <a:cubicBezTo>
                    <a:pt x="7055" y="4465"/>
                    <a:pt x="7074" y="4465"/>
                    <a:pt x="7093" y="4429"/>
                  </a:cubicBezTo>
                  <a:cubicBezTo>
                    <a:pt x="7112" y="4429"/>
                    <a:pt x="7112" y="4429"/>
                    <a:pt x="7112" y="4429"/>
                  </a:cubicBezTo>
                  <a:cubicBezTo>
                    <a:pt x="7112" y="4429"/>
                    <a:pt x="7112" y="4429"/>
                    <a:pt x="7112" y="4393"/>
                  </a:cubicBezTo>
                  <a:cubicBezTo>
                    <a:pt x="7093" y="4393"/>
                    <a:pt x="7093" y="4429"/>
                    <a:pt x="7093" y="4429"/>
                  </a:cubicBezTo>
                  <a:cubicBezTo>
                    <a:pt x="7074" y="4429"/>
                    <a:pt x="7055" y="4429"/>
                    <a:pt x="7036" y="4465"/>
                  </a:cubicBezTo>
                  <a:cubicBezTo>
                    <a:pt x="7017" y="4465"/>
                    <a:pt x="6998" y="4465"/>
                    <a:pt x="6998" y="4465"/>
                  </a:cubicBezTo>
                  <a:cubicBezTo>
                    <a:pt x="6998" y="4465"/>
                    <a:pt x="7017" y="4429"/>
                    <a:pt x="7017" y="4429"/>
                  </a:cubicBezTo>
                  <a:cubicBezTo>
                    <a:pt x="7036" y="4429"/>
                    <a:pt x="7055" y="4429"/>
                    <a:pt x="7055" y="4393"/>
                  </a:cubicBezTo>
                  <a:cubicBezTo>
                    <a:pt x="7074" y="4393"/>
                    <a:pt x="7074" y="4393"/>
                    <a:pt x="7074" y="4393"/>
                  </a:cubicBezTo>
                  <a:cubicBezTo>
                    <a:pt x="7074" y="4356"/>
                    <a:pt x="7074" y="4356"/>
                    <a:pt x="7074" y="4356"/>
                  </a:cubicBezTo>
                  <a:cubicBezTo>
                    <a:pt x="7074" y="4356"/>
                    <a:pt x="7074" y="4356"/>
                    <a:pt x="7074" y="4356"/>
                  </a:cubicBezTo>
                  <a:cubicBezTo>
                    <a:pt x="7074" y="4356"/>
                    <a:pt x="7093" y="4320"/>
                    <a:pt x="7093" y="4320"/>
                  </a:cubicBezTo>
                  <a:cubicBezTo>
                    <a:pt x="7112" y="4320"/>
                    <a:pt x="7112" y="4356"/>
                    <a:pt x="7112" y="4356"/>
                  </a:cubicBezTo>
                  <a:cubicBezTo>
                    <a:pt x="7131" y="4393"/>
                    <a:pt x="7150" y="4393"/>
                    <a:pt x="7168" y="4393"/>
                  </a:cubicBezTo>
                  <a:cubicBezTo>
                    <a:pt x="7168" y="4393"/>
                    <a:pt x="7168" y="4393"/>
                    <a:pt x="7168" y="4393"/>
                  </a:cubicBezTo>
                  <a:cubicBezTo>
                    <a:pt x="7168" y="4393"/>
                    <a:pt x="7150" y="4356"/>
                    <a:pt x="7150" y="4356"/>
                  </a:cubicBezTo>
                  <a:cubicBezTo>
                    <a:pt x="7150" y="4356"/>
                    <a:pt x="7131" y="4356"/>
                    <a:pt x="7131" y="4356"/>
                  </a:cubicBezTo>
                  <a:cubicBezTo>
                    <a:pt x="7131" y="4356"/>
                    <a:pt x="7112" y="4320"/>
                    <a:pt x="7112" y="4284"/>
                  </a:cubicBezTo>
                  <a:cubicBezTo>
                    <a:pt x="7112" y="4284"/>
                    <a:pt x="7093" y="4320"/>
                    <a:pt x="7093" y="4320"/>
                  </a:cubicBezTo>
                  <a:cubicBezTo>
                    <a:pt x="7074" y="4284"/>
                    <a:pt x="7074" y="4284"/>
                    <a:pt x="7074" y="4284"/>
                  </a:cubicBezTo>
                  <a:cubicBezTo>
                    <a:pt x="7074" y="4247"/>
                    <a:pt x="7074" y="4247"/>
                    <a:pt x="7074" y="4247"/>
                  </a:cubicBezTo>
                  <a:cubicBezTo>
                    <a:pt x="7074" y="4247"/>
                    <a:pt x="7074" y="4247"/>
                    <a:pt x="7055" y="4247"/>
                  </a:cubicBezTo>
                  <a:cubicBezTo>
                    <a:pt x="7055" y="4247"/>
                    <a:pt x="7055" y="4247"/>
                    <a:pt x="7055" y="4247"/>
                  </a:cubicBezTo>
                  <a:cubicBezTo>
                    <a:pt x="7055" y="4247"/>
                    <a:pt x="7055" y="4247"/>
                    <a:pt x="7055" y="4284"/>
                  </a:cubicBezTo>
                  <a:cubicBezTo>
                    <a:pt x="7055" y="4284"/>
                    <a:pt x="7055" y="4320"/>
                    <a:pt x="7055" y="4320"/>
                  </a:cubicBezTo>
                  <a:cubicBezTo>
                    <a:pt x="7055" y="4356"/>
                    <a:pt x="7055" y="4356"/>
                    <a:pt x="7055" y="4356"/>
                  </a:cubicBezTo>
                  <a:cubicBezTo>
                    <a:pt x="7055" y="4356"/>
                    <a:pt x="7055" y="4356"/>
                    <a:pt x="7055" y="4356"/>
                  </a:cubicBezTo>
                  <a:cubicBezTo>
                    <a:pt x="7036" y="4356"/>
                    <a:pt x="7036" y="4320"/>
                    <a:pt x="7036" y="4320"/>
                  </a:cubicBezTo>
                  <a:cubicBezTo>
                    <a:pt x="7036" y="4320"/>
                    <a:pt x="7036" y="4320"/>
                    <a:pt x="7036" y="4320"/>
                  </a:cubicBezTo>
                  <a:cubicBezTo>
                    <a:pt x="7017" y="4320"/>
                    <a:pt x="7017" y="4356"/>
                    <a:pt x="7017" y="4356"/>
                  </a:cubicBezTo>
                  <a:cubicBezTo>
                    <a:pt x="7017" y="4356"/>
                    <a:pt x="7017" y="4356"/>
                    <a:pt x="7017" y="4356"/>
                  </a:cubicBezTo>
                  <a:cubicBezTo>
                    <a:pt x="7017" y="4393"/>
                    <a:pt x="6998" y="4393"/>
                    <a:pt x="6998" y="4429"/>
                  </a:cubicBezTo>
                  <a:cubicBezTo>
                    <a:pt x="6998" y="4429"/>
                    <a:pt x="6979" y="4465"/>
                    <a:pt x="6979" y="4465"/>
                  </a:cubicBezTo>
                  <a:cubicBezTo>
                    <a:pt x="6979" y="4465"/>
                    <a:pt x="6979" y="4465"/>
                    <a:pt x="6979" y="4429"/>
                  </a:cubicBezTo>
                  <a:cubicBezTo>
                    <a:pt x="6960" y="4429"/>
                    <a:pt x="6979" y="4393"/>
                    <a:pt x="6979" y="4393"/>
                  </a:cubicBezTo>
                  <a:cubicBezTo>
                    <a:pt x="6979" y="4356"/>
                    <a:pt x="6960" y="4320"/>
                    <a:pt x="6998" y="4284"/>
                  </a:cubicBezTo>
                  <a:cubicBezTo>
                    <a:pt x="6998" y="4284"/>
                    <a:pt x="6998" y="4284"/>
                    <a:pt x="6998" y="4284"/>
                  </a:cubicBezTo>
                  <a:cubicBezTo>
                    <a:pt x="6979" y="4247"/>
                    <a:pt x="6960" y="4284"/>
                    <a:pt x="6960" y="4247"/>
                  </a:cubicBezTo>
                  <a:cubicBezTo>
                    <a:pt x="6960" y="4247"/>
                    <a:pt x="6960" y="4247"/>
                    <a:pt x="6960" y="4247"/>
                  </a:cubicBezTo>
                  <a:cubicBezTo>
                    <a:pt x="6960" y="4247"/>
                    <a:pt x="6979" y="4247"/>
                    <a:pt x="6979" y="4247"/>
                  </a:cubicBezTo>
                  <a:cubicBezTo>
                    <a:pt x="6979" y="4211"/>
                    <a:pt x="6979" y="4211"/>
                    <a:pt x="6979" y="4211"/>
                  </a:cubicBezTo>
                  <a:cubicBezTo>
                    <a:pt x="6960" y="4211"/>
                    <a:pt x="6960" y="4211"/>
                    <a:pt x="6960" y="4211"/>
                  </a:cubicBezTo>
                  <a:cubicBezTo>
                    <a:pt x="6942" y="4211"/>
                    <a:pt x="6942" y="4211"/>
                    <a:pt x="6942" y="4211"/>
                  </a:cubicBezTo>
                  <a:cubicBezTo>
                    <a:pt x="6942" y="4175"/>
                    <a:pt x="6979" y="4175"/>
                    <a:pt x="6979" y="4138"/>
                  </a:cubicBezTo>
                  <a:cubicBezTo>
                    <a:pt x="6979" y="4138"/>
                    <a:pt x="6979" y="4138"/>
                    <a:pt x="6979" y="4138"/>
                  </a:cubicBezTo>
                  <a:cubicBezTo>
                    <a:pt x="6979" y="4138"/>
                    <a:pt x="6979" y="4138"/>
                    <a:pt x="6979" y="4138"/>
                  </a:cubicBezTo>
                  <a:cubicBezTo>
                    <a:pt x="6979" y="4138"/>
                    <a:pt x="6979" y="4138"/>
                    <a:pt x="6979" y="4138"/>
                  </a:cubicBezTo>
                  <a:cubicBezTo>
                    <a:pt x="6960" y="4175"/>
                    <a:pt x="6942" y="4175"/>
                    <a:pt x="6942" y="4175"/>
                  </a:cubicBezTo>
                  <a:cubicBezTo>
                    <a:pt x="6942" y="4175"/>
                    <a:pt x="6942" y="4175"/>
                    <a:pt x="6942" y="4175"/>
                  </a:cubicBezTo>
                  <a:cubicBezTo>
                    <a:pt x="6942" y="4175"/>
                    <a:pt x="6942" y="4102"/>
                    <a:pt x="6923" y="4102"/>
                  </a:cubicBezTo>
                  <a:cubicBezTo>
                    <a:pt x="6923" y="4138"/>
                    <a:pt x="6904" y="4138"/>
                    <a:pt x="6885" y="4138"/>
                  </a:cubicBezTo>
                  <a:cubicBezTo>
                    <a:pt x="6885" y="4138"/>
                    <a:pt x="6885" y="4138"/>
                    <a:pt x="6885" y="4102"/>
                  </a:cubicBezTo>
                  <a:cubicBezTo>
                    <a:pt x="6904" y="4102"/>
                    <a:pt x="6904" y="4102"/>
                    <a:pt x="6923" y="4066"/>
                  </a:cubicBezTo>
                  <a:cubicBezTo>
                    <a:pt x="6904" y="4102"/>
                    <a:pt x="6885" y="4102"/>
                    <a:pt x="6866" y="4066"/>
                  </a:cubicBezTo>
                  <a:cubicBezTo>
                    <a:pt x="6866" y="4066"/>
                    <a:pt x="6866" y="4066"/>
                    <a:pt x="6866" y="4066"/>
                  </a:cubicBezTo>
                  <a:cubicBezTo>
                    <a:pt x="6866" y="4066"/>
                    <a:pt x="6885" y="4030"/>
                    <a:pt x="6904" y="4030"/>
                  </a:cubicBezTo>
                  <a:cubicBezTo>
                    <a:pt x="6923" y="3993"/>
                    <a:pt x="6942" y="3957"/>
                    <a:pt x="6979" y="3957"/>
                  </a:cubicBezTo>
                  <a:cubicBezTo>
                    <a:pt x="6979" y="3957"/>
                    <a:pt x="6979" y="3957"/>
                    <a:pt x="6979" y="3921"/>
                  </a:cubicBezTo>
                  <a:cubicBezTo>
                    <a:pt x="6979" y="3921"/>
                    <a:pt x="6998" y="3921"/>
                    <a:pt x="6998" y="3921"/>
                  </a:cubicBezTo>
                  <a:cubicBezTo>
                    <a:pt x="6998" y="3921"/>
                    <a:pt x="6998" y="3921"/>
                    <a:pt x="6998" y="3884"/>
                  </a:cubicBezTo>
                  <a:cubicBezTo>
                    <a:pt x="7017" y="3884"/>
                    <a:pt x="7017" y="3884"/>
                    <a:pt x="7036" y="3848"/>
                  </a:cubicBezTo>
                  <a:cubicBezTo>
                    <a:pt x="7055" y="3848"/>
                    <a:pt x="7074" y="3848"/>
                    <a:pt x="7093" y="3848"/>
                  </a:cubicBezTo>
                  <a:cubicBezTo>
                    <a:pt x="7112" y="3848"/>
                    <a:pt x="7112" y="3812"/>
                    <a:pt x="7112" y="3812"/>
                  </a:cubicBezTo>
                  <a:cubicBezTo>
                    <a:pt x="7112" y="3812"/>
                    <a:pt x="7112" y="3812"/>
                    <a:pt x="7093" y="3812"/>
                  </a:cubicBezTo>
                  <a:cubicBezTo>
                    <a:pt x="7093" y="3812"/>
                    <a:pt x="7093" y="3812"/>
                    <a:pt x="7074" y="3812"/>
                  </a:cubicBezTo>
                  <a:cubicBezTo>
                    <a:pt x="7074" y="3812"/>
                    <a:pt x="7055" y="3812"/>
                    <a:pt x="7055" y="3848"/>
                  </a:cubicBezTo>
                  <a:cubicBezTo>
                    <a:pt x="7055" y="3848"/>
                    <a:pt x="7036" y="3848"/>
                    <a:pt x="7036" y="3848"/>
                  </a:cubicBezTo>
                  <a:cubicBezTo>
                    <a:pt x="7017" y="3848"/>
                    <a:pt x="6998" y="3848"/>
                    <a:pt x="6998" y="3884"/>
                  </a:cubicBezTo>
                  <a:cubicBezTo>
                    <a:pt x="6979" y="3884"/>
                    <a:pt x="6979" y="3921"/>
                    <a:pt x="6979" y="3921"/>
                  </a:cubicBezTo>
                  <a:cubicBezTo>
                    <a:pt x="6960" y="3921"/>
                    <a:pt x="6960" y="3921"/>
                    <a:pt x="6960" y="3921"/>
                  </a:cubicBezTo>
                  <a:cubicBezTo>
                    <a:pt x="6942" y="3957"/>
                    <a:pt x="6923" y="3993"/>
                    <a:pt x="6904" y="3993"/>
                  </a:cubicBezTo>
                  <a:cubicBezTo>
                    <a:pt x="6904" y="3993"/>
                    <a:pt x="6885" y="4030"/>
                    <a:pt x="6885" y="4030"/>
                  </a:cubicBezTo>
                  <a:cubicBezTo>
                    <a:pt x="6866" y="4030"/>
                    <a:pt x="6866" y="4030"/>
                    <a:pt x="6866" y="4030"/>
                  </a:cubicBezTo>
                  <a:cubicBezTo>
                    <a:pt x="6866" y="4030"/>
                    <a:pt x="6866" y="3993"/>
                    <a:pt x="6866" y="3993"/>
                  </a:cubicBezTo>
                  <a:cubicBezTo>
                    <a:pt x="6866" y="3993"/>
                    <a:pt x="6866" y="3993"/>
                    <a:pt x="6866" y="3993"/>
                  </a:cubicBezTo>
                  <a:cubicBezTo>
                    <a:pt x="6847" y="3993"/>
                    <a:pt x="6866" y="3957"/>
                    <a:pt x="6866" y="3957"/>
                  </a:cubicBezTo>
                  <a:cubicBezTo>
                    <a:pt x="6885" y="3957"/>
                    <a:pt x="6885" y="3957"/>
                    <a:pt x="6885" y="3957"/>
                  </a:cubicBezTo>
                  <a:cubicBezTo>
                    <a:pt x="6885" y="3957"/>
                    <a:pt x="6923" y="3921"/>
                    <a:pt x="6923" y="3921"/>
                  </a:cubicBezTo>
                  <a:cubicBezTo>
                    <a:pt x="6923" y="3921"/>
                    <a:pt x="6885" y="3921"/>
                    <a:pt x="6885" y="3921"/>
                  </a:cubicBezTo>
                  <a:cubicBezTo>
                    <a:pt x="6885" y="3921"/>
                    <a:pt x="6885" y="3921"/>
                    <a:pt x="6885" y="3921"/>
                  </a:cubicBezTo>
                  <a:cubicBezTo>
                    <a:pt x="6904" y="3884"/>
                    <a:pt x="6942" y="3884"/>
                    <a:pt x="6960" y="3884"/>
                  </a:cubicBezTo>
                  <a:cubicBezTo>
                    <a:pt x="6960" y="3884"/>
                    <a:pt x="6960" y="3848"/>
                    <a:pt x="6942" y="3848"/>
                  </a:cubicBezTo>
                  <a:cubicBezTo>
                    <a:pt x="6942" y="3848"/>
                    <a:pt x="6942" y="3848"/>
                    <a:pt x="6923" y="3848"/>
                  </a:cubicBezTo>
                  <a:cubicBezTo>
                    <a:pt x="6923" y="3848"/>
                    <a:pt x="6885" y="3848"/>
                    <a:pt x="6885" y="3848"/>
                  </a:cubicBezTo>
                  <a:cubicBezTo>
                    <a:pt x="6885" y="3848"/>
                    <a:pt x="6885" y="3848"/>
                    <a:pt x="6866" y="3812"/>
                  </a:cubicBezTo>
                  <a:cubicBezTo>
                    <a:pt x="6866" y="3812"/>
                    <a:pt x="6847" y="3812"/>
                    <a:pt x="6847" y="3812"/>
                  </a:cubicBezTo>
                  <a:cubicBezTo>
                    <a:pt x="6866" y="3812"/>
                    <a:pt x="6866" y="3812"/>
                    <a:pt x="6866" y="3812"/>
                  </a:cubicBezTo>
                  <a:cubicBezTo>
                    <a:pt x="6923" y="3775"/>
                    <a:pt x="6960" y="3775"/>
                    <a:pt x="6998" y="3775"/>
                  </a:cubicBezTo>
                  <a:cubicBezTo>
                    <a:pt x="7017" y="3775"/>
                    <a:pt x="7017" y="3775"/>
                    <a:pt x="7036" y="3775"/>
                  </a:cubicBezTo>
                  <a:cubicBezTo>
                    <a:pt x="7017" y="3775"/>
                    <a:pt x="7017" y="3739"/>
                    <a:pt x="6998" y="3739"/>
                  </a:cubicBezTo>
                  <a:cubicBezTo>
                    <a:pt x="6998" y="3739"/>
                    <a:pt x="6998" y="3739"/>
                    <a:pt x="6979" y="3739"/>
                  </a:cubicBezTo>
                  <a:cubicBezTo>
                    <a:pt x="6979" y="3739"/>
                    <a:pt x="6979" y="3739"/>
                    <a:pt x="6960" y="3739"/>
                  </a:cubicBezTo>
                  <a:cubicBezTo>
                    <a:pt x="6960" y="3739"/>
                    <a:pt x="6960" y="3739"/>
                    <a:pt x="6942" y="3739"/>
                  </a:cubicBezTo>
                  <a:cubicBezTo>
                    <a:pt x="6923" y="3739"/>
                    <a:pt x="6866" y="3775"/>
                    <a:pt x="6847" y="3775"/>
                  </a:cubicBezTo>
                  <a:cubicBezTo>
                    <a:pt x="6847" y="3775"/>
                    <a:pt x="6847" y="3739"/>
                    <a:pt x="6866" y="3739"/>
                  </a:cubicBezTo>
                  <a:cubicBezTo>
                    <a:pt x="6866" y="3739"/>
                    <a:pt x="6866" y="3739"/>
                    <a:pt x="6885" y="3739"/>
                  </a:cubicBezTo>
                  <a:cubicBezTo>
                    <a:pt x="6885" y="3703"/>
                    <a:pt x="6904" y="3703"/>
                    <a:pt x="6923" y="3703"/>
                  </a:cubicBezTo>
                  <a:cubicBezTo>
                    <a:pt x="6923" y="3703"/>
                    <a:pt x="6923" y="3667"/>
                    <a:pt x="6942" y="3667"/>
                  </a:cubicBezTo>
                  <a:cubicBezTo>
                    <a:pt x="6960" y="3667"/>
                    <a:pt x="6960" y="3667"/>
                    <a:pt x="6979" y="3667"/>
                  </a:cubicBezTo>
                  <a:cubicBezTo>
                    <a:pt x="6998" y="3667"/>
                    <a:pt x="7017" y="3667"/>
                    <a:pt x="7036" y="3667"/>
                  </a:cubicBezTo>
                  <a:cubicBezTo>
                    <a:pt x="7036" y="3667"/>
                    <a:pt x="7036" y="3667"/>
                    <a:pt x="7017" y="3667"/>
                  </a:cubicBezTo>
                  <a:cubicBezTo>
                    <a:pt x="7017" y="3630"/>
                    <a:pt x="7036" y="3630"/>
                    <a:pt x="7055" y="3630"/>
                  </a:cubicBezTo>
                  <a:cubicBezTo>
                    <a:pt x="7055" y="3630"/>
                    <a:pt x="7055" y="3630"/>
                    <a:pt x="7036" y="3630"/>
                  </a:cubicBezTo>
                  <a:cubicBezTo>
                    <a:pt x="7036" y="3594"/>
                    <a:pt x="7017" y="3630"/>
                    <a:pt x="7017" y="3630"/>
                  </a:cubicBezTo>
                  <a:cubicBezTo>
                    <a:pt x="7017" y="3630"/>
                    <a:pt x="7017" y="3630"/>
                    <a:pt x="7017" y="3630"/>
                  </a:cubicBezTo>
                  <a:cubicBezTo>
                    <a:pt x="7017" y="3630"/>
                    <a:pt x="6998" y="3630"/>
                    <a:pt x="6998" y="3667"/>
                  </a:cubicBezTo>
                  <a:cubicBezTo>
                    <a:pt x="6998" y="3667"/>
                    <a:pt x="6998" y="3667"/>
                    <a:pt x="6979" y="3667"/>
                  </a:cubicBezTo>
                  <a:cubicBezTo>
                    <a:pt x="6979" y="3667"/>
                    <a:pt x="6960" y="3667"/>
                    <a:pt x="6960" y="3630"/>
                  </a:cubicBezTo>
                  <a:cubicBezTo>
                    <a:pt x="6960" y="3630"/>
                    <a:pt x="6960" y="3630"/>
                    <a:pt x="6960" y="3630"/>
                  </a:cubicBezTo>
                  <a:cubicBezTo>
                    <a:pt x="6942" y="3630"/>
                    <a:pt x="6923" y="3667"/>
                    <a:pt x="6923" y="3667"/>
                  </a:cubicBezTo>
                  <a:cubicBezTo>
                    <a:pt x="6904" y="3667"/>
                    <a:pt x="6904" y="3667"/>
                    <a:pt x="6904" y="3667"/>
                  </a:cubicBezTo>
                  <a:cubicBezTo>
                    <a:pt x="6885" y="3703"/>
                    <a:pt x="6885" y="3739"/>
                    <a:pt x="6847" y="3703"/>
                  </a:cubicBezTo>
                  <a:cubicBezTo>
                    <a:pt x="6847" y="3703"/>
                    <a:pt x="6847" y="3703"/>
                    <a:pt x="6847" y="3703"/>
                  </a:cubicBezTo>
                  <a:cubicBezTo>
                    <a:pt x="6866" y="3703"/>
                    <a:pt x="6866" y="3667"/>
                    <a:pt x="6866" y="3667"/>
                  </a:cubicBezTo>
                  <a:cubicBezTo>
                    <a:pt x="6885" y="3630"/>
                    <a:pt x="6866" y="3630"/>
                    <a:pt x="6904" y="3594"/>
                  </a:cubicBezTo>
                  <a:cubicBezTo>
                    <a:pt x="6904" y="3594"/>
                    <a:pt x="6942" y="3630"/>
                    <a:pt x="6942" y="3630"/>
                  </a:cubicBezTo>
                  <a:cubicBezTo>
                    <a:pt x="6942" y="3630"/>
                    <a:pt x="6942" y="3594"/>
                    <a:pt x="6942" y="3594"/>
                  </a:cubicBezTo>
                  <a:cubicBezTo>
                    <a:pt x="6942" y="3594"/>
                    <a:pt x="6904" y="3594"/>
                    <a:pt x="6904" y="3594"/>
                  </a:cubicBezTo>
                  <a:cubicBezTo>
                    <a:pt x="6904" y="3594"/>
                    <a:pt x="6904" y="3594"/>
                    <a:pt x="6904" y="3594"/>
                  </a:cubicBezTo>
                  <a:cubicBezTo>
                    <a:pt x="6904" y="3594"/>
                    <a:pt x="6904" y="3594"/>
                    <a:pt x="6904" y="3594"/>
                  </a:cubicBezTo>
                  <a:cubicBezTo>
                    <a:pt x="6923" y="3594"/>
                    <a:pt x="6942" y="3594"/>
                    <a:pt x="6942" y="3594"/>
                  </a:cubicBezTo>
                  <a:cubicBezTo>
                    <a:pt x="6960" y="3594"/>
                    <a:pt x="6960" y="3594"/>
                    <a:pt x="6979" y="3594"/>
                  </a:cubicBezTo>
                  <a:cubicBezTo>
                    <a:pt x="6998" y="3594"/>
                    <a:pt x="6998" y="3594"/>
                    <a:pt x="7017" y="3594"/>
                  </a:cubicBezTo>
                  <a:cubicBezTo>
                    <a:pt x="7036" y="3594"/>
                    <a:pt x="7036" y="3594"/>
                    <a:pt x="7055" y="3594"/>
                  </a:cubicBezTo>
                  <a:cubicBezTo>
                    <a:pt x="7055" y="3594"/>
                    <a:pt x="7055" y="3594"/>
                    <a:pt x="7055" y="3594"/>
                  </a:cubicBezTo>
                  <a:cubicBezTo>
                    <a:pt x="7055" y="3594"/>
                    <a:pt x="7017" y="3558"/>
                    <a:pt x="7017" y="3558"/>
                  </a:cubicBezTo>
                  <a:cubicBezTo>
                    <a:pt x="7017" y="3521"/>
                    <a:pt x="7036" y="3521"/>
                    <a:pt x="7036" y="3521"/>
                  </a:cubicBezTo>
                  <a:cubicBezTo>
                    <a:pt x="7036" y="3521"/>
                    <a:pt x="7017" y="3521"/>
                    <a:pt x="6998" y="3521"/>
                  </a:cubicBezTo>
                  <a:cubicBezTo>
                    <a:pt x="6998" y="3521"/>
                    <a:pt x="6998" y="3521"/>
                    <a:pt x="6998" y="3521"/>
                  </a:cubicBezTo>
                  <a:cubicBezTo>
                    <a:pt x="7017" y="3521"/>
                    <a:pt x="7017" y="3521"/>
                    <a:pt x="7017" y="3521"/>
                  </a:cubicBezTo>
                  <a:cubicBezTo>
                    <a:pt x="7017" y="3521"/>
                    <a:pt x="7017" y="3521"/>
                    <a:pt x="7017" y="3521"/>
                  </a:cubicBezTo>
                  <a:cubicBezTo>
                    <a:pt x="6998" y="3558"/>
                    <a:pt x="6998" y="3558"/>
                    <a:pt x="6979" y="3558"/>
                  </a:cubicBezTo>
                  <a:cubicBezTo>
                    <a:pt x="6979" y="3558"/>
                    <a:pt x="6960" y="3558"/>
                    <a:pt x="6960" y="3558"/>
                  </a:cubicBezTo>
                  <a:cubicBezTo>
                    <a:pt x="6942" y="3558"/>
                    <a:pt x="6942" y="3558"/>
                    <a:pt x="6942" y="3558"/>
                  </a:cubicBezTo>
                  <a:cubicBezTo>
                    <a:pt x="6923" y="3558"/>
                    <a:pt x="6923" y="3558"/>
                    <a:pt x="6923" y="3558"/>
                  </a:cubicBezTo>
                  <a:cubicBezTo>
                    <a:pt x="6904" y="3558"/>
                    <a:pt x="6904" y="3558"/>
                    <a:pt x="6885" y="3558"/>
                  </a:cubicBezTo>
                  <a:cubicBezTo>
                    <a:pt x="6923" y="3558"/>
                    <a:pt x="6923" y="3485"/>
                    <a:pt x="6942" y="3485"/>
                  </a:cubicBezTo>
                  <a:cubicBezTo>
                    <a:pt x="6960" y="3485"/>
                    <a:pt x="6979" y="3485"/>
                    <a:pt x="6979" y="3485"/>
                  </a:cubicBezTo>
                  <a:cubicBezTo>
                    <a:pt x="6998" y="3485"/>
                    <a:pt x="7017" y="3485"/>
                    <a:pt x="7017" y="3449"/>
                  </a:cubicBezTo>
                  <a:cubicBezTo>
                    <a:pt x="7036" y="3449"/>
                    <a:pt x="7036" y="3449"/>
                    <a:pt x="7036" y="3449"/>
                  </a:cubicBezTo>
                  <a:cubicBezTo>
                    <a:pt x="7055" y="3449"/>
                    <a:pt x="7055" y="3412"/>
                    <a:pt x="7055" y="3412"/>
                  </a:cubicBezTo>
                  <a:cubicBezTo>
                    <a:pt x="7036" y="3412"/>
                    <a:pt x="7036" y="3449"/>
                    <a:pt x="7017" y="3449"/>
                  </a:cubicBezTo>
                  <a:cubicBezTo>
                    <a:pt x="7017" y="3412"/>
                    <a:pt x="7017" y="3412"/>
                    <a:pt x="7036" y="3412"/>
                  </a:cubicBezTo>
                  <a:cubicBezTo>
                    <a:pt x="7036" y="3412"/>
                    <a:pt x="7036" y="3412"/>
                    <a:pt x="7036" y="3376"/>
                  </a:cubicBezTo>
                  <a:cubicBezTo>
                    <a:pt x="7036" y="3376"/>
                    <a:pt x="7036" y="3376"/>
                    <a:pt x="7036" y="3376"/>
                  </a:cubicBezTo>
                  <a:cubicBezTo>
                    <a:pt x="7036" y="3376"/>
                    <a:pt x="7036" y="3340"/>
                    <a:pt x="7055" y="3340"/>
                  </a:cubicBezTo>
                  <a:cubicBezTo>
                    <a:pt x="7055" y="3340"/>
                    <a:pt x="7074" y="3340"/>
                    <a:pt x="7093" y="3340"/>
                  </a:cubicBezTo>
                  <a:cubicBezTo>
                    <a:pt x="7093" y="3340"/>
                    <a:pt x="7093" y="3340"/>
                    <a:pt x="7093" y="3340"/>
                  </a:cubicBezTo>
                  <a:cubicBezTo>
                    <a:pt x="7093" y="3340"/>
                    <a:pt x="7093" y="3340"/>
                    <a:pt x="7093" y="3340"/>
                  </a:cubicBezTo>
                  <a:cubicBezTo>
                    <a:pt x="7074" y="3340"/>
                    <a:pt x="7074" y="3340"/>
                    <a:pt x="7074" y="3340"/>
                  </a:cubicBezTo>
                  <a:cubicBezTo>
                    <a:pt x="7074" y="3304"/>
                    <a:pt x="7074" y="3304"/>
                    <a:pt x="7074" y="3304"/>
                  </a:cubicBezTo>
                  <a:cubicBezTo>
                    <a:pt x="7055" y="3304"/>
                    <a:pt x="7055" y="3340"/>
                    <a:pt x="7036" y="3340"/>
                  </a:cubicBezTo>
                  <a:cubicBezTo>
                    <a:pt x="7036" y="3340"/>
                    <a:pt x="7036" y="3340"/>
                    <a:pt x="7036" y="3340"/>
                  </a:cubicBezTo>
                  <a:cubicBezTo>
                    <a:pt x="7036" y="3304"/>
                    <a:pt x="7055" y="3304"/>
                    <a:pt x="7055" y="3304"/>
                  </a:cubicBezTo>
                  <a:cubicBezTo>
                    <a:pt x="7055" y="3304"/>
                    <a:pt x="7055" y="3304"/>
                    <a:pt x="7055" y="3267"/>
                  </a:cubicBezTo>
                  <a:cubicBezTo>
                    <a:pt x="7055" y="3267"/>
                    <a:pt x="7055" y="3267"/>
                    <a:pt x="7055" y="3267"/>
                  </a:cubicBezTo>
                  <a:cubicBezTo>
                    <a:pt x="7055" y="3267"/>
                    <a:pt x="7055" y="3267"/>
                    <a:pt x="7055" y="3267"/>
                  </a:cubicBezTo>
                  <a:cubicBezTo>
                    <a:pt x="7055" y="3267"/>
                    <a:pt x="7055" y="3267"/>
                    <a:pt x="7055" y="3267"/>
                  </a:cubicBezTo>
                  <a:cubicBezTo>
                    <a:pt x="7036" y="3267"/>
                    <a:pt x="7055" y="3231"/>
                    <a:pt x="7055" y="3231"/>
                  </a:cubicBezTo>
                  <a:cubicBezTo>
                    <a:pt x="7055" y="3231"/>
                    <a:pt x="7055" y="3231"/>
                    <a:pt x="7055" y="3231"/>
                  </a:cubicBezTo>
                  <a:cubicBezTo>
                    <a:pt x="7055" y="3231"/>
                    <a:pt x="7055" y="3231"/>
                    <a:pt x="7055" y="3195"/>
                  </a:cubicBezTo>
                  <a:cubicBezTo>
                    <a:pt x="7055" y="3195"/>
                    <a:pt x="7055" y="3195"/>
                    <a:pt x="7055" y="3195"/>
                  </a:cubicBezTo>
                  <a:cubicBezTo>
                    <a:pt x="7055" y="3195"/>
                    <a:pt x="7055" y="3158"/>
                    <a:pt x="7074" y="3158"/>
                  </a:cubicBezTo>
                  <a:cubicBezTo>
                    <a:pt x="7074" y="3158"/>
                    <a:pt x="7074" y="3158"/>
                    <a:pt x="7074" y="3158"/>
                  </a:cubicBezTo>
                  <a:cubicBezTo>
                    <a:pt x="7074" y="3158"/>
                    <a:pt x="7074" y="3122"/>
                    <a:pt x="7055" y="3158"/>
                  </a:cubicBezTo>
                  <a:cubicBezTo>
                    <a:pt x="7055" y="3158"/>
                    <a:pt x="7036" y="3158"/>
                    <a:pt x="7036" y="3158"/>
                  </a:cubicBezTo>
                  <a:cubicBezTo>
                    <a:pt x="7017" y="3158"/>
                    <a:pt x="7017" y="3158"/>
                    <a:pt x="7017" y="3158"/>
                  </a:cubicBezTo>
                  <a:cubicBezTo>
                    <a:pt x="7036" y="3158"/>
                    <a:pt x="7036" y="3158"/>
                    <a:pt x="7036" y="3158"/>
                  </a:cubicBezTo>
                  <a:cubicBezTo>
                    <a:pt x="7036" y="3158"/>
                    <a:pt x="7036" y="3158"/>
                    <a:pt x="7036" y="3158"/>
                  </a:cubicBezTo>
                  <a:cubicBezTo>
                    <a:pt x="7036" y="3158"/>
                    <a:pt x="7036" y="3158"/>
                    <a:pt x="7036" y="3158"/>
                  </a:cubicBezTo>
                  <a:cubicBezTo>
                    <a:pt x="7017" y="3158"/>
                    <a:pt x="7017" y="3158"/>
                    <a:pt x="7017" y="3158"/>
                  </a:cubicBezTo>
                  <a:cubicBezTo>
                    <a:pt x="6998" y="3158"/>
                    <a:pt x="6998" y="3158"/>
                    <a:pt x="6998" y="3158"/>
                  </a:cubicBezTo>
                  <a:cubicBezTo>
                    <a:pt x="6979" y="3158"/>
                    <a:pt x="6960" y="3158"/>
                    <a:pt x="6960" y="3158"/>
                  </a:cubicBezTo>
                  <a:cubicBezTo>
                    <a:pt x="6942" y="3122"/>
                    <a:pt x="6923" y="3086"/>
                    <a:pt x="6904" y="3086"/>
                  </a:cubicBezTo>
                  <a:cubicBezTo>
                    <a:pt x="6904" y="3086"/>
                    <a:pt x="6885" y="3086"/>
                    <a:pt x="6885" y="3086"/>
                  </a:cubicBezTo>
                  <a:cubicBezTo>
                    <a:pt x="6885" y="3086"/>
                    <a:pt x="6885" y="3086"/>
                    <a:pt x="6885" y="3086"/>
                  </a:cubicBezTo>
                  <a:cubicBezTo>
                    <a:pt x="6866" y="3086"/>
                    <a:pt x="6847" y="3086"/>
                    <a:pt x="6847" y="3086"/>
                  </a:cubicBezTo>
                  <a:cubicBezTo>
                    <a:pt x="6828" y="3049"/>
                    <a:pt x="6847" y="3049"/>
                    <a:pt x="6828" y="3049"/>
                  </a:cubicBezTo>
                  <a:cubicBezTo>
                    <a:pt x="6828" y="3049"/>
                    <a:pt x="6828" y="3049"/>
                    <a:pt x="6809" y="3013"/>
                  </a:cubicBezTo>
                  <a:cubicBezTo>
                    <a:pt x="6828" y="3013"/>
                    <a:pt x="6828" y="2977"/>
                    <a:pt x="6847" y="2977"/>
                  </a:cubicBezTo>
                  <a:cubicBezTo>
                    <a:pt x="6866" y="2977"/>
                    <a:pt x="6866" y="3013"/>
                    <a:pt x="6885" y="3013"/>
                  </a:cubicBezTo>
                  <a:cubicBezTo>
                    <a:pt x="6885" y="3013"/>
                    <a:pt x="6904" y="2977"/>
                    <a:pt x="6923" y="2977"/>
                  </a:cubicBezTo>
                  <a:cubicBezTo>
                    <a:pt x="6923" y="3013"/>
                    <a:pt x="6960" y="3013"/>
                    <a:pt x="6979" y="3049"/>
                  </a:cubicBezTo>
                  <a:cubicBezTo>
                    <a:pt x="6979" y="3049"/>
                    <a:pt x="6998" y="3049"/>
                    <a:pt x="6998" y="3086"/>
                  </a:cubicBezTo>
                  <a:cubicBezTo>
                    <a:pt x="7017" y="3086"/>
                    <a:pt x="7036" y="3086"/>
                    <a:pt x="7055" y="3086"/>
                  </a:cubicBezTo>
                  <a:cubicBezTo>
                    <a:pt x="7055" y="3086"/>
                    <a:pt x="7055" y="3049"/>
                    <a:pt x="7055" y="3049"/>
                  </a:cubicBezTo>
                  <a:cubicBezTo>
                    <a:pt x="7055" y="3049"/>
                    <a:pt x="7055" y="3049"/>
                    <a:pt x="7055" y="3049"/>
                  </a:cubicBezTo>
                  <a:cubicBezTo>
                    <a:pt x="7055" y="3049"/>
                    <a:pt x="7055" y="3049"/>
                    <a:pt x="7055" y="3049"/>
                  </a:cubicBezTo>
                  <a:cubicBezTo>
                    <a:pt x="7036" y="3049"/>
                    <a:pt x="7017" y="3049"/>
                    <a:pt x="7017" y="3049"/>
                  </a:cubicBezTo>
                  <a:cubicBezTo>
                    <a:pt x="7017" y="3049"/>
                    <a:pt x="7017" y="3049"/>
                    <a:pt x="7017" y="3049"/>
                  </a:cubicBezTo>
                  <a:cubicBezTo>
                    <a:pt x="7017" y="3049"/>
                    <a:pt x="7017" y="3049"/>
                    <a:pt x="7017" y="3049"/>
                  </a:cubicBezTo>
                  <a:cubicBezTo>
                    <a:pt x="7036" y="3013"/>
                    <a:pt x="7036" y="3049"/>
                    <a:pt x="7055" y="3013"/>
                  </a:cubicBezTo>
                  <a:cubicBezTo>
                    <a:pt x="7055" y="3013"/>
                    <a:pt x="7055" y="3013"/>
                    <a:pt x="7055" y="3013"/>
                  </a:cubicBezTo>
                  <a:cubicBezTo>
                    <a:pt x="7055" y="3013"/>
                    <a:pt x="7017" y="3013"/>
                    <a:pt x="7017" y="2977"/>
                  </a:cubicBezTo>
                  <a:cubicBezTo>
                    <a:pt x="7036" y="2977"/>
                    <a:pt x="7036" y="2977"/>
                    <a:pt x="7055" y="2977"/>
                  </a:cubicBezTo>
                  <a:cubicBezTo>
                    <a:pt x="7036" y="2941"/>
                    <a:pt x="6979" y="2977"/>
                    <a:pt x="6979" y="2941"/>
                  </a:cubicBezTo>
                  <a:cubicBezTo>
                    <a:pt x="6979" y="2941"/>
                    <a:pt x="6979" y="2941"/>
                    <a:pt x="6979" y="2941"/>
                  </a:cubicBezTo>
                  <a:cubicBezTo>
                    <a:pt x="6979" y="2941"/>
                    <a:pt x="6979" y="2941"/>
                    <a:pt x="6979" y="2941"/>
                  </a:cubicBezTo>
                  <a:cubicBezTo>
                    <a:pt x="6998" y="2941"/>
                    <a:pt x="7017" y="2941"/>
                    <a:pt x="7036" y="2941"/>
                  </a:cubicBezTo>
                  <a:cubicBezTo>
                    <a:pt x="7036" y="2904"/>
                    <a:pt x="7017" y="2904"/>
                    <a:pt x="6998" y="2904"/>
                  </a:cubicBezTo>
                  <a:cubicBezTo>
                    <a:pt x="6998" y="2904"/>
                    <a:pt x="6998" y="2904"/>
                    <a:pt x="6998" y="2904"/>
                  </a:cubicBezTo>
                  <a:cubicBezTo>
                    <a:pt x="6979" y="2904"/>
                    <a:pt x="6998" y="2868"/>
                    <a:pt x="6998" y="2868"/>
                  </a:cubicBezTo>
                  <a:cubicBezTo>
                    <a:pt x="6979" y="2868"/>
                    <a:pt x="6960" y="2904"/>
                    <a:pt x="6942" y="2904"/>
                  </a:cubicBezTo>
                  <a:cubicBezTo>
                    <a:pt x="6942" y="2904"/>
                    <a:pt x="6942" y="2904"/>
                    <a:pt x="6960" y="2868"/>
                  </a:cubicBezTo>
                  <a:cubicBezTo>
                    <a:pt x="6960" y="2868"/>
                    <a:pt x="6960" y="2868"/>
                    <a:pt x="6960" y="2868"/>
                  </a:cubicBezTo>
                  <a:cubicBezTo>
                    <a:pt x="6979" y="2832"/>
                    <a:pt x="6979" y="2832"/>
                    <a:pt x="6998" y="2832"/>
                  </a:cubicBezTo>
                  <a:cubicBezTo>
                    <a:pt x="6998" y="2832"/>
                    <a:pt x="6998" y="2832"/>
                    <a:pt x="6998" y="2832"/>
                  </a:cubicBezTo>
                  <a:cubicBezTo>
                    <a:pt x="6998" y="2832"/>
                    <a:pt x="6979" y="2832"/>
                    <a:pt x="6979" y="2832"/>
                  </a:cubicBezTo>
                  <a:cubicBezTo>
                    <a:pt x="6960" y="2832"/>
                    <a:pt x="6960" y="2868"/>
                    <a:pt x="6942" y="2868"/>
                  </a:cubicBezTo>
                  <a:cubicBezTo>
                    <a:pt x="6942" y="2832"/>
                    <a:pt x="6942" y="2832"/>
                    <a:pt x="6923" y="2832"/>
                  </a:cubicBezTo>
                  <a:cubicBezTo>
                    <a:pt x="6923" y="2832"/>
                    <a:pt x="6923" y="2832"/>
                    <a:pt x="6923" y="2832"/>
                  </a:cubicBezTo>
                  <a:cubicBezTo>
                    <a:pt x="6942" y="2832"/>
                    <a:pt x="6979" y="2795"/>
                    <a:pt x="6979" y="2795"/>
                  </a:cubicBezTo>
                  <a:cubicBezTo>
                    <a:pt x="6998" y="2795"/>
                    <a:pt x="6998" y="2795"/>
                    <a:pt x="6998" y="2795"/>
                  </a:cubicBezTo>
                  <a:cubicBezTo>
                    <a:pt x="6979" y="2795"/>
                    <a:pt x="6960" y="2795"/>
                    <a:pt x="6942" y="2795"/>
                  </a:cubicBezTo>
                  <a:cubicBezTo>
                    <a:pt x="6942" y="2795"/>
                    <a:pt x="6923" y="2795"/>
                    <a:pt x="6923" y="2795"/>
                  </a:cubicBezTo>
                  <a:cubicBezTo>
                    <a:pt x="6923" y="2795"/>
                    <a:pt x="6904" y="2795"/>
                    <a:pt x="6904" y="2795"/>
                  </a:cubicBezTo>
                  <a:cubicBezTo>
                    <a:pt x="6923" y="2795"/>
                    <a:pt x="6923" y="2759"/>
                    <a:pt x="6923" y="2723"/>
                  </a:cubicBezTo>
                  <a:cubicBezTo>
                    <a:pt x="6923" y="2723"/>
                    <a:pt x="6904" y="2759"/>
                    <a:pt x="6904" y="2759"/>
                  </a:cubicBezTo>
                  <a:cubicBezTo>
                    <a:pt x="6904" y="2759"/>
                    <a:pt x="6904" y="2759"/>
                    <a:pt x="6904" y="2759"/>
                  </a:cubicBezTo>
                  <a:cubicBezTo>
                    <a:pt x="6904" y="2759"/>
                    <a:pt x="6904" y="2759"/>
                    <a:pt x="6904" y="2759"/>
                  </a:cubicBezTo>
                  <a:cubicBezTo>
                    <a:pt x="6904" y="2759"/>
                    <a:pt x="6904" y="2759"/>
                    <a:pt x="6904" y="2759"/>
                  </a:cubicBezTo>
                  <a:cubicBezTo>
                    <a:pt x="6904" y="2759"/>
                    <a:pt x="6904" y="2759"/>
                    <a:pt x="6885" y="2759"/>
                  </a:cubicBezTo>
                  <a:cubicBezTo>
                    <a:pt x="6885" y="2759"/>
                    <a:pt x="6885" y="2759"/>
                    <a:pt x="6866" y="2795"/>
                  </a:cubicBezTo>
                  <a:cubicBezTo>
                    <a:pt x="6866" y="2832"/>
                    <a:pt x="6866" y="2832"/>
                    <a:pt x="6847" y="2868"/>
                  </a:cubicBezTo>
                  <a:cubicBezTo>
                    <a:pt x="6828" y="2868"/>
                    <a:pt x="6790" y="2868"/>
                    <a:pt x="6790" y="2868"/>
                  </a:cubicBezTo>
                  <a:cubicBezTo>
                    <a:pt x="6771" y="2868"/>
                    <a:pt x="6771" y="2868"/>
                    <a:pt x="6771" y="2832"/>
                  </a:cubicBezTo>
                  <a:cubicBezTo>
                    <a:pt x="6752" y="2832"/>
                    <a:pt x="6771" y="2832"/>
                    <a:pt x="6771" y="2832"/>
                  </a:cubicBezTo>
                  <a:cubicBezTo>
                    <a:pt x="6771" y="2795"/>
                    <a:pt x="6752" y="2795"/>
                    <a:pt x="6752" y="2795"/>
                  </a:cubicBezTo>
                  <a:cubicBezTo>
                    <a:pt x="6771" y="2795"/>
                    <a:pt x="6790" y="2795"/>
                    <a:pt x="6790" y="2795"/>
                  </a:cubicBezTo>
                  <a:cubicBezTo>
                    <a:pt x="6809" y="2759"/>
                    <a:pt x="6809" y="2759"/>
                    <a:pt x="6809" y="2759"/>
                  </a:cubicBezTo>
                  <a:cubicBezTo>
                    <a:pt x="6828" y="2759"/>
                    <a:pt x="6828" y="2723"/>
                    <a:pt x="6828" y="2723"/>
                  </a:cubicBezTo>
                  <a:cubicBezTo>
                    <a:pt x="6828" y="2723"/>
                    <a:pt x="6828" y="2723"/>
                    <a:pt x="6828" y="2723"/>
                  </a:cubicBezTo>
                  <a:cubicBezTo>
                    <a:pt x="6828" y="2723"/>
                    <a:pt x="6828" y="2723"/>
                    <a:pt x="6809" y="2723"/>
                  </a:cubicBezTo>
                  <a:cubicBezTo>
                    <a:pt x="6809" y="2759"/>
                    <a:pt x="6771" y="2759"/>
                    <a:pt x="6771" y="2723"/>
                  </a:cubicBezTo>
                  <a:cubicBezTo>
                    <a:pt x="6771" y="2723"/>
                    <a:pt x="6809" y="2686"/>
                    <a:pt x="6809" y="2686"/>
                  </a:cubicBezTo>
                  <a:cubicBezTo>
                    <a:pt x="6809" y="2650"/>
                    <a:pt x="6828" y="2650"/>
                    <a:pt x="6809" y="2650"/>
                  </a:cubicBezTo>
                  <a:cubicBezTo>
                    <a:pt x="6809" y="2614"/>
                    <a:pt x="6771" y="2650"/>
                    <a:pt x="6771" y="2614"/>
                  </a:cubicBezTo>
                  <a:cubicBezTo>
                    <a:pt x="6771" y="2614"/>
                    <a:pt x="6771" y="2614"/>
                    <a:pt x="6771" y="2614"/>
                  </a:cubicBezTo>
                  <a:cubicBezTo>
                    <a:pt x="6790" y="2614"/>
                    <a:pt x="6790" y="2614"/>
                    <a:pt x="6809" y="2614"/>
                  </a:cubicBezTo>
                  <a:cubicBezTo>
                    <a:pt x="6809" y="2614"/>
                    <a:pt x="6828" y="2614"/>
                    <a:pt x="6828" y="2614"/>
                  </a:cubicBezTo>
                  <a:cubicBezTo>
                    <a:pt x="6828" y="2614"/>
                    <a:pt x="6847" y="2614"/>
                    <a:pt x="6847" y="2614"/>
                  </a:cubicBezTo>
                  <a:cubicBezTo>
                    <a:pt x="6847" y="2614"/>
                    <a:pt x="6847" y="2614"/>
                    <a:pt x="6847" y="2614"/>
                  </a:cubicBezTo>
                  <a:cubicBezTo>
                    <a:pt x="6847" y="2577"/>
                    <a:pt x="6847" y="2541"/>
                    <a:pt x="6809" y="2541"/>
                  </a:cubicBezTo>
                  <a:cubicBezTo>
                    <a:pt x="6809" y="2541"/>
                    <a:pt x="6828" y="2541"/>
                    <a:pt x="6828" y="2505"/>
                  </a:cubicBezTo>
                  <a:cubicBezTo>
                    <a:pt x="6828" y="2505"/>
                    <a:pt x="6828" y="2505"/>
                    <a:pt x="6828" y="2505"/>
                  </a:cubicBezTo>
                  <a:cubicBezTo>
                    <a:pt x="6809" y="2505"/>
                    <a:pt x="6809" y="2505"/>
                    <a:pt x="6809" y="2505"/>
                  </a:cubicBezTo>
                  <a:cubicBezTo>
                    <a:pt x="6809" y="2505"/>
                    <a:pt x="6790" y="2505"/>
                    <a:pt x="6790" y="2505"/>
                  </a:cubicBezTo>
                  <a:cubicBezTo>
                    <a:pt x="6790" y="2505"/>
                    <a:pt x="6771" y="2505"/>
                    <a:pt x="6771" y="2505"/>
                  </a:cubicBezTo>
                  <a:cubicBezTo>
                    <a:pt x="6771" y="2469"/>
                    <a:pt x="6790" y="2469"/>
                    <a:pt x="6790" y="2469"/>
                  </a:cubicBezTo>
                  <a:cubicBezTo>
                    <a:pt x="6809" y="2469"/>
                    <a:pt x="6809" y="2432"/>
                    <a:pt x="6809" y="2432"/>
                  </a:cubicBezTo>
                  <a:cubicBezTo>
                    <a:pt x="6809" y="2432"/>
                    <a:pt x="6809" y="2432"/>
                    <a:pt x="6809" y="2396"/>
                  </a:cubicBezTo>
                  <a:cubicBezTo>
                    <a:pt x="6809" y="2396"/>
                    <a:pt x="6790" y="2396"/>
                    <a:pt x="6790" y="2396"/>
                  </a:cubicBezTo>
                  <a:cubicBezTo>
                    <a:pt x="6790" y="2396"/>
                    <a:pt x="6790" y="2396"/>
                    <a:pt x="6771" y="2360"/>
                  </a:cubicBezTo>
                  <a:cubicBezTo>
                    <a:pt x="6771" y="2360"/>
                    <a:pt x="6771" y="2360"/>
                    <a:pt x="6771" y="2360"/>
                  </a:cubicBezTo>
                  <a:cubicBezTo>
                    <a:pt x="6771" y="2360"/>
                    <a:pt x="6771" y="2360"/>
                    <a:pt x="6771" y="2323"/>
                  </a:cubicBezTo>
                  <a:cubicBezTo>
                    <a:pt x="6790" y="2323"/>
                    <a:pt x="6790" y="2323"/>
                    <a:pt x="6790" y="2360"/>
                  </a:cubicBezTo>
                  <a:cubicBezTo>
                    <a:pt x="6790" y="2323"/>
                    <a:pt x="6790" y="2323"/>
                    <a:pt x="6790" y="2323"/>
                  </a:cubicBezTo>
                  <a:cubicBezTo>
                    <a:pt x="6790" y="2323"/>
                    <a:pt x="6790" y="2323"/>
                    <a:pt x="6790" y="2323"/>
                  </a:cubicBezTo>
                  <a:cubicBezTo>
                    <a:pt x="6771" y="2323"/>
                    <a:pt x="6752" y="2287"/>
                    <a:pt x="6752" y="2251"/>
                  </a:cubicBezTo>
                  <a:cubicBezTo>
                    <a:pt x="6733" y="2251"/>
                    <a:pt x="6733" y="2251"/>
                    <a:pt x="6715" y="2251"/>
                  </a:cubicBezTo>
                  <a:cubicBezTo>
                    <a:pt x="6715" y="2251"/>
                    <a:pt x="6715" y="2251"/>
                    <a:pt x="6715" y="2251"/>
                  </a:cubicBezTo>
                  <a:cubicBezTo>
                    <a:pt x="6733" y="2251"/>
                    <a:pt x="6733" y="2214"/>
                    <a:pt x="6752" y="2214"/>
                  </a:cubicBezTo>
                  <a:cubicBezTo>
                    <a:pt x="6752" y="2214"/>
                    <a:pt x="6752" y="2214"/>
                    <a:pt x="6752" y="2214"/>
                  </a:cubicBezTo>
                  <a:cubicBezTo>
                    <a:pt x="6752" y="2214"/>
                    <a:pt x="6771" y="2214"/>
                    <a:pt x="6771" y="2178"/>
                  </a:cubicBezTo>
                  <a:cubicBezTo>
                    <a:pt x="6771" y="2178"/>
                    <a:pt x="6733" y="2142"/>
                    <a:pt x="6733" y="2142"/>
                  </a:cubicBezTo>
                  <a:cubicBezTo>
                    <a:pt x="6733" y="2106"/>
                    <a:pt x="6733" y="2069"/>
                    <a:pt x="6715" y="2069"/>
                  </a:cubicBezTo>
                  <a:cubicBezTo>
                    <a:pt x="6715" y="2069"/>
                    <a:pt x="6696" y="2069"/>
                    <a:pt x="6696" y="2033"/>
                  </a:cubicBezTo>
                  <a:cubicBezTo>
                    <a:pt x="6677" y="2033"/>
                    <a:pt x="6677" y="2033"/>
                    <a:pt x="6677" y="2033"/>
                  </a:cubicBezTo>
                  <a:cubicBezTo>
                    <a:pt x="6677" y="1997"/>
                    <a:pt x="6658" y="1960"/>
                    <a:pt x="6658" y="1960"/>
                  </a:cubicBezTo>
                  <a:cubicBezTo>
                    <a:pt x="6658" y="1924"/>
                    <a:pt x="6658" y="1888"/>
                    <a:pt x="6658" y="1888"/>
                  </a:cubicBezTo>
                  <a:cubicBezTo>
                    <a:pt x="6639" y="1888"/>
                    <a:pt x="6639" y="1888"/>
                    <a:pt x="6639" y="1888"/>
                  </a:cubicBezTo>
                  <a:cubicBezTo>
                    <a:pt x="6620" y="1888"/>
                    <a:pt x="6620" y="1851"/>
                    <a:pt x="6620" y="1851"/>
                  </a:cubicBezTo>
                  <a:cubicBezTo>
                    <a:pt x="6620" y="1851"/>
                    <a:pt x="6601" y="1851"/>
                    <a:pt x="6601" y="1851"/>
                  </a:cubicBezTo>
                  <a:cubicBezTo>
                    <a:pt x="6582" y="1815"/>
                    <a:pt x="6582" y="1815"/>
                    <a:pt x="6582" y="1815"/>
                  </a:cubicBezTo>
                  <a:cubicBezTo>
                    <a:pt x="6582" y="1779"/>
                    <a:pt x="6563" y="1779"/>
                    <a:pt x="6544" y="1779"/>
                  </a:cubicBezTo>
                  <a:cubicBezTo>
                    <a:pt x="6544" y="1779"/>
                    <a:pt x="6544" y="1779"/>
                    <a:pt x="6525" y="1779"/>
                  </a:cubicBezTo>
                  <a:cubicBezTo>
                    <a:pt x="6525" y="1779"/>
                    <a:pt x="6506" y="1779"/>
                    <a:pt x="6506" y="1779"/>
                  </a:cubicBezTo>
                  <a:cubicBezTo>
                    <a:pt x="6506" y="1779"/>
                    <a:pt x="6506" y="1779"/>
                    <a:pt x="6506" y="1779"/>
                  </a:cubicBezTo>
                  <a:cubicBezTo>
                    <a:pt x="6506" y="1779"/>
                    <a:pt x="6506" y="1743"/>
                    <a:pt x="6488" y="1743"/>
                  </a:cubicBezTo>
                  <a:cubicBezTo>
                    <a:pt x="6488" y="1743"/>
                    <a:pt x="6469" y="1779"/>
                    <a:pt x="6450" y="1779"/>
                  </a:cubicBezTo>
                  <a:cubicBezTo>
                    <a:pt x="6450" y="1779"/>
                    <a:pt x="6450" y="1779"/>
                    <a:pt x="6450" y="1743"/>
                  </a:cubicBezTo>
                  <a:cubicBezTo>
                    <a:pt x="6450" y="1743"/>
                    <a:pt x="6450" y="1743"/>
                    <a:pt x="6450" y="1743"/>
                  </a:cubicBezTo>
                  <a:cubicBezTo>
                    <a:pt x="6450" y="1779"/>
                    <a:pt x="6431" y="1779"/>
                    <a:pt x="6412" y="1779"/>
                  </a:cubicBezTo>
                  <a:cubicBezTo>
                    <a:pt x="6412" y="1779"/>
                    <a:pt x="6412" y="1779"/>
                    <a:pt x="6393" y="1779"/>
                  </a:cubicBezTo>
                  <a:cubicBezTo>
                    <a:pt x="6393" y="1779"/>
                    <a:pt x="6393" y="1815"/>
                    <a:pt x="6393" y="1815"/>
                  </a:cubicBezTo>
                  <a:cubicBezTo>
                    <a:pt x="6374" y="1779"/>
                    <a:pt x="6393" y="1779"/>
                    <a:pt x="6393" y="1743"/>
                  </a:cubicBezTo>
                  <a:cubicBezTo>
                    <a:pt x="6374" y="1743"/>
                    <a:pt x="6355" y="1779"/>
                    <a:pt x="6355" y="1779"/>
                  </a:cubicBezTo>
                  <a:cubicBezTo>
                    <a:pt x="6355" y="1779"/>
                    <a:pt x="6355" y="1779"/>
                    <a:pt x="6355" y="1779"/>
                  </a:cubicBezTo>
                  <a:cubicBezTo>
                    <a:pt x="6355" y="1779"/>
                    <a:pt x="6355" y="1779"/>
                    <a:pt x="6355" y="1779"/>
                  </a:cubicBezTo>
                  <a:cubicBezTo>
                    <a:pt x="6355" y="1779"/>
                    <a:pt x="6355" y="1779"/>
                    <a:pt x="6336" y="1779"/>
                  </a:cubicBezTo>
                  <a:cubicBezTo>
                    <a:pt x="6336" y="1779"/>
                    <a:pt x="6336" y="1743"/>
                    <a:pt x="6336" y="1743"/>
                  </a:cubicBezTo>
                  <a:cubicBezTo>
                    <a:pt x="6336" y="1743"/>
                    <a:pt x="6336" y="1743"/>
                    <a:pt x="6336" y="1743"/>
                  </a:cubicBezTo>
                  <a:cubicBezTo>
                    <a:pt x="6317" y="1779"/>
                    <a:pt x="6336" y="1779"/>
                    <a:pt x="6317" y="1779"/>
                  </a:cubicBezTo>
                  <a:cubicBezTo>
                    <a:pt x="6298" y="1815"/>
                    <a:pt x="6261" y="1743"/>
                    <a:pt x="6242" y="1706"/>
                  </a:cubicBezTo>
                  <a:cubicBezTo>
                    <a:pt x="6242" y="1706"/>
                    <a:pt x="6242" y="1706"/>
                    <a:pt x="6242" y="1706"/>
                  </a:cubicBezTo>
                  <a:cubicBezTo>
                    <a:pt x="6242" y="1670"/>
                    <a:pt x="6242" y="1670"/>
                    <a:pt x="6261" y="1670"/>
                  </a:cubicBezTo>
                  <a:cubicBezTo>
                    <a:pt x="6261" y="1670"/>
                    <a:pt x="6261" y="1670"/>
                    <a:pt x="6261" y="1670"/>
                  </a:cubicBezTo>
                  <a:cubicBezTo>
                    <a:pt x="6261" y="1670"/>
                    <a:pt x="6280" y="1670"/>
                    <a:pt x="6280" y="1670"/>
                  </a:cubicBezTo>
                  <a:cubicBezTo>
                    <a:pt x="6280" y="1670"/>
                    <a:pt x="6298" y="1634"/>
                    <a:pt x="6298" y="1634"/>
                  </a:cubicBezTo>
                  <a:cubicBezTo>
                    <a:pt x="6298" y="1634"/>
                    <a:pt x="6298" y="1634"/>
                    <a:pt x="6298" y="1634"/>
                  </a:cubicBezTo>
                  <a:cubicBezTo>
                    <a:pt x="6280" y="1634"/>
                    <a:pt x="6261" y="1634"/>
                    <a:pt x="6242" y="1597"/>
                  </a:cubicBezTo>
                  <a:cubicBezTo>
                    <a:pt x="6242" y="1597"/>
                    <a:pt x="6242" y="1597"/>
                    <a:pt x="6242" y="1561"/>
                  </a:cubicBezTo>
                  <a:cubicBezTo>
                    <a:pt x="6242" y="1561"/>
                    <a:pt x="6242" y="1561"/>
                    <a:pt x="6242" y="1561"/>
                  </a:cubicBezTo>
                  <a:cubicBezTo>
                    <a:pt x="6242" y="1561"/>
                    <a:pt x="6242" y="1597"/>
                    <a:pt x="6223" y="1597"/>
                  </a:cubicBezTo>
                  <a:cubicBezTo>
                    <a:pt x="6223" y="1597"/>
                    <a:pt x="6204" y="1561"/>
                    <a:pt x="6204" y="1561"/>
                  </a:cubicBezTo>
                  <a:cubicBezTo>
                    <a:pt x="6223" y="1561"/>
                    <a:pt x="6223" y="1525"/>
                    <a:pt x="6223" y="1525"/>
                  </a:cubicBezTo>
                  <a:cubicBezTo>
                    <a:pt x="6223" y="1525"/>
                    <a:pt x="6242" y="1525"/>
                    <a:pt x="6242" y="1525"/>
                  </a:cubicBezTo>
                  <a:cubicBezTo>
                    <a:pt x="6261" y="1525"/>
                    <a:pt x="6261" y="1525"/>
                    <a:pt x="6261" y="1525"/>
                  </a:cubicBezTo>
                  <a:cubicBezTo>
                    <a:pt x="6280" y="1525"/>
                    <a:pt x="6317" y="1525"/>
                    <a:pt x="6336" y="1525"/>
                  </a:cubicBezTo>
                  <a:cubicBezTo>
                    <a:pt x="6336" y="1525"/>
                    <a:pt x="6355" y="1561"/>
                    <a:pt x="6355" y="1525"/>
                  </a:cubicBezTo>
                  <a:cubicBezTo>
                    <a:pt x="6355" y="1525"/>
                    <a:pt x="6355" y="1525"/>
                    <a:pt x="6355" y="1525"/>
                  </a:cubicBezTo>
                  <a:cubicBezTo>
                    <a:pt x="6355" y="1525"/>
                    <a:pt x="6355" y="1525"/>
                    <a:pt x="6355" y="1525"/>
                  </a:cubicBezTo>
                  <a:cubicBezTo>
                    <a:pt x="6336" y="1525"/>
                    <a:pt x="6317" y="1525"/>
                    <a:pt x="6317" y="1488"/>
                  </a:cubicBezTo>
                  <a:cubicBezTo>
                    <a:pt x="6317" y="1488"/>
                    <a:pt x="6317" y="1488"/>
                    <a:pt x="6317" y="1488"/>
                  </a:cubicBezTo>
                  <a:cubicBezTo>
                    <a:pt x="6336" y="1488"/>
                    <a:pt x="6374" y="1488"/>
                    <a:pt x="6393" y="1488"/>
                  </a:cubicBezTo>
                  <a:cubicBezTo>
                    <a:pt x="6393" y="1525"/>
                    <a:pt x="6393" y="1525"/>
                    <a:pt x="6412" y="1525"/>
                  </a:cubicBezTo>
                  <a:cubicBezTo>
                    <a:pt x="6393" y="1488"/>
                    <a:pt x="6412" y="1488"/>
                    <a:pt x="6431" y="1488"/>
                  </a:cubicBezTo>
                  <a:cubicBezTo>
                    <a:pt x="6431" y="1452"/>
                    <a:pt x="6412" y="1452"/>
                    <a:pt x="6412" y="1416"/>
                  </a:cubicBezTo>
                  <a:cubicBezTo>
                    <a:pt x="6393" y="1452"/>
                    <a:pt x="6393" y="1452"/>
                    <a:pt x="6393" y="1452"/>
                  </a:cubicBezTo>
                  <a:cubicBezTo>
                    <a:pt x="6393" y="1452"/>
                    <a:pt x="6374" y="1452"/>
                    <a:pt x="6374" y="1452"/>
                  </a:cubicBezTo>
                  <a:cubicBezTo>
                    <a:pt x="6355" y="1452"/>
                    <a:pt x="6336" y="1452"/>
                    <a:pt x="6336" y="1452"/>
                  </a:cubicBezTo>
                  <a:cubicBezTo>
                    <a:pt x="6317" y="1452"/>
                    <a:pt x="6298" y="1452"/>
                    <a:pt x="6298" y="1452"/>
                  </a:cubicBezTo>
                  <a:cubicBezTo>
                    <a:pt x="6298" y="1452"/>
                    <a:pt x="6298" y="1452"/>
                    <a:pt x="6280" y="1452"/>
                  </a:cubicBezTo>
                  <a:cubicBezTo>
                    <a:pt x="6280" y="1452"/>
                    <a:pt x="6280" y="1416"/>
                    <a:pt x="6280" y="1416"/>
                  </a:cubicBezTo>
                  <a:cubicBezTo>
                    <a:pt x="6280" y="1416"/>
                    <a:pt x="6298" y="1416"/>
                    <a:pt x="6298" y="1416"/>
                  </a:cubicBezTo>
                  <a:cubicBezTo>
                    <a:pt x="6298" y="1416"/>
                    <a:pt x="6298" y="1416"/>
                    <a:pt x="6298" y="1416"/>
                  </a:cubicBezTo>
                  <a:cubicBezTo>
                    <a:pt x="6280" y="1416"/>
                    <a:pt x="6280" y="1416"/>
                    <a:pt x="6261" y="1416"/>
                  </a:cubicBezTo>
                  <a:cubicBezTo>
                    <a:pt x="6261" y="1416"/>
                    <a:pt x="6261" y="1416"/>
                    <a:pt x="6261" y="1416"/>
                  </a:cubicBezTo>
                  <a:cubicBezTo>
                    <a:pt x="6280" y="1379"/>
                    <a:pt x="6280" y="1379"/>
                    <a:pt x="6298" y="1379"/>
                  </a:cubicBezTo>
                  <a:cubicBezTo>
                    <a:pt x="6298" y="1379"/>
                    <a:pt x="6298" y="1379"/>
                    <a:pt x="6298" y="1379"/>
                  </a:cubicBezTo>
                  <a:cubicBezTo>
                    <a:pt x="6280" y="1379"/>
                    <a:pt x="6261" y="1343"/>
                    <a:pt x="6242" y="1343"/>
                  </a:cubicBezTo>
                  <a:cubicBezTo>
                    <a:pt x="6242" y="1343"/>
                    <a:pt x="6223" y="1343"/>
                    <a:pt x="6223" y="1343"/>
                  </a:cubicBezTo>
                  <a:cubicBezTo>
                    <a:pt x="6223" y="1307"/>
                    <a:pt x="6204" y="1271"/>
                    <a:pt x="6204" y="1271"/>
                  </a:cubicBezTo>
                  <a:cubicBezTo>
                    <a:pt x="6204" y="1271"/>
                    <a:pt x="6204" y="1271"/>
                    <a:pt x="6204" y="1271"/>
                  </a:cubicBezTo>
                  <a:cubicBezTo>
                    <a:pt x="6204" y="1271"/>
                    <a:pt x="6223" y="1271"/>
                    <a:pt x="6242" y="1234"/>
                  </a:cubicBezTo>
                  <a:cubicBezTo>
                    <a:pt x="6223" y="1234"/>
                    <a:pt x="6223" y="1234"/>
                    <a:pt x="6223" y="1234"/>
                  </a:cubicBezTo>
                  <a:cubicBezTo>
                    <a:pt x="6223" y="1234"/>
                    <a:pt x="6242" y="1234"/>
                    <a:pt x="6242" y="1198"/>
                  </a:cubicBezTo>
                  <a:cubicBezTo>
                    <a:pt x="6242" y="1198"/>
                    <a:pt x="6242" y="1198"/>
                    <a:pt x="6242" y="1198"/>
                  </a:cubicBezTo>
                  <a:cubicBezTo>
                    <a:pt x="6261" y="1198"/>
                    <a:pt x="6280" y="1198"/>
                    <a:pt x="6280" y="1198"/>
                  </a:cubicBezTo>
                  <a:cubicBezTo>
                    <a:pt x="6298" y="1198"/>
                    <a:pt x="6298" y="1198"/>
                    <a:pt x="6298" y="1198"/>
                  </a:cubicBezTo>
                  <a:cubicBezTo>
                    <a:pt x="6317" y="1198"/>
                    <a:pt x="6317" y="1162"/>
                    <a:pt x="6336" y="1162"/>
                  </a:cubicBezTo>
                  <a:cubicBezTo>
                    <a:pt x="6336" y="1162"/>
                    <a:pt x="6336" y="1162"/>
                    <a:pt x="6336" y="1162"/>
                  </a:cubicBezTo>
                  <a:cubicBezTo>
                    <a:pt x="6355" y="1162"/>
                    <a:pt x="6355" y="1162"/>
                    <a:pt x="6374" y="1162"/>
                  </a:cubicBezTo>
                  <a:cubicBezTo>
                    <a:pt x="6374" y="1125"/>
                    <a:pt x="6393" y="1125"/>
                    <a:pt x="6412" y="1125"/>
                  </a:cubicBezTo>
                  <a:cubicBezTo>
                    <a:pt x="6431" y="1089"/>
                    <a:pt x="6450" y="1125"/>
                    <a:pt x="6469" y="1125"/>
                  </a:cubicBezTo>
                  <a:cubicBezTo>
                    <a:pt x="6469" y="1089"/>
                    <a:pt x="6488" y="1089"/>
                    <a:pt x="6488" y="1089"/>
                  </a:cubicBezTo>
                  <a:cubicBezTo>
                    <a:pt x="6506" y="1089"/>
                    <a:pt x="6506" y="1089"/>
                    <a:pt x="6506" y="1089"/>
                  </a:cubicBezTo>
                  <a:cubicBezTo>
                    <a:pt x="6525" y="1089"/>
                    <a:pt x="6544" y="1053"/>
                    <a:pt x="6544" y="1053"/>
                  </a:cubicBezTo>
                  <a:cubicBezTo>
                    <a:pt x="6544" y="1016"/>
                    <a:pt x="6563" y="1016"/>
                    <a:pt x="6563" y="1016"/>
                  </a:cubicBezTo>
                  <a:cubicBezTo>
                    <a:pt x="6563" y="1016"/>
                    <a:pt x="6544" y="1016"/>
                    <a:pt x="6544" y="1016"/>
                  </a:cubicBezTo>
                  <a:cubicBezTo>
                    <a:pt x="6563" y="980"/>
                    <a:pt x="6563" y="944"/>
                    <a:pt x="6582" y="944"/>
                  </a:cubicBezTo>
                  <a:cubicBezTo>
                    <a:pt x="6582" y="908"/>
                    <a:pt x="6601" y="908"/>
                    <a:pt x="6601" y="908"/>
                  </a:cubicBezTo>
                  <a:cubicBezTo>
                    <a:pt x="6601" y="908"/>
                    <a:pt x="6601" y="871"/>
                    <a:pt x="6601" y="871"/>
                  </a:cubicBezTo>
                  <a:cubicBezTo>
                    <a:pt x="6601" y="871"/>
                    <a:pt x="6601" y="871"/>
                    <a:pt x="6601" y="871"/>
                  </a:cubicBezTo>
                  <a:cubicBezTo>
                    <a:pt x="6601" y="908"/>
                    <a:pt x="6563" y="908"/>
                    <a:pt x="6525" y="908"/>
                  </a:cubicBezTo>
                  <a:cubicBezTo>
                    <a:pt x="6525" y="908"/>
                    <a:pt x="6506" y="908"/>
                    <a:pt x="6506" y="908"/>
                  </a:cubicBezTo>
                  <a:cubicBezTo>
                    <a:pt x="6506" y="871"/>
                    <a:pt x="6525" y="871"/>
                    <a:pt x="6525" y="835"/>
                  </a:cubicBezTo>
                  <a:cubicBezTo>
                    <a:pt x="6544" y="835"/>
                    <a:pt x="6525" y="835"/>
                    <a:pt x="6544" y="799"/>
                  </a:cubicBezTo>
                  <a:cubicBezTo>
                    <a:pt x="6544" y="799"/>
                    <a:pt x="6563" y="799"/>
                    <a:pt x="6563" y="762"/>
                  </a:cubicBezTo>
                  <a:cubicBezTo>
                    <a:pt x="6582" y="762"/>
                    <a:pt x="6601" y="726"/>
                    <a:pt x="6620" y="726"/>
                  </a:cubicBezTo>
                  <a:cubicBezTo>
                    <a:pt x="6620" y="726"/>
                    <a:pt x="6639" y="726"/>
                    <a:pt x="6639" y="690"/>
                  </a:cubicBezTo>
                  <a:cubicBezTo>
                    <a:pt x="6639" y="690"/>
                    <a:pt x="6639" y="690"/>
                    <a:pt x="6639" y="690"/>
                  </a:cubicBezTo>
                  <a:cubicBezTo>
                    <a:pt x="6658" y="690"/>
                    <a:pt x="6677" y="690"/>
                    <a:pt x="6696" y="690"/>
                  </a:cubicBezTo>
                  <a:cubicBezTo>
                    <a:pt x="6696" y="690"/>
                    <a:pt x="6715" y="690"/>
                    <a:pt x="6715" y="690"/>
                  </a:cubicBezTo>
                  <a:cubicBezTo>
                    <a:pt x="6715" y="690"/>
                    <a:pt x="6715" y="690"/>
                    <a:pt x="6715" y="653"/>
                  </a:cubicBezTo>
                  <a:cubicBezTo>
                    <a:pt x="6715" y="653"/>
                    <a:pt x="6715" y="653"/>
                    <a:pt x="6715" y="653"/>
                  </a:cubicBezTo>
                  <a:cubicBezTo>
                    <a:pt x="6715" y="653"/>
                    <a:pt x="6733" y="617"/>
                    <a:pt x="6733" y="617"/>
                  </a:cubicBezTo>
                  <a:cubicBezTo>
                    <a:pt x="6733" y="617"/>
                    <a:pt x="6733" y="617"/>
                    <a:pt x="6733" y="617"/>
                  </a:cubicBezTo>
                  <a:cubicBezTo>
                    <a:pt x="6733" y="581"/>
                    <a:pt x="6752" y="545"/>
                    <a:pt x="6752" y="508"/>
                  </a:cubicBezTo>
                  <a:cubicBezTo>
                    <a:pt x="6752" y="508"/>
                    <a:pt x="6771" y="508"/>
                    <a:pt x="6771" y="508"/>
                  </a:cubicBezTo>
                  <a:cubicBezTo>
                    <a:pt x="6790" y="508"/>
                    <a:pt x="6790" y="581"/>
                    <a:pt x="6809" y="581"/>
                  </a:cubicBezTo>
                  <a:cubicBezTo>
                    <a:pt x="6809" y="581"/>
                    <a:pt x="6809" y="581"/>
                    <a:pt x="6809" y="581"/>
                  </a:cubicBezTo>
                  <a:cubicBezTo>
                    <a:pt x="6809" y="581"/>
                    <a:pt x="6809" y="545"/>
                    <a:pt x="6809" y="545"/>
                  </a:cubicBezTo>
                  <a:cubicBezTo>
                    <a:pt x="6790" y="545"/>
                    <a:pt x="6790" y="508"/>
                    <a:pt x="6790" y="508"/>
                  </a:cubicBezTo>
                  <a:cubicBezTo>
                    <a:pt x="6790" y="508"/>
                    <a:pt x="6790" y="508"/>
                    <a:pt x="6790" y="508"/>
                  </a:cubicBezTo>
                  <a:cubicBezTo>
                    <a:pt x="6790" y="508"/>
                    <a:pt x="6809" y="472"/>
                    <a:pt x="6809" y="472"/>
                  </a:cubicBezTo>
                  <a:cubicBezTo>
                    <a:pt x="6828" y="472"/>
                    <a:pt x="6828" y="472"/>
                    <a:pt x="6847" y="472"/>
                  </a:cubicBezTo>
                  <a:cubicBezTo>
                    <a:pt x="6847" y="436"/>
                    <a:pt x="6847" y="436"/>
                    <a:pt x="6847" y="436"/>
                  </a:cubicBezTo>
                  <a:cubicBezTo>
                    <a:pt x="6866" y="436"/>
                    <a:pt x="6866" y="472"/>
                    <a:pt x="6885" y="472"/>
                  </a:cubicBezTo>
                  <a:cubicBezTo>
                    <a:pt x="6885" y="436"/>
                    <a:pt x="6885" y="436"/>
                    <a:pt x="6885" y="436"/>
                  </a:cubicBezTo>
                  <a:cubicBezTo>
                    <a:pt x="6923" y="363"/>
                    <a:pt x="6923" y="508"/>
                    <a:pt x="6942" y="508"/>
                  </a:cubicBezTo>
                  <a:cubicBezTo>
                    <a:pt x="6942" y="508"/>
                    <a:pt x="6942" y="508"/>
                    <a:pt x="6942" y="508"/>
                  </a:cubicBezTo>
                  <a:cubicBezTo>
                    <a:pt x="6942" y="508"/>
                    <a:pt x="6942" y="508"/>
                    <a:pt x="6942" y="508"/>
                  </a:cubicBezTo>
                  <a:cubicBezTo>
                    <a:pt x="6979" y="508"/>
                    <a:pt x="6998" y="545"/>
                    <a:pt x="7017" y="581"/>
                  </a:cubicBezTo>
                  <a:cubicBezTo>
                    <a:pt x="7017" y="581"/>
                    <a:pt x="7017" y="581"/>
                    <a:pt x="7017" y="581"/>
                  </a:cubicBezTo>
                  <a:cubicBezTo>
                    <a:pt x="7017" y="581"/>
                    <a:pt x="7036" y="545"/>
                    <a:pt x="7036" y="545"/>
                  </a:cubicBezTo>
                  <a:cubicBezTo>
                    <a:pt x="7017" y="545"/>
                    <a:pt x="7017" y="545"/>
                    <a:pt x="7017" y="545"/>
                  </a:cubicBezTo>
                  <a:cubicBezTo>
                    <a:pt x="6998" y="508"/>
                    <a:pt x="6998" y="508"/>
                    <a:pt x="6998" y="508"/>
                  </a:cubicBezTo>
                  <a:cubicBezTo>
                    <a:pt x="7017" y="508"/>
                    <a:pt x="7017" y="508"/>
                    <a:pt x="7036" y="508"/>
                  </a:cubicBezTo>
                  <a:cubicBezTo>
                    <a:pt x="7036" y="472"/>
                    <a:pt x="7017" y="472"/>
                    <a:pt x="6998" y="472"/>
                  </a:cubicBezTo>
                  <a:cubicBezTo>
                    <a:pt x="6979" y="436"/>
                    <a:pt x="6998" y="399"/>
                    <a:pt x="7017" y="399"/>
                  </a:cubicBezTo>
                  <a:cubicBezTo>
                    <a:pt x="7036" y="363"/>
                    <a:pt x="7036" y="399"/>
                    <a:pt x="7055" y="399"/>
                  </a:cubicBezTo>
                  <a:cubicBezTo>
                    <a:pt x="7055" y="399"/>
                    <a:pt x="7055" y="399"/>
                    <a:pt x="7055" y="399"/>
                  </a:cubicBezTo>
                  <a:cubicBezTo>
                    <a:pt x="7074" y="436"/>
                    <a:pt x="7074" y="436"/>
                    <a:pt x="7074" y="436"/>
                  </a:cubicBezTo>
                  <a:cubicBezTo>
                    <a:pt x="7093" y="436"/>
                    <a:pt x="7093" y="436"/>
                    <a:pt x="7112" y="436"/>
                  </a:cubicBezTo>
                  <a:cubicBezTo>
                    <a:pt x="7112" y="472"/>
                    <a:pt x="7131" y="508"/>
                    <a:pt x="7150" y="508"/>
                  </a:cubicBezTo>
                  <a:cubicBezTo>
                    <a:pt x="7150" y="508"/>
                    <a:pt x="7150" y="508"/>
                    <a:pt x="7150" y="508"/>
                  </a:cubicBezTo>
                  <a:cubicBezTo>
                    <a:pt x="7150" y="508"/>
                    <a:pt x="7168" y="508"/>
                    <a:pt x="7168" y="508"/>
                  </a:cubicBezTo>
                  <a:cubicBezTo>
                    <a:pt x="7168" y="472"/>
                    <a:pt x="7168" y="508"/>
                    <a:pt x="7168" y="472"/>
                  </a:cubicBezTo>
                  <a:cubicBezTo>
                    <a:pt x="7168" y="472"/>
                    <a:pt x="7168" y="472"/>
                    <a:pt x="7168" y="472"/>
                  </a:cubicBezTo>
                  <a:cubicBezTo>
                    <a:pt x="7168" y="472"/>
                    <a:pt x="7168" y="399"/>
                    <a:pt x="7187" y="399"/>
                  </a:cubicBezTo>
                  <a:cubicBezTo>
                    <a:pt x="7187" y="399"/>
                    <a:pt x="7187" y="399"/>
                    <a:pt x="7187" y="399"/>
                  </a:cubicBezTo>
                  <a:cubicBezTo>
                    <a:pt x="7187" y="363"/>
                    <a:pt x="7168" y="363"/>
                    <a:pt x="7168" y="363"/>
                  </a:cubicBezTo>
                  <a:cubicBezTo>
                    <a:pt x="7150" y="363"/>
                    <a:pt x="7150" y="327"/>
                    <a:pt x="7131" y="327"/>
                  </a:cubicBezTo>
                  <a:cubicBezTo>
                    <a:pt x="7131" y="327"/>
                    <a:pt x="7112" y="290"/>
                    <a:pt x="7112" y="290"/>
                  </a:cubicBezTo>
                  <a:cubicBezTo>
                    <a:pt x="7131" y="290"/>
                    <a:pt x="7168" y="290"/>
                    <a:pt x="7187" y="290"/>
                  </a:cubicBezTo>
                  <a:cubicBezTo>
                    <a:pt x="7187" y="290"/>
                    <a:pt x="7206" y="290"/>
                    <a:pt x="7206" y="290"/>
                  </a:cubicBezTo>
                  <a:cubicBezTo>
                    <a:pt x="7206" y="290"/>
                    <a:pt x="7206" y="327"/>
                    <a:pt x="7206" y="327"/>
                  </a:cubicBezTo>
                  <a:cubicBezTo>
                    <a:pt x="7206" y="327"/>
                    <a:pt x="7206" y="327"/>
                    <a:pt x="7206" y="327"/>
                  </a:cubicBezTo>
                  <a:cubicBezTo>
                    <a:pt x="7225" y="327"/>
                    <a:pt x="7225" y="290"/>
                    <a:pt x="7244" y="290"/>
                  </a:cubicBezTo>
                  <a:cubicBezTo>
                    <a:pt x="7244" y="290"/>
                    <a:pt x="7206" y="254"/>
                    <a:pt x="7187" y="254"/>
                  </a:cubicBezTo>
                  <a:cubicBezTo>
                    <a:pt x="7168" y="254"/>
                    <a:pt x="7168" y="290"/>
                    <a:pt x="7150" y="290"/>
                  </a:cubicBezTo>
                  <a:cubicBezTo>
                    <a:pt x="7131" y="290"/>
                    <a:pt x="7131" y="254"/>
                    <a:pt x="7112" y="254"/>
                  </a:cubicBezTo>
                  <a:cubicBezTo>
                    <a:pt x="7093" y="254"/>
                    <a:pt x="7093" y="254"/>
                    <a:pt x="7074" y="254"/>
                  </a:cubicBezTo>
                  <a:cubicBezTo>
                    <a:pt x="7093" y="254"/>
                    <a:pt x="7093" y="254"/>
                    <a:pt x="7112" y="254"/>
                  </a:cubicBezTo>
                  <a:cubicBezTo>
                    <a:pt x="7112" y="254"/>
                    <a:pt x="7112" y="254"/>
                    <a:pt x="7112" y="254"/>
                  </a:cubicBezTo>
                  <a:cubicBezTo>
                    <a:pt x="7112" y="254"/>
                    <a:pt x="7131" y="254"/>
                    <a:pt x="7150" y="254"/>
                  </a:cubicBezTo>
                  <a:cubicBezTo>
                    <a:pt x="7150" y="254"/>
                    <a:pt x="7150" y="254"/>
                    <a:pt x="7150" y="254"/>
                  </a:cubicBezTo>
                  <a:cubicBezTo>
                    <a:pt x="7150" y="254"/>
                    <a:pt x="7150" y="254"/>
                    <a:pt x="7150" y="254"/>
                  </a:cubicBezTo>
                  <a:cubicBezTo>
                    <a:pt x="7150" y="254"/>
                    <a:pt x="7093" y="218"/>
                    <a:pt x="7112" y="218"/>
                  </a:cubicBezTo>
                  <a:cubicBezTo>
                    <a:pt x="7131" y="218"/>
                    <a:pt x="7131" y="218"/>
                    <a:pt x="7131" y="218"/>
                  </a:cubicBezTo>
                  <a:cubicBezTo>
                    <a:pt x="7131" y="218"/>
                    <a:pt x="7131" y="218"/>
                    <a:pt x="7131" y="218"/>
                  </a:cubicBezTo>
                  <a:cubicBezTo>
                    <a:pt x="7131" y="182"/>
                    <a:pt x="7150" y="218"/>
                    <a:pt x="7150" y="218"/>
                  </a:cubicBezTo>
                  <a:cubicBezTo>
                    <a:pt x="7168" y="218"/>
                    <a:pt x="7168" y="218"/>
                    <a:pt x="7168" y="182"/>
                  </a:cubicBezTo>
                  <a:cubicBezTo>
                    <a:pt x="7168" y="182"/>
                    <a:pt x="7168" y="182"/>
                    <a:pt x="7168" y="182"/>
                  </a:cubicBezTo>
                  <a:cubicBezTo>
                    <a:pt x="7168" y="182"/>
                    <a:pt x="7187" y="182"/>
                    <a:pt x="7187" y="182"/>
                  </a:cubicBezTo>
                  <a:cubicBezTo>
                    <a:pt x="7187" y="182"/>
                    <a:pt x="7187" y="218"/>
                    <a:pt x="7187" y="218"/>
                  </a:cubicBezTo>
                  <a:cubicBezTo>
                    <a:pt x="7187" y="218"/>
                    <a:pt x="7206" y="218"/>
                    <a:pt x="7225" y="218"/>
                  </a:cubicBezTo>
                  <a:cubicBezTo>
                    <a:pt x="7225" y="218"/>
                    <a:pt x="7244" y="218"/>
                    <a:pt x="7244" y="218"/>
                  </a:cubicBezTo>
                  <a:cubicBezTo>
                    <a:pt x="7244" y="218"/>
                    <a:pt x="7263" y="218"/>
                    <a:pt x="7263" y="218"/>
                  </a:cubicBezTo>
                  <a:cubicBezTo>
                    <a:pt x="7263" y="218"/>
                    <a:pt x="7263" y="218"/>
                    <a:pt x="7263" y="218"/>
                  </a:cubicBezTo>
                  <a:cubicBezTo>
                    <a:pt x="7244" y="182"/>
                    <a:pt x="7244" y="182"/>
                    <a:pt x="7263" y="182"/>
                  </a:cubicBezTo>
                  <a:cubicBezTo>
                    <a:pt x="7263" y="145"/>
                    <a:pt x="7263" y="145"/>
                    <a:pt x="7282" y="145"/>
                  </a:cubicBezTo>
                  <a:cubicBezTo>
                    <a:pt x="7263" y="145"/>
                    <a:pt x="7244" y="109"/>
                    <a:pt x="7244" y="109"/>
                  </a:cubicBezTo>
                  <a:cubicBezTo>
                    <a:pt x="7263" y="109"/>
                    <a:pt x="7263" y="109"/>
                    <a:pt x="7263" y="109"/>
                  </a:cubicBezTo>
                  <a:cubicBezTo>
                    <a:pt x="7263" y="109"/>
                    <a:pt x="7263" y="109"/>
                    <a:pt x="7263" y="73"/>
                  </a:cubicBezTo>
                  <a:cubicBezTo>
                    <a:pt x="7282" y="73"/>
                    <a:pt x="7282" y="73"/>
                    <a:pt x="7282" y="109"/>
                  </a:cubicBezTo>
                  <a:cubicBezTo>
                    <a:pt x="7282" y="73"/>
                    <a:pt x="7282" y="73"/>
                    <a:pt x="7282" y="73"/>
                  </a:cubicBezTo>
                  <a:cubicBezTo>
                    <a:pt x="7282" y="36"/>
                    <a:pt x="7301" y="36"/>
                    <a:pt x="7301" y="36"/>
                  </a:cubicBezTo>
                  <a:cubicBezTo>
                    <a:pt x="7339" y="36"/>
                    <a:pt x="7377" y="0"/>
                    <a:pt x="7414" y="0"/>
                  </a:cubicBezTo>
                  <a:cubicBezTo>
                    <a:pt x="7433" y="0"/>
                    <a:pt x="7433" y="0"/>
                    <a:pt x="7452" y="0"/>
                  </a:cubicBezTo>
                  <a:cubicBezTo>
                    <a:pt x="7452" y="0"/>
                    <a:pt x="7452" y="0"/>
                    <a:pt x="7471" y="0"/>
                  </a:cubicBezTo>
                  <a:cubicBezTo>
                    <a:pt x="7471" y="0"/>
                    <a:pt x="7471" y="0"/>
                    <a:pt x="7471" y="0"/>
                  </a:cubicBezTo>
                  <a:cubicBezTo>
                    <a:pt x="7490" y="0"/>
                    <a:pt x="7509" y="0"/>
                    <a:pt x="7509" y="0"/>
                  </a:cubicBezTo>
                  <a:cubicBezTo>
                    <a:pt x="7490" y="36"/>
                    <a:pt x="7452" y="36"/>
                    <a:pt x="7433" y="73"/>
                  </a:cubicBezTo>
                  <a:cubicBezTo>
                    <a:pt x="7414" y="73"/>
                    <a:pt x="7414" y="109"/>
                    <a:pt x="7395" y="109"/>
                  </a:cubicBezTo>
                  <a:cubicBezTo>
                    <a:pt x="7395" y="109"/>
                    <a:pt x="7377" y="109"/>
                    <a:pt x="7377" y="109"/>
                  </a:cubicBezTo>
                  <a:cubicBezTo>
                    <a:pt x="7377" y="109"/>
                    <a:pt x="7377" y="109"/>
                    <a:pt x="7377" y="109"/>
                  </a:cubicBezTo>
                  <a:cubicBezTo>
                    <a:pt x="7377" y="109"/>
                    <a:pt x="7395" y="145"/>
                    <a:pt x="7377" y="145"/>
                  </a:cubicBezTo>
                  <a:cubicBezTo>
                    <a:pt x="7377" y="145"/>
                    <a:pt x="7377" y="145"/>
                    <a:pt x="7377" y="145"/>
                  </a:cubicBezTo>
                  <a:cubicBezTo>
                    <a:pt x="7377" y="145"/>
                    <a:pt x="7339" y="182"/>
                    <a:pt x="7339" y="182"/>
                  </a:cubicBezTo>
                  <a:cubicBezTo>
                    <a:pt x="7339" y="182"/>
                    <a:pt x="7339" y="218"/>
                    <a:pt x="7339" y="218"/>
                  </a:cubicBezTo>
                  <a:cubicBezTo>
                    <a:pt x="7339" y="218"/>
                    <a:pt x="7339" y="218"/>
                    <a:pt x="7339" y="218"/>
                  </a:cubicBezTo>
                  <a:cubicBezTo>
                    <a:pt x="7358" y="218"/>
                    <a:pt x="7339" y="182"/>
                    <a:pt x="7358" y="182"/>
                  </a:cubicBezTo>
                  <a:cubicBezTo>
                    <a:pt x="7358" y="182"/>
                    <a:pt x="7377" y="182"/>
                    <a:pt x="7377" y="182"/>
                  </a:cubicBezTo>
                  <a:cubicBezTo>
                    <a:pt x="7377" y="182"/>
                    <a:pt x="7377" y="145"/>
                    <a:pt x="7395" y="145"/>
                  </a:cubicBezTo>
                  <a:cubicBezTo>
                    <a:pt x="7414" y="145"/>
                    <a:pt x="7414" y="145"/>
                    <a:pt x="7414" y="145"/>
                  </a:cubicBezTo>
                  <a:cubicBezTo>
                    <a:pt x="7433" y="109"/>
                    <a:pt x="7433" y="109"/>
                    <a:pt x="7433" y="73"/>
                  </a:cubicBezTo>
                  <a:cubicBezTo>
                    <a:pt x="7452" y="73"/>
                    <a:pt x="7471" y="73"/>
                    <a:pt x="7471" y="73"/>
                  </a:cubicBezTo>
                  <a:cubicBezTo>
                    <a:pt x="7490" y="73"/>
                    <a:pt x="7490" y="73"/>
                    <a:pt x="7490" y="73"/>
                  </a:cubicBezTo>
                  <a:cubicBezTo>
                    <a:pt x="7509" y="73"/>
                    <a:pt x="7528" y="36"/>
                    <a:pt x="7528" y="0"/>
                  </a:cubicBezTo>
                  <a:cubicBezTo>
                    <a:pt x="7528" y="0"/>
                    <a:pt x="7528" y="0"/>
                    <a:pt x="7528" y="0"/>
                  </a:cubicBezTo>
                  <a:cubicBezTo>
                    <a:pt x="7528" y="36"/>
                    <a:pt x="7547" y="36"/>
                    <a:pt x="7547" y="36"/>
                  </a:cubicBezTo>
                  <a:cubicBezTo>
                    <a:pt x="7547" y="36"/>
                    <a:pt x="7566" y="36"/>
                    <a:pt x="7566" y="36"/>
                  </a:cubicBezTo>
                  <a:cubicBezTo>
                    <a:pt x="7566" y="36"/>
                    <a:pt x="7566" y="36"/>
                    <a:pt x="7566" y="36"/>
                  </a:cubicBezTo>
                  <a:cubicBezTo>
                    <a:pt x="7566" y="36"/>
                    <a:pt x="7566" y="73"/>
                    <a:pt x="7585" y="73"/>
                  </a:cubicBezTo>
                  <a:cubicBezTo>
                    <a:pt x="7585" y="73"/>
                    <a:pt x="7585" y="73"/>
                    <a:pt x="7585" y="73"/>
                  </a:cubicBezTo>
                  <a:cubicBezTo>
                    <a:pt x="7585" y="36"/>
                    <a:pt x="7585" y="36"/>
                    <a:pt x="7585" y="36"/>
                  </a:cubicBezTo>
                  <a:cubicBezTo>
                    <a:pt x="7585" y="36"/>
                    <a:pt x="7585" y="36"/>
                    <a:pt x="7585" y="36"/>
                  </a:cubicBezTo>
                  <a:cubicBezTo>
                    <a:pt x="7604" y="36"/>
                    <a:pt x="7622" y="73"/>
                    <a:pt x="7641" y="73"/>
                  </a:cubicBezTo>
                  <a:cubicBezTo>
                    <a:pt x="7641" y="73"/>
                    <a:pt x="7660" y="73"/>
                    <a:pt x="7660" y="73"/>
                  </a:cubicBezTo>
                  <a:cubicBezTo>
                    <a:pt x="7660" y="109"/>
                    <a:pt x="7622" y="182"/>
                    <a:pt x="7604" y="218"/>
                  </a:cubicBezTo>
                  <a:cubicBezTo>
                    <a:pt x="7604" y="218"/>
                    <a:pt x="7604" y="218"/>
                    <a:pt x="7585" y="218"/>
                  </a:cubicBezTo>
                  <a:cubicBezTo>
                    <a:pt x="7566" y="218"/>
                    <a:pt x="7566" y="218"/>
                    <a:pt x="7547" y="254"/>
                  </a:cubicBezTo>
                  <a:cubicBezTo>
                    <a:pt x="7528" y="254"/>
                    <a:pt x="7528" y="254"/>
                    <a:pt x="7528" y="254"/>
                  </a:cubicBezTo>
                  <a:cubicBezTo>
                    <a:pt x="7509" y="254"/>
                    <a:pt x="7509" y="290"/>
                    <a:pt x="7509" y="290"/>
                  </a:cubicBezTo>
                  <a:cubicBezTo>
                    <a:pt x="7509" y="290"/>
                    <a:pt x="7490" y="290"/>
                    <a:pt x="7490" y="254"/>
                  </a:cubicBezTo>
                  <a:cubicBezTo>
                    <a:pt x="7490" y="290"/>
                    <a:pt x="7490" y="327"/>
                    <a:pt x="7471" y="327"/>
                  </a:cubicBezTo>
                  <a:cubicBezTo>
                    <a:pt x="7471" y="327"/>
                    <a:pt x="7452" y="363"/>
                    <a:pt x="7452" y="399"/>
                  </a:cubicBezTo>
                  <a:cubicBezTo>
                    <a:pt x="7452" y="399"/>
                    <a:pt x="7452" y="399"/>
                    <a:pt x="7471" y="399"/>
                  </a:cubicBezTo>
                  <a:cubicBezTo>
                    <a:pt x="7471" y="399"/>
                    <a:pt x="7490" y="363"/>
                    <a:pt x="7490" y="363"/>
                  </a:cubicBezTo>
                  <a:cubicBezTo>
                    <a:pt x="7509" y="327"/>
                    <a:pt x="7509" y="327"/>
                    <a:pt x="7509" y="327"/>
                  </a:cubicBezTo>
                  <a:cubicBezTo>
                    <a:pt x="7509" y="327"/>
                    <a:pt x="7528" y="327"/>
                    <a:pt x="7528" y="327"/>
                  </a:cubicBezTo>
                  <a:cubicBezTo>
                    <a:pt x="7528" y="327"/>
                    <a:pt x="7528" y="327"/>
                    <a:pt x="7528" y="290"/>
                  </a:cubicBezTo>
                  <a:cubicBezTo>
                    <a:pt x="7528" y="290"/>
                    <a:pt x="7528" y="290"/>
                    <a:pt x="7528" y="290"/>
                  </a:cubicBezTo>
                  <a:cubicBezTo>
                    <a:pt x="7528" y="290"/>
                    <a:pt x="7547" y="290"/>
                    <a:pt x="7547" y="290"/>
                  </a:cubicBezTo>
                  <a:cubicBezTo>
                    <a:pt x="7547" y="290"/>
                    <a:pt x="7566" y="254"/>
                    <a:pt x="7585" y="254"/>
                  </a:cubicBezTo>
                  <a:cubicBezTo>
                    <a:pt x="7585" y="254"/>
                    <a:pt x="7604" y="254"/>
                    <a:pt x="7604" y="254"/>
                  </a:cubicBezTo>
                  <a:cubicBezTo>
                    <a:pt x="7604" y="254"/>
                    <a:pt x="7604" y="254"/>
                    <a:pt x="7604" y="218"/>
                  </a:cubicBezTo>
                  <a:cubicBezTo>
                    <a:pt x="7622" y="254"/>
                    <a:pt x="7622" y="254"/>
                    <a:pt x="7622" y="254"/>
                  </a:cubicBezTo>
                  <a:cubicBezTo>
                    <a:pt x="7622" y="254"/>
                    <a:pt x="7622" y="254"/>
                    <a:pt x="7641" y="254"/>
                  </a:cubicBezTo>
                  <a:cubicBezTo>
                    <a:pt x="7641" y="327"/>
                    <a:pt x="7604" y="327"/>
                    <a:pt x="7604" y="363"/>
                  </a:cubicBezTo>
                  <a:cubicBezTo>
                    <a:pt x="7604" y="363"/>
                    <a:pt x="7622" y="399"/>
                    <a:pt x="7622" y="399"/>
                  </a:cubicBezTo>
                  <a:cubicBezTo>
                    <a:pt x="7641" y="363"/>
                    <a:pt x="7641" y="290"/>
                    <a:pt x="7660" y="254"/>
                  </a:cubicBezTo>
                  <a:cubicBezTo>
                    <a:pt x="7660" y="254"/>
                    <a:pt x="7660" y="218"/>
                    <a:pt x="7641" y="218"/>
                  </a:cubicBezTo>
                  <a:cubicBezTo>
                    <a:pt x="7660" y="218"/>
                    <a:pt x="7660" y="182"/>
                    <a:pt x="7679" y="182"/>
                  </a:cubicBezTo>
                  <a:cubicBezTo>
                    <a:pt x="7698" y="182"/>
                    <a:pt x="7717" y="218"/>
                    <a:pt x="7736" y="254"/>
                  </a:cubicBezTo>
                  <a:cubicBezTo>
                    <a:pt x="7736" y="254"/>
                    <a:pt x="7717" y="290"/>
                    <a:pt x="7736" y="290"/>
                  </a:cubicBezTo>
                  <a:cubicBezTo>
                    <a:pt x="7736" y="290"/>
                    <a:pt x="7736" y="327"/>
                    <a:pt x="7755" y="363"/>
                  </a:cubicBezTo>
                  <a:cubicBezTo>
                    <a:pt x="7755" y="399"/>
                    <a:pt x="7755" y="399"/>
                    <a:pt x="7755" y="436"/>
                  </a:cubicBezTo>
                  <a:cubicBezTo>
                    <a:pt x="7755" y="436"/>
                    <a:pt x="7755" y="436"/>
                    <a:pt x="7755" y="436"/>
                  </a:cubicBezTo>
                  <a:cubicBezTo>
                    <a:pt x="7755" y="436"/>
                    <a:pt x="7755" y="399"/>
                    <a:pt x="7755" y="399"/>
                  </a:cubicBezTo>
                  <a:cubicBezTo>
                    <a:pt x="7755" y="399"/>
                    <a:pt x="7755" y="363"/>
                    <a:pt x="7755" y="363"/>
                  </a:cubicBezTo>
                  <a:cubicBezTo>
                    <a:pt x="7755" y="327"/>
                    <a:pt x="7755" y="290"/>
                    <a:pt x="7774" y="254"/>
                  </a:cubicBezTo>
                  <a:cubicBezTo>
                    <a:pt x="7774" y="254"/>
                    <a:pt x="7774" y="218"/>
                    <a:pt x="7774" y="218"/>
                  </a:cubicBezTo>
                  <a:cubicBezTo>
                    <a:pt x="7774" y="218"/>
                    <a:pt x="7793" y="218"/>
                    <a:pt x="7793" y="218"/>
                  </a:cubicBezTo>
                  <a:cubicBezTo>
                    <a:pt x="7812" y="218"/>
                    <a:pt x="7812" y="182"/>
                    <a:pt x="7812" y="182"/>
                  </a:cubicBezTo>
                  <a:cubicBezTo>
                    <a:pt x="7812" y="145"/>
                    <a:pt x="7812" y="145"/>
                    <a:pt x="7812" y="145"/>
                  </a:cubicBezTo>
                  <a:cubicBezTo>
                    <a:pt x="7812" y="109"/>
                    <a:pt x="7812" y="109"/>
                    <a:pt x="7812" y="109"/>
                  </a:cubicBezTo>
                  <a:cubicBezTo>
                    <a:pt x="7812" y="73"/>
                    <a:pt x="7830" y="73"/>
                    <a:pt x="7830" y="73"/>
                  </a:cubicBezTo>
                  <a:cubicBezTo>
                    <a:pt x="7849" y="73"/>
                    <a:pt x="7849" y="73"/>
                    <a:pt x="7849" y="36"/>
                  </a:cubicBezTo>
                  <a:cubicBezTo>
                    <a:pt x="7849" y="36"/>
                    <a:pt x="7868" y="73"/>
                    <a:pt x="7868" y="73"/>
                  </a:cubicBezTo>
                  <a:cubicBezTo>
                    <a:pt x="7887" y="73"/>
                    <a:pt x="7887" y="73"/>
                    <a:pt x="7906" y="73"/>
                  </a:cubicBezTo>
                  <a:cubicBezTo>
                    <a:pt x="7925" y="73"/>
                    <a:pt x="7944" y="73"/>
                    <a:pt x="7944" y="73"/>
                  </a:cubicBezTo>
                  <a:cubicBezTo>
                    <a:pt x="7944" y="109"/>
                    <a:pt x="7944" y="145"/>
                    <a:pt x="7944" y="145"/>
                  </a:cubicBezTo>
                  <a:cubicBezTo>
                    <a:pt x="7944" y="182"/>
                    <a:pt x="7925" y="182"/>
                    <a:pt x="7944" y="218"/>
                  </a:cubicBezTo>
                  <a:cubicBezTo>
                    <a:pt x="7944" y="218"/>
                    <a:pt x="7963" y="218"/>
                    <a:pt x="7963" y="218"/>
                  </a:cubicBezTo>
                  <a:cubicBezTo>
                    <a:pt x="7963" y="218"/>
                    <a:pt x="7944" y="290"/>
                    <a:pt x="7944" y="290"/>
                  </a:cubicBezTo>
                  <a:cubicBezTo>
                    <a:pt x="7944" y="290"/>
                    <a:pt x="7925" y="290"/>
                    <a:pt x="7925" y="290"/>
                  </a:cubicBezTo>
                  <a:cubicBezTo>
                    <a:pt x="7925" y="290"/>
                    <a:pt x="7925" y="327"/>
                    <a:pt x="7906" y="327"/>
                  </a:cubicBezTo>
                  <a:cubicBezTo>
                    <a:pt x="7906" y="327"/>
                    <a:pt x="7906" y="363"/>
                    <a:pt x="7906" y="363"/>
                  </a:cubicBezTo>
                  <a:cubicBezTo>
                    <a:pt x="7887" y="363"/>
                    <a:pt x="7868" y="363"/>
                    <a:pt x="7849" y="399"/>
                  </a:cubicBezTo>
                  <a:cubicBezTo>
                    <a:pt x="7849" y="399"/>
                    <a:pt x="7868" y="399"/>
                    <a:pt x="7868" y="399"/>
                  </a:cubicBezTo>
                  <a:cubicBezTo>
                    <a:pt x="7868" y="399"/>
                    <a:pt x="7868" y="399"/>
                    <a:pt x="7887" y="399"/>
                  </a:cubicBezTo>
                  <a:cubicBezTo>
                    <a:pt x="7887" y="363"/>
                    <a:pt x="7906" y="363"/>
                    <a:pt x="7906" y="363"/>
                  </a:cubicBezTo>
                  <a:cubicBezTo>
                    <a:pt x="7925" y="363"/>
                    <a:pt x="7925" y="327"/>
                    <a:pt x="7925" y="327"/>
                  </a:cubicBezTo>
                  <a:cubicBezTo>
                    <a:pt x="7925" y="327"/>
                    <a:pt x="7925" y="327"/>
                    <a:pt x="7925" y="327"/>
                  </a:cubicBezTo>
                  <a:cubicBezTo>
                    <a:pt x="7944" y="327"/>
                    <a:pt x="7944" y="327"/>
                    <a:pt x="7944" y="327"/>
                  </a:cubicBezTo>
                  <a:cubicBezTo>
                    <a:pt x="7963" y="327"/>
                    <a:pt x="7963" y="363"/>
                    <a:pt x="7963" y="363"/>
                  </a:cubicBezTo>
                  <a:cubicBezTo>
                    <a:pt x="7982" y="363"/>
                    <a:pt x="7944" y="436"/>
                    <a:pt x="7925" y="436"/>
                  </a:cubicBezTo>
                  <a:cubicBezTo>
                    <a:pt x="7925" y="436"/>
                    <a:pt x="7906" y="436"/>
                    <a:pt x="7906" y="472"/>
                  </a:cubicBezTo>
                  <a:cubicBezTo>
                    <a:pt x="7887" y="472"/>
                    <a:pt x="7906" y="508"/>
                    <a:pt x="7906" y="508"/>
                  </a:cubicBezTo>
                  <a:cubicBezTo>
                    <a:pt x="7906" y="508"/>
                    <a:pt x="7906" y="508"/>
                    <a:pt x="7906" y="508"/>
                  </a:cubicBezTo>
                  <a:cubicBezTo>
                    <a:pt x="7906" y="545"/>
                    <a:pt x="7925" y="545"/>
                    <a:pt x="7925" y="545"/>
                  </a:cubicBezTo>
                  <a:cubicBezTo>
                    <a:pt x="7925" y="545"/>
                    <a:pt x="7925" y="545"/>
                    <a:pt x="7944" y="545"/>
                  </a:cubicBezTo>
                  <a:cubicBezTo>
                    <a:pt x="7944" y="545"/>
                    <a:pt x="7944" y="545"/>
                    <a:pt x="7944" y="545"/>
                  </a:cubicBezTo>
                  <a:cubicBezTo>
                    <a:pt x="7944" y="508"/>
                    <a:pt x="7925" y="508"/>
                    <a:pt x="7925" y="508"/>
                  </a:cubicBezTo>
                  <a:cubicBezTo>
                    <a:pt x="7925" y="508"/>
                    <a:pt x="7925" y="508"/>
                    <a:pt x="7925" y="508"/>
                  </a:cubicBezTo>
                  <a:cubicBezTo>
                    <a:pt x="7925" y="472"/>
                    <a:pt x="7944" y="472"/>
                    <a:pt x="7944" y="472"/>
                  </a:cubicBezTo>
                  <a:cubicBezTo>
                    <a:pt x="7963" y="436"/>
                    <a:pt x="7982" y="436"/>
                    <a:pt x="7982" y="436"/>
                  </a:cubicBezTo>
                  <a:cubicBezTo>
                    <a:pt x="8001" y="436"/>
                    <a:pt x="8001" y="436"/>
                    <a:pt x="8001" y="472"/>
                  </a:cubicBezTo>
                  <a:cubicBezTo>
                    <a:pt x="8001" y="472"/>
                    <a:pt x="7982" y="508"/>
                    <a:pt x="7982" y="508"/>
                  </a:cubicBezTo>
                  <a:cubicBezTo>
                    <a:pt x="7982" y="508"/>
                    <a:pt x="7963" y="508"/>
                    <a:pt x="7963" y="545"/>
                  </a:cubicBezTo>
                  <a:cubicBezTo>
                    <a:pt x="7963" y="581"/>
                    <a:pt x="7982" y="581"/>
                    <a:pt x="8001" y="617"/>
                  </a:cubicBezTo>
                  <a:cubicBezTo>
                    <a:pt x="8001" y="617"/>
                    <a:pt x="8020" y="653"/>
                    <a:pt x="8020" y="690"/>
                  </a:cubicBezTo>
                  <a:cubicBezTo>
                    <a:pt x="8020" y="690"/>
                    <a:pt x="8020" y="690"/>
                    <a:pt x="8039" y="690"/>
                  </a:cubicBezTo>
                  <a:cubicBezTo>
                    <a:pt x="8020" y="726"/>
                    <a:pt x="8001" y="726"/>
                    <a:pt x="8001" y="762"/>
                  </a:cubicBezTo>
                  <a:cubicBezTo>
                    <a:pt x="8001" y="762"/>
                    <a:pt x="8001" y="762"/>
                    <a:pt x="8020" y="762"/>
                  </a:cubicBezTo>
                  <a:cubicBezTo>
                    <a:pt x="8020" y="762"/>
                    <a:pt x="8020" y="762"/>
                    <a:pt x="8020" y="762"/>
                  </a:cubicBezTo>
                  <a:cubicBezTo>
                    <a:pt x="8039" y="799"/>
                    <a:pt x="8020" y="799"/>
                    <a:pt x="8039" y="799"/>
                  </a:cubicBezTo>
                  <a:cubicBezTo>
                    <a:pt x="8039" y="835"/>
                    <a:pt x="8039" y="835"/>
                    <a:pt x="8039" y="871"/>
                  </a:cubicBezTo>
                  <a:cubicBezTo>
                    <a:pt x="8057" y="871"/>
                    <a:pt x="8057" y="871"/>
                    <a:pt x="8057" y="871"/>
                  </a:cubicBezTo>
                  <a:cubicBezTo>
                    <a:pt x="8057" y="871"/>
                    <a:pt x="8057" y="908"/>
                    <a:pt x="8057" y="908"/>
                  </a:cubicBezTo>
                  <a:cubicBezTo>
                    <a:pt x="8057" y="944"/>
                    <a:pt x="8076" y="944"/>
                    <a:pt x="8095" y="944"/>
                  </a:cubicBezTo>
                  <a:cubicBezTo>
                    <a:pt x="8076" y="944"/>
                    <a:pt x="8095" y="908"/>
                    <a:pt x="8114" y="871"/>
                  </a:cubicBezTo>
                  <a:cubicBezTo>
                    <a:pt x="8114" y="908"/>
                    <a:pt x="8114" y="908"/>
                    <a:pt x="8114" y="908"/>
                  </a:cubicBezTo>
                  <a:cubicBezTo>
                    <a:pt x="8114" y="871"/>
                    <a:pt x="8114" y="871"/>
                    <a:pt x="8114" y="871"/>
                  </a:cubicBezTo>
                  <a:cubicBezTo>
                    <a:pt x="8133" y="871"/>
                    <a:pt x="8133" y="871"/>
                    <a:pt x="8133" y="871"/>
                  </a:cubicBezTo>
                  <a:cubicBezTo>
                    <a:pt x="8133" y="871"/>
                    <a:pt x="8133" y="871"/>
                    <a:pt x="8133" y="871"/>
                  </a:cubicBezTo>
                  <a:cubicBezTo>
                    <a:pt x="8133" y="871"/>
                    <a:pt x="8133" y="871"/>
                    <a:pt x="8133" y="908"/>
                  </a:cubicBezTo>
                  <a:cubicBezTo>
                    <a:pt x="8171" y="871"/>
                    <a:pt x="8171" y="908"/>
                    <a:pt x="8171" y="908"/>
                  </a:cubicBezTo>
                  <a:cubicBezTo>
                    <a:pt x="8171" y="908"/>
                    <a:pt x="8171" y="908"/>
                    <a:pt x="8171" y="908"/>
                  </a:cubicBezTo>
                  <a:cubicBezTo>
                    <a:pt x="8152" y="908"/>
                    <a:pt x="8133" y="908"/>
                    <a:pt x="8114" y="944"/>
                  </a:cubicBezTo>
                  <a:cubicBezTo>
                    <a:pt x="8114" y="980"/>
                    <a:pt x="8133" y="980"/>
                    <a:pt x="8152" y="980"/>
                  </a:cubicBezTo>
                  <a:cubicBezTo>
                    <a:pt x="8152" y="980"/>
                    <a:pt x="8171" y="980"/>
                    <a:pt x="8171" y="980"/>
                  </a:cubicBezTo>
                  <a:cubicBezTo>
                    <a:pt x="8190" y="980"/>
                    <a:pt x="8190" y="980"/>
                    <a:pt x="8209" y="980"/>
                  </a:cubicBezTo>
                  <a:cubicBezTo>
                    <a:pt x="8209" y="980"/>
                    <a:pt x="8209" y="980"/>
                    <a:pt x="8209" y="980"/>
                  </a:cubicBezTo>
                  <a:cubicBezTo>
                    <a:pt x="8209" y="944"/>
                    <a:pt x="8209" y="944"/>
                    <a:pt x="8228" y="944"/>
                  </a:cubicBezTo>
                  <a:cubicBezTo>
                    <a:pt x="8228" y="944"/>
                    <a:pt x="8228" y="944"/>
                    <a:pt x="8247" y="944"/>
                  </a:cubicBezTo>
                  <a:cubicBezTo>
                    <a:pt x="8247" y="944"/>
                    <a:pt x="8247" y="944"/>
                    <a:pt x="8247" y="944"/>
                  </a:cubicBezTo>
                  <a:cubicBezTo>
                    <a:pt x="8247" y="944"/>
                    <a:pt x="8247" y="944"/>
                    <a:pt x="8247" y="980"/>
                  </a:cubicBezTo>
                  <a:cubicBezTo>
                    <a:pt x="8265" y="980"/>
                    <a:pt x="8265" y="980"/>
                    <a:pt x="8265" y="980"/>
                  </a:cubicBezTo>
                  <a:cubicBezTo>
                    <a:pt x="8265" y="980"/>
                    <a:pt x="8284" y="1016"/>
                    <a:pt x="8284" y="1016"/>
                  </a:cubicBezTo>
                  <a:cubicBezTo>
                    <a:pt x="8284" y="1053"/>
                    <a:pt x="8247" y="1053"/>
                    <a:pt x="8228" y="1053"/>
                  </a:cubicBezTo>
                  <a:cubicBezTo>
                    <a:pt x="8228" y="1053"/>
                    <a:pt x="8209" y="1053"/>
                    <a:pt x="8209" y="1053"/>
                  </a:cubicBezTo>
                  <a:cubicBezTo>
                    <a:pt x="8209" y="1053"/>
                    <a:pt x="8209" y="1053"/>
                    <a:pt x="8171" y="1089"/>
                  </a:cubicBezTo>
                  <a:cubicBezTo>
                    <a:pt x="8171" y="1089"/>
                    <a:pt x="8171" y="1089"/>
                    <a:pt x="8190" y="1089"/>
                  </a:cubicBezTo>
                  <a:cubicBezTo>
                    <a:pt x="8190" y="1089"/>
                    <a:pt x="8190" y="1089"/>
                    <a:pt x="8190" y="1089"/>
                  </a:cubicBezTo>
                  <a:cubicBezTo>
                    <a:pt x="8190" y="1089"/>
                    <a:pt x="8190" y="1089"/>
                    <a:pt x="8190" y="1089"/>
                  </a:cubicBezTo>
                  <a:cubicBezTo>
                    <a:pt x="8190" y="1089"/>
                    <a:pt x="8190" y="1125"/>
                    <a:pt x="8190" y="1125"/>
                  </a:cubicBezTo>
                  <a:cubicBezTo>
                    <a:pt x="8190" y="1125"/>
                    <a:pt x="8190" y="1162"/>
                    <a:pt x="8190" y="1162"/>
                  </a:cubicBezTo>
                  <a:cubicBezTo>
                    <a:pt x="8171" y="1162"/>
                    <a:pt x="8152" y="1125"/>
                    <a:pt x="8152" y="1125"/>
                  </a:cubicBezTo>
                  <a:cubicBezTo>
                    <a:pt x="8152" y="1125"/>
                    <a:pt x="8152" y="1125"/>
                    <a:pt x="8133" y="1125"/>
                  </a:cubicBezTo>
                  <a:cubicBezTo>
                    <a:pt x="8133" y="1162"/>
                    <a:pt x="8133" y="1162"/>
                    <a:pt x="8133" y="1162"/>
                  </a:cubicBezTo>
                  <a:cubicBezTo>
                    <a:pt x="8152" y="1162"/>
                    <a:pt x="8152" y="1198"/>
                    <a:pt x="8152" y="1198"/>
                  </a:cubicBezTo>
                  <a:cubicBezTo>
                    <a:pt x="8171" y="1198"/>
                    <a:pt x="8190" y="1198"/>
                    <a:pt x="8190" y="1198"/>
                  </a:cubicBezTo>
                  <a:cubicBezTo>
                    <a:pt x="8190" y="1198"/>
                    <a:pt x="8190" y="1198"/>
                    <a:pt x="8190" y="1198"/>
                  </a:cubicBezTo>
                  <a:cubicBezTo>
                    <a:pt x="8209" y="1198"/>
                    <a:pt x="8209" y="1198"/>
                    <a:pt x="8209" y="1234"/>
                  </a:cubicBezTo>
                  <a:cubicBezTo>
                    <a:pt x="8209" y="1234"/>
                    <a:pt x="8209" y="1234"/>
                    <a:pt x="8209" y="1234"/>
                  </a:cubicBezTo>
                  <a:cubicBezTo>
                    <a:pt x="8228" y="1234"/>
                    <a:pt x="8228" y="1198"/>
                    <a:pt x="8228" y="1198"/>
                  </a:cubicBezTo>
                  <a:cubicBezTo>
                    <a:pt x="8247" y="1198"/>
                    <a:pt x="8247" y="1198"/>
                    <a:pt x="8265" y="1198"/>
                  </a:cubicBezTo>
                  <a:cubicBezTo>
                    <a:pt x="8265" y="1198"/>
                    <a:pt x="8265" y="1198"/>
                    <a:pt x="8284" y="1198"/>
                  </a:cubicBezTo>
                  <a:cubicBezTo>
                    <a:pt x="8284" y="1162"/>
                    <a:pt x="8303" y="1198"/>
                    <a:pt x="8303" y="1198"/>
                  </a:cubicBezTo>
                  <a:cubicBezTo>
                    <a:pt x="8303" y="1198"/>
                    <a:pt x="8303" y="1198"/>
                    <a:pt x="8303" y="1234"/>
                  </a:cubicBezTo>
                  <a:cubicBezTo>
                    <a:pt x="8284" y="1234"/>
                    <a:pt x="8284" y="1234"/>
                    <a:pt x="8265" y="1234"/>
                  </a:cubicBezTo>
                  <a:cubicBezTo>
                    <a:pt x="8265" y="1271"/>
                    <a:pt x="8265" y="1271"/>
                    <a:pt x="8247" y="1271"/>
                  </a:cubicBezTo>
                  <a:cubicBezTo>
                    <a:pt x="8247" y="1271"/>
                    <a:pt x="8247" y="1271"/>
                    <a:pt x="8247" y="1271"/>
                  </a:cubicBezTo>
                  <a:cubicBezTo>
                    <a:pt x="8247" y="1271"/>
                    <a:pt x="8265" y="1271"/>
                    <a:pt x="8265" y="1271"/>
                  </a:cubicBezTo>
                  <a:cubicBezTo>
                    <a:pt x="8284" y="1271"/>
                    <a:pt x="8284" y="1271"/>
                    <a:pt x="8284" y="1234"/>
                  </a:cubicBezTo>
                  <a:cubicBezTo>
                    <a:pt x="8303" y="1271"/>
                    <a:pt x="8303" y="1271"/>
                    <a:pt x="8303" y="1271"/>
                  </a:cubicBezTo>
                  <a:cubicBezTo>
                    <a:pt x="8322" y="1234"/>
                    <a:pt x="8341" y="1234"/>
                    <a:pt x="8341" y="1271"/>
                  </a:cubicBezTo>
                  <a:cubicBezTo>
                    <a:pt x="8360" y="1271"/>
                    <a:pt x="8341" y="1271"/>
                    <a:pt x="8360" y="1271"/>
                  </a:cubicBezTo>
                  <a:cubicBezTo>
                    <a:pt x="8360" y="1307"/>
                    <a:pt x="8379" y="1307"/>
                    <a:pt x="8398" y="1343"/>
                  </a:cubicBezTo>
                  <a:cubicBezTo>
                    <a:pt x="8398" y="1343"/>
                    <a:pt x="8398" y="1379"/>
                    <a:pt x="8379" y="1379"/>
                  </a:cubicBezTo>
                  <a:cubicBezTo>
                    <a:pt x="8379" y="1379"/>
                    <a:pt x="8379" y="1343"/>
                    <a:pt x="8360" y="1343"/>
                  </a:cubicBezTo>
                  <a:cubicBezTo>
                    <a:pt x="8360" y="1343"/>
                    <a:pt x="8341" y="1379"/>
                    <a:pt x="8341" y="1379"/>
                  </a:cubicBezTo>
                  <a:cubicBezTo>
                    <a:pt x="8322" y="1379"/>
                    <a:pt x="8303" y="1379"/>
                    <a:pt x="8303" y="1379"/>
                  </a:cubicBezTo>
                  <a:cubicBezTo>
                    <a:pt x="8284" y="1343"/>
                    <a:pt x="8265" y="1343"/>
                    <a:pt x="8247" y="1343"/>
                  </a:cubicBezTo>
                  <a:cubicBezTo>
                    <a:pt x="8247" y="1343"/>
                    <a:pt x="8247" y="1343"/>
                    <a:pt x="8247" y="1343"/>
                  </a:cubicBezTo>
                  <a:cubicBezTo>
                    <a:pt x="8265" y="1379"/>
                    <a:pt x="8284" y="1379"/>
                    <a:pt x="8284" y="1379"/>
                  </a:cubicBezTo>
                  <a:cubicBezTo>
                    <a:pt x="8284" y="1379"/>
                    <a:pt x="8265" y="1379"/>
                    <a:pt x="8265" y="1379"/>
                  </a:cubicBezTo>
                  <a:cubicBezTo>
                    <a:pt x="8265" y="1416"/>
                    <a:pt x="8284" y="1379"/>
                    <a:pt x="8303" y="1379"/>
                  </a:cubicBezTo>
                  <a:cubicBezTo>
                    <a:pt x="8322" y="1379"/>
                    <a:pt x="8322" y="1379"/>
                    <a:pt x="8341" y="1416"/>
                  </a:cubicBezTo>
                  <a:cubicBezTo>
                    <a:pt x="8341" y="1416"/>
                    <a:pt x="8341" y="1416"/>
                    <a:pt x="8341" y="1416"/>
                  </a:cubicBezTo>
                  <a:cubicBezTo>
                    <a:pt x="8341" y="1416"/>
                    <a:pt x="8341" y="1416"/>
                    <a:pt x="8341" y="1416"/>
                  </a:cubicBezTo>
                  <a:cubicBezTo>
                    <a:pt x="8341" y="1416"/>
                    <a:pt x="8341" y="1416"/>
                    <a:pt x="8322" y="1452"/>
                  </a:cubicBezTo>
                  <a:cubicBezTo>
                    <a:pt x="8322" y="1452"/>
                    <a:pt x="8322" y="1452"/>
                    <a:pt x="8322" y="1452"/>
                  </a:cubicBezTo>
                  <a:cubicBezTo>
                    <a:pt x="8322" y="1452"/>
                    <a:pt x="8322" y="1452"/>
                    <a:pt x="8322" y="1452"/>
                  </a:cubicBezTo>
                  <a:cubicBezTo>
                    <a:pt x="8303" y="1452"/>
                    <a:pt x="8284" y="1452"/>
                    <a:pt x="8284" y="1452"/>
                  </a:cubicBezTo>
                  <a:cubicBezTo>
                    <a:pt x="8303" y="1452"/>
                    <a:pt x="8322" y="1488"/>
                    <a:pt x="8341" y="1452"/>
                  </a:cubicBezTo>
                  <a:cubicBezTo>
                    <a:pt x="8341" y="1452"/>
                    <a:pt x="8341" y="1416"/>
                    <a:pt x="8360" y="1416"/>
                  </a:cubicBezTo>
                  <a:cubicBezTo>
                    <a:pt x="8360" y="1416"/>
                    <a:pt x="8379" y="1452"/>
                    <a:pt x="8379" y="1452"/>
                  </a:cubicBezTo>
                  <a:cubicBezTo>
                    <a:pt x="8379" y="1488"/>
                    <a:pt x="8379" y="1488"/>
                    <a:pt x="8379" y="1488"/>
                  </a:cubicBezTo>
                  <a:cubicBezTo>
                    <a:pt x="8398" y="1488"/>
                    <a:pt x="8398" y="1488"/>
                    <a:pt x="8398" y="1488"/>
                  </a:cubicBezTo>
                  <a:cubicBezTo>
                    <a:pt x="8417" y="1452"/>
                    <a:pt x="8436" y="1452"/>
                    <a:pt x="8455" y="1452"/>
                  </a:cubicBezTo>
                  <a:cubicBezTo>
                    <a:pt x="8455" y="1452"/>
                    <a:pt x="8474" y="1452"/>
                    <a:pt x="8474" y="1452"/>
                  </a:cubicBezTo>
                  <a:cubicBezTo>
                    <a:pt x="8492" y="1488"/>
                    <a:pt x="8474" y="1525"/>
                    <a:pt x="8455" y="1525"/>
                  </a:cubicBezTo>
                  <a:cubicBezTo>
                    <a:pt x="8455" y="1525"/>
                    <a:pt x="8455" y="1525"/>
                    <a:pt x="8455" y="1525"/>
                  </a:cubicBezTo>
                  <a:cubicBezTo>
                    <a:pt x="8436" y="1525"/>
                    <a:pt x="8436" y="1525"/>
                    <a:pt x="8417" y="1525"/>
                  </a:cubicBezTo>
                  <a:cubicBezTo>
                    <a:pt x="8398" y="1525"/>
                    <a:pt x="8398" y="1561"/>
                    <a:pt x="8379" y="1561"/>
                  </a:cubicBezTo>
                  <a:cubicBezTo>
                    <a:pt x="8360" y="1561"/>
                    <a:pt x="8360" y="1561"/>
                    <a:pt x="8341" y="1561"/>
                  </a:cubicBezTo>
                  <a:cubicBezTo>
                    <a:pt x="8341" y="1561"/>
                    <a:pt x="8341" y="1561"/>
                    <a:pt x="8341" y="1561"/>
                  </a:cubicBezTo>
                  <a:cubicBezTo>
                    <a:pt x="8360" y="1561"/>
                    <a:pt x="8379" y="1597"/>
                    <a:pt x="8360" y="1597"/>
                  </a:cubicBezTo>
                  <a:cubicBezTo>
                    <a:pt x="8360" y="1597"/>
                    <a:pt x="8360" y="1597"/>
                    <a:pt x="8360" y="1597"/>
                  </a:cubicBezTo>
                  <a:cubicBezTo>
                    <a:pt x="8360" y="1597"/>
                    <a:pt x="8379" y="1597"/>
                    <a:pt x="8379" y="1597"/>
                  </a:cubicBezTo>
                  <a:cubicBezTo>
                    <a:pt x="8379" y="1634"/>
                    <a:pt x="8379" y="1634"/>
                    <a:pt x="8379" y="1670"/>
                  </a:cubicBezTo>
                  <a:cubicBezTo>
                    <a:pt x="8379" y="1670"/>
                    <a:pt x="8379" y="1670"/>
                    <a:pt x="8379" y="1670"/>
                  </a:cubicBezTo>
                  <a:cubicBezTo>
                    <a:pt x="8379" y="1670"/>
                    <a:pt x="8398" y="1670"/>
                    <a:pt x="8417" y="1670"/>
                  </a:cubicBezTo>
                  <a:cubicBezTo>
                    <a:pt x="8417" y="1670"/>
                    <a:pt x="8417" y="1670"/>
                    <a:pt x="8417" y="1670"/>
                  </a:cubicBezTo>
                  <a:cubicBezTo>
                    <a:pt x="8398" y="1670"/>
                    <a:pt x="8398" y="1634"/>
                    <a:pt x="8398" y="1634"/>
                  </a:cubicBezTo>
                  <a:cubicBezTo>
                    <a:pt x="8417" y="1597"/>
                    <a:pt x="8455" y="1634"/>
                    <a:pt x="8455" y="1634"/>
                  </a:cubicBezTo>
                  <a:cubicBezTo>
                    <a:pt x="8474" y="1634"/>
                    <a:pt x="8474" y="1634"/>
                    <a:pt x="8474" y="1634"/>
                  </a:cubicBezTo>
                  <a:cubicBezTo>
                    <a:pt x="8492" y="1634"/>
                    <a:pt x="8511" y="1706"/>
                    <a:pt x="8511" y="1706"/>
                  </a:cubicBezTo>
                  <a:cubicBezTo>
                    <a:pt x="8511" y="1706"/>
                    <a:pt x="8492" y="1743"/>
                    <a:pt x="8474" y="1743"/>
                  </a:cubicBezTo>
                  <a:cubicBezTo>
                    <a:pt x="8474" y="1743"/>
                    <a:pt x="8474" y="1743"/>
                    <a:pt x="8474" y="1743"/>
                  </a:cubicBezTo>
                  <a:cubicBezTo>
                    <a:pt x="8455" y="1779"/>
                    <a:pt x="8455" y="1779"/>
                    <a:pt x="8436" y="1815"/>
                  </a:cubicBezTo>
                  <a:cubicBezTo>
                    <a:pt x="8436" y="1815"/>
                    <a:pt x="8436" y="1815"/>
                    <a:pt x="8417" y="1815"/>
                  </a:cubicBezTo>
                  <a:cubicBezTo>
                    <a:pt x="8417" y="1815"/>
                    <a:pt x="8398" y="1815"/>
                    <a:pt x="8379" y="1815"/>
                  </a:cubicBezTo>
                  <a:cubicBezTo>
                    <a:pt x="8360" y="1815"/>
                    <a:pt x="8360" y="1815"/>
                    <a:pt x="8341" y="1779"/>
                  </a:cubicBezTo>
                  <a:cubicBezTo>
                    <a:pt x="8341" y="1779"/>
                    <a:pt x="8341" y="1779"/>
                    <a:pt x="8341" y="1779"/>
                  </a:cubicBezTo>
                  <a:cubicBezTo>
                    <a:pt x="8360" y="1779"/>
                    <a:pt x="8398" y="1779"/>
                    <a:pt x="8398" y="1779"/>
                  </a:cubicBezTo>
                  <a:cubicBezTo>
                    <a:pt x="8398" y="1779"/>
                    <a:pt x="8417" y="1779"/>
                    <a:pt x="8417" y="1743"/>
                  </a:cubicBezTo>
                  <a:cubicBezTo>
                    <a:pt x="8417" y="1743"/>
                    <a:pt x="8398" y="1743"/>
                    <a:pt x="8398" y="1743"/>
                  </a:cubicBezTo>
                  <a:cubicBezTo>
                    <a:pt x="8398" y="1779"/>
                    <a:pt x="8398" y="1779"/>
                    <a:pt x="8379" y="1779"/>
                  </a:cubicBezTo>
                  <a:cubicBezTo>
                    <a:pt x="8379" y="1779"/>
                    <a:pt x="8379" y="1779"/>
                    <a:pt x="8379" y="1779"/>
                  </a:cubicBezTo>
                  <a:cubicBezTo>
                    <a:pt x="8360" y="1779"/>
                    <a:pt x="8322" y="1779"/>
                    <a:pt x="8322" y="1815"/>
                  </a:cubicBezTo>
                  <a:cubicBezTo>
                    <a:pt x="8322" y="1815"/>
                    <a:pt x="8322" y="1815"/>
                    <a:pt x="8322" y="1815"/>
                  </a:cubicBezTo>
                  <a:cubicBezTo>
                    <a:pt x="8322" y="1815"/>
                    <a:pt x="8303" y="1815"/>
                    <a:pt x="8284" y="1815"/>
                  </a:cubicBezTo>
                  <a:cubicBezTo>
                    <a:pt x="8303" y="1815"/>
                    <a:pt x="8303" y="1851"/>
                    <a:pt x="8322" y="1851"/>
                  </a:cubicBezTo>
                  <a:cubicBezTo>
                    <a:pt x="8322" y="1851"/>
                    <a:pt x="8322" y="1851"/>
                    <a:pt x="8322" y="1851"/>
                  </a:cubicBezTo>
                  <a:cubicBezTo>
                    <a:pt x="8303" y="1851"/>
                    <a:pt x="8303" y="1851"/>
                    <a:pt x="8284" y="1888"/>
                  </a:cubicBezTo>
                  <a:cubicBezTo>
                    <a:pt x="8284" y="1888"/>
                    <a:pt x="8284" y="1888"/>
                    <a:pt x="8284" y="1888"/>
                  </a:cubicBezTo>
                  <a:cubicBezTo>
                    <a:pt x="8284" y="1888"/>
                    <a:pt x="8284" y="1924"/>
                    <a:pt x="8265" y="1924"/>
                  </a:cubicBezTo>
                  <a:cubicBezTo>
                    <a:pt x="8265" y="1924"/>
                    <a:pt x="8247" y="1924"/>
                    <a:pt x="8228" y="1960"/>
                  </a:cubicBezTo>
                  <a:cubicBezTo>
                    <a:pt x="8228" y="1960"/>
                    <a:pt x="8228" y="1960"/>
                    <a:pt x="8228" y="1960"/>
                  </a:cubicBezTo>
                  <a:cubicBezTo>
                    <a:pt x="8228" y="1960"/>
                    <a:pt x="8228" y="1960"/>
                    <a:pt x="8228" y="1960"/>
                  </a:cubicBezTo>
                  <a:cubicBezTo>
                    <a:pt x="8228" y="1960"/>
                    <a:pt x="8247" y="1960"/>
                    <a:pt x="8247" y="1960"/>
                  </a:cubicBezTo>
                  <a:cubicBezTo>
                    <a:pt x="8247" y="1997"/>
                    <a:pt x="8190" y="1997"/>
                    <a:pt x="8228" y="2033"/>
                  </a:cubicBezTo>
                  <a:cubicBezTo>
                    <a:pt x="8228" y="2033"/>
                    <a:pt x="8228" y="2033"/>
                    <a:pt x="8228" y="2033"/>
                  </a:cubicBezTo>
                  <a:cubicBezTo>
                    <a:pt x="8228" y="1997"/>
                    <a:pt x="8247" y="1997"/>
                    <a:pt x="8247" y="1960"/>
                  </a:cubicBezTo>
                  <a:cubicBezTo>
                    <a:pt x="8265" y="1960"/>
                    <a:pt x="8265" y="1960"/>
                    <a:pt x="8265" y="1960"/>
                  </a:cubicBezTo>
                  <a:cubicBezTo>
                    <a:pt x="8284" y="1960"/>
                    <a:pt x="8284" y="1960"/>
                    <a:pt x="8284" y="1960"/>
                  </a:cubicBezTo>
                  <a:cubicBezTo>
                    <a:pt x="8303" y="1960"/>
                    <a:pt x="8322" y="1960"/>
                    <a:pt x="8341" y="1960"/>
                  </a:cubicBezTo>
                  <a:cubicBezTo>
                    <a:pt x="8341" y="1960"/>
                    <a:pt x="8341" y="1960"/>
                    <a:pt x="8341" y="1960"/>
                  </a:cubicBezTo>
                  <a:cubicBezTo>
                    <a:pt x="8322" y="1997"/>
                    <a:pt x="8322" y="2033"/>
                    <a:pt x="8303" y="2033"/>
                  </a:cubicBezTo>
                  <a:cubicBezTo>
                    <a:pt x="8303" y="2033"/>
                    <a:pt x="8284" y="2033"/>
                    <a:pt x="8284" y="2033"/>
                  </a:cubicBezTo>
                  <a:cubicBezTo>
                    <a:pt x="8284" y="2033"/>
                    <a:pt x="8284" y="2033"/>
                    <a:pt x="8284" y="2033"/>
                  </a:cubicBezTo>
                  <a:cubicBezTo>
                    <a:pt x="8284" y="2033"/>
                    <a:pt x="8303" y="2069"/>
                    <a:pt x="8303" y="2069"/>
                  </a:cubicBezTo>
                  <a:cubicBezTo>
                    <a:pt x="8303" y="2069"/>
                    <a:pt x="8303" y="2069"/>
                    <a:pt x="8303" y="2069"/>
                  </a:cubicBezTo>
                  <a:cubicBezTo>
                    <a:pt x="8322" y="2069"/>
                    <a:pt x="8322" y="2033"/>
                    <a:pt x="8322" y="2033"/>
                  </a:cubicBezTo>
                  <a:cubicBezTo>
                    <a:pt x="8322" y="2033"/>
                    <a:pt x="8322" y="2033"/>
                    <a:pt x="8341" y="1997"/>
                  </a:cubicBezTo>
                  <a:cubicBezTo>
                    <a:pt x="8341" y="1997"/>
                    <a:pt x="8341" y="1997"/>
                    <a:pt x="8341" y="1997"/>
                  </a:cubicBezTo>
                  <a:cubicBezTo>
                    <a:pt x="8360" y="1997"/>
                    <a:pt x="8360" y="1997"/>
                    <a:pt x="8379" y="1997"/>
                  </a:cubicBezTo>
                  <a:cubicBezTo>
                    <a:pt x="8379" y="1997"/>
                    <a:pt x="8398" y="1997"/>
                    <a:pt x="8398" y="2033"/>
                  </a:cubicBezTo>
                  <a:cubicBezTo>
                    <a:pt x="8398" y="2033"/>
                    <a:pt x="8379" y="2069"/>
                    <a:pt x="8379" y="2069"/>
                  </a:cubicBezTo>
                  <a:cubicBezTo>
                    <a:pt x="8379" y="2069"/>
                    <a:pt x="8379" y="2069"/>
                    <a:pt x="8379" y="2069"/>
                  </a:cubicBezTo>
                  <a:cubicBezTo>
                    <a:pt x="8360" y="2106"/>
                    <a:pt x="8379" y="2106"/>
                    <a:pt x="8398" y="2142"/>
                  </a:cubicBezTo>
                  <a:cubicBezTo>
                    <a:pt x="8398" y="2142"/>
                    <a:pt x="8398" y="2106"/>
                    <a:pt x="8398" y="2106"/>
                  </a:cubicBezTo>
                  <a:cubicBezTo>
                    <a:pt x="8398" y="2106"/>
                    <a:pt x="8398" y="2106"/>
                    <a:pt x="8398" y="2106"/>
                  </a:cubicBezTo>
                  <a:cubicBezTo>
                    <a:pt x="8417" y="2069"/>
                    <a:pt x="8417" y="2069"/>
                    <a:pt x="8417" y="2033"/>
                  </a:cubicBezTo>
                  <a:cubicBezTo>
                    <a:pt x="8417" y="2033"/>
                    <a:pt x="8455" y="2033"/>
                    <a:pt x="8474" y="2033"/>
                  </a:cubicBezTo>
                  <a:cubicBezTo>
                    <a:pt x="8474" y="2069"/>
                    <a:pt x="8492" y="2069"/>
                    <a:pt x="8511" y="2069"/>
                  </a:cubicBezTo>
                  <a:cubicBezTo>
                    <a:pt x="8530" y="2069"/>
                    <a:pt x="8530" y="2069"/>
                    <a:pt x="8549" y="2069"/>
                  </a:cubicBezTo>
                  <a:cubicBezTo>
                    <a:pt x="8549" y="2069"/>
                    <a:pt x="8549" y="2069"/>
                    <a:pt x="8549" y="2069"/>
                  </a:cubicBezTo>
                  <a:cubicBezTo>
                    <a:pt x="8549" y="2069"/>
                    <a:pt x="8549" y="2069"/>
                    <a:pt x="8549" y="2069"/>
                  </a:cubicBezTo>
                  <a:cubicBezTo>
                    <a:pt x="8549" y="2069"/>
                    <a:pt x="8549" y="2069"/>
                    <a:pt x="8549" y="2069"/>
                  </a:cubicBezTo>
                  <a:cubicBezTo>
                    <a:pt x="8549" y="2069"/>
                    <a:pt x="8549" y="2069"/>
                    <a:pt x="8549" y="2106"/>
                  </a:cubicBezTo>
                  <a:cubicBezTo>
                    <a:pt x="8568" y="2106"/>
                    <a:pt x="8568" y="2106"/>
                    <a:pt x="8568" y="2106"/>
                  </a:cubicBezTo>
                  <a:cubicBezTo>
                    <a:pt x="8587" y="2106"/>
                    <a:pt x="8587" y="2106"/>
                    <a:pt x="8587" y="2106"/>
                  </a:cubicBezTo>
                  <a:cubicBezTo>
                    <a:pt x="8587" y="2106"/>
                    <a:pt x="8587" y="2106"/>
                    <a:pt x="8606" y="2069"/>
                  </a:cubicBezTo>
                  <a:cubicBezTo>
                    <a:pt x="8606" y="2106"/>
                    <a:pt x="8606" y="2106"/>
                    <a:pt x="8606" y="2142"/>
                  </a:cubicBezTo>
                  <a:cubicBezTo>
                    <a:pt x="8606" y="2142"/>
                    <a:pt x="8606" y="2178"/>
                    <a:pt x="8606" y="2178"/>
                  </a:cubicBezTo>
                  <a:cubicBezTo>
                    <a:pt x="8625" y="2178"/>
                    <a:pt x="8625" y="2178"/>
                    <a:pt x="8625" y="2178"/>
                  </a:cubicBezTo>
                  <a:cubicBezTo>
                    <a:pt x="8625" y="2178"/>
                    <a:pt x="8625" y="2178"/>
                    <a:pt x="8625" y="2178"/>
                  </a:cubicBezTo>
                  <a:cubicBezTo>
                    <a:pt x="8625" y="2142"/>
                    <a:pt x="8625" y="2142"/>
                    <a:pt x="8625" y="2106"/>
                  </a:cubicBezTo>
                  <a:cubicBezTo>
                    <a:pt x="8625" y="2106"/>
                    <a:pt x="8625" y="2106"/>
                    <a:pt x="8625" y="2106"/>
                  </a:cubicBezTo>
                  <a:cubicBezTo>
                    <a:pt x="8663" y="2142"/>
                    <a:pt x="8663" y="2142"/>
                    <a:pt x="8663" y="2178"/>
                  </a:cubicBezTo>
                  <a:cubicBezTo>
                    <a:pt x="8663" y="2178"/>
                    <a:pt x="8663" y="2178"/>
                    <a:pt x="8663" y="2178"/>
                  </a:cubicBezTo>
                  <a:cubicBezTo>
                    <a:pt x="8663" y="2178"/>
                    <a:pt x="8663" y="2178"/>
                    <a:pt x="8682" y="2178"/>
                  </a:cubicBezTo>
                  <a:cubicBezTo>
                    <a:pt x="8682" y="2214"/>
                    <a:pt x="8682" y="2214"/>
                    <a:pt x="8663" y="2214"/>
                  </a:cubicBezTo>
                  <a:cubicBezTo>
                    <a:pt x="8701" y="2214"/>
                    <a:pt x="8682" y="2214"/>
                    <a:pt x="8682" y="2251"/>
                  </a:cubicBezTo>
                  <a:cubicBezTo>
                    <a:pt x="8701" y="2251"/>
                    <a:pt x="8701" y="2251"/>
                    <a:pt x="8701" y="2251"/>
                  </a:cubicBezTo>
                  <a:cubicBezTo>
                    <a:pt x="8701" y="2251"/>
                    <a:pt x="8701" y="2251"/>
                    <a:pt x="8701" y="2251"/>
                  </a:cubicBezTo>
                  <a:cubicBezTo>
                    <a:pt x="8701" y="2251"/>
                    <a:pt x="8701" y="2251"/>
                    <a:pt x="8701" y="2251"/>
                  </a:cubicBezTo>
                  <a:cubicBezTo>
                    <a:pt x="8719" y="2287"/>
                    <a:pt x="8738" y="2287"/>
                    <a:pt x="8719" y="2323"/>
                  </a:cubicBezTo>
                  <a:cubicBezTo>
                    <a:pt x="8719" y="2323"/>
                    <a:pt x="8719" y="2323"/>
                    <a:pt x="8719" y="2323"/>
                  </a:cubicBezTo>
                  <a:cubicBezTo>
                    <a:pt x="8719" y="2323"/>
                    <a:pt x="8701" y="2323"/>
                    <a:pt x="8701" y="2323"/>
                  </a:cubicBezTo>
                  <a:cubicBezTo>
                    <a:pt x="8701" y="2323"/>
                    <a:pt x="8663" y="2287"/>
                    <a:pt x="8663" y="2287"/>
                  </a:cubicBezTo>
                  <a:cubicBezTo>
                    <a:pt x="8663" y="2287"/>
                    <a:pt x="8644" y="2287"/>
                    <a:pt x="8644" y="2287"/>
                  </a:cubicBezTo>
                  <a:cubicBezTo>
                    <a:pt x="8644" y="2287"/>
                    <a:pt x="8682" y="2323"/>
                    <a:pt x="8682" y="2323"/>
                  </a:cubicBezTo>
                  <a:cubicBezTo>
                    <a:pt x="8682" y="2360"/>
                    <a:pt x="8663" y="2360"/>
                    <a:pt x="8663" y="2360"/>
                  </a:cubicBezTo>
                  <a:cubicBezTo>
                    <a:pt x="8644" y="2360"/>
                    <a:pt x="8625" y="2360"/>
                    <a:pt x="8606" y="2360"/>
                  </a:cubicBezTo>
                  <a:cubicBezTo>
                    <a:pt x="8587" y="2360"/>
                    <a:pt x="8568" y="2360"/>
                    <a:pt x="8568" y="2360"/>
                  </a:cubicBezTo>
                  <a:cubicBezTo>
                    <a:pt x="8568" y="2323"/>
                    <a:pt x="8568" y="2323"/>
                    <a:pt x="8549" y="2323"/>
                  </a:cubicBezTo>
                  <a:cubicBezTo>
                    <a:pt x="8549" y="2323"/>
                    <a:pt x="8549" y="2323"/>
                    <a:pt x="8549" y="2323"/>
                  </a:cubicBezTo>
                  <a:cubicBezTo>
                    <a:pt x="8549" y="2287"/>
                    <a:pt x="8549" y="2287"/>
                    <a:pt x="8530" y="2287"/>
                  </a:cubicBezTo>
                  <a:cubicBezTo>
                    <a:pt x="8530" y="2287"/>
                    <a:pt x="8530" y="2287"/>
                    <a:pt x="8530" y="2287"/>
                  </a:cubicBezTo>
                  <a:cubicBezTo>
                    <a:pt x="8511" y="2287"/>
                    <a:pt x="8511" y="2251"/>
                    <a:pt x="8492" y="2251"/>
                  </a:cubicBezTo>
                  <a:cubicBezTo>
                    <a:pt x="8492" y="2251"/>
                    <a:pt x="8492" y="2251"/>
                    <a:pt x="8474" y="2287"/>
                  </a:cubicBezTo>
                  <a:cubicBezTo>
                    <a:pt x="8455" y="2251"/>
                    <a:pt x="8436" y="2251"/>
                    <a:pt x="8417" y="2251"/>
                  </a:cubicBezTo>
                  <a:cubicBezTo>
                    <a:pt x="8398" y="2251"/>
                    <a:pt x="8379" y="2287"/>
                    <a:pt x="8360" y="2287"/>
                  </a:cubicBezTo>
                  <a:cubicBezTo>
                    <a:pt x="8341" y="2251"/>
                    <a:pt x="8303" y="2251"/>
                    <a:pt x="8284" y="2251"/>
                  </a:cubicBezTo>
                  <a:cubicBezTo>
                    <a:pt x="8284" y="2251"/>
                    <a:pt x="8265" y="2251"/>
                    <a:pt x="8247" y="2251"/>
                  </a:cubicBezTo>
                  <a:cubicBezTo>
                    <a:pt x="8247" y="2251"/>
                    <a:pt x="8247" y="2251"/>
                    <a:pt x="8228" y="2251"/>
                  </a:cubicBezTo>
                  <a:cubicBezTo>
                    <a:pt x="8247" y="2251"/>
                    <a:pt x="8247" y="2287"/>
                    <a:pt x="8265" y="2287"/>
                  </a:cubicBezTo>
                  <a:cubicBezTo>
                    <a:pt x="8265" y="2251"/>
                    <a:pt x="8284" y="2251"/>
                    <a:pt x="8284" y="2251"/>
                  </a:cubicBezTo>
                  <a:cubicBezTo>
                    <a:pt x="8303" y="2251"/>
                    <a:pt x="8322" y="2287"/>
                    <a:pt x="8322" y="2287"/>
                  </a:cubicBezTo>
                  <a:cubicBezTo>
                    <a:pt x="8322" y="2287"/>
                    <a:pt x="8303" y="2323"/>
                    <a:pt x="8303" y="2323"/>
                  </a:cubicBezTo>
                  <a:cubicBezTo>
                    <a:pt x="8303" y="2323"/>
                    <a:pt x="8303" y="2323"/>
                    <a:pt x="8303" y="2323"/>
                  </a:cubicBezTo>
                  <a:cubicBezTo>
                    <a:pt x="8303" y="2323"/>
                    <a:pt x="8303" y="2323"/>
                    <a:pt x="8303" y="2323"/>
                  </a:cubicBezTo>
                  <a:cubicBezTo>
                    <a:pt x="8303" y="2323"/>
                    <a:pt x="8322" y="2323"/>
                    <a:pt x="8322" y="2323"/>
                  </a:cubicBezTo>
                  <a:cubicBezTo>
                    <a:pt x="8341" y="2323"/>
                    <a:pt x="8341" y="2323"/>
                    <a:pt x="8360" y="2323"/>
                  </a:cubicBezTo>
                  <a:cubicBezTo>
                    <a:pt x="8360" y="2287"/>
                    <a:pt x="8379" y="2287"/>
                    <a:pt x="8398" y="2287"/>
                  </a:cubicBezTo>
                  <a:cubicBezTo>
                    <a:pt x="8417" y="2287"/>
                    <a:pt x="8417" y="2251"/>
                    <a:pt x="8436" y="2287"/>
                  </a:cubicBezTo>
                  <a:cubicBezTo>
                    <a:pt x="8436" y="2287"/>
                    <a:pt x="8455" y="2287"/>
                    <a:pt x="8455" y="2287"/>
                  </a:cubicBezTo>
                  <a:cubicBezTo>
                    <a:pt x="8455" y="2287"/>
                    <a:pt x="8455" y="2287"/>
                    <a:pt x="8455" y="2323"/>
                  </a:cubicBezTo>
                  <a:cubicBezTo>
                    <a:pt x="8455" y="2323"/>
                    <a:pt x="8436" y="2396"/>
                    <a:pt x="8436" y="2396"/>
                  </a:cubicBezTo>
                  <a:cubicBezTo>
                    <a:pt x="8417" y="2396"/>
                    <a:pt x="8417" y="2396"/>
                    <a:pt x="8398" y="2432"/>
                  </a:cubicBezTo>
                  <a:cubicBezTo>
                    <a:pt x="8398" y="2432"/>
                    <a:pt x="8398" y="2432"/>
                    <a:pt x="8398" y="2432"/>
                  </a:cubicBezTo>
                  <a:cubicBezTo>
                    <a:pt x="8379" y="2432"/>
                    <a:pt x="8360" y="2432"/>
                    <a:pt x="8322" y="2469"/>
                  </a:cubicBezTo>
                  <a:cubicBezTo>
                    <a:pt x="8341" y="2469"/>
                    <a:pt x="8341" y="2469"/>
                    <a:pt x="8360" y="2469"/>
                  </a:cubicBezTo>
                  <a:cubicBezTo>
                    <a:pt x="8379" y="2505"/>
                    <a:pt x="8322" y="2577"/>
                    <a:pt x="8322" y="2614"/>
                  </a:cubicBezTo>
                  <a:cubicBezTo>
                    <a:pt x="8322" y="2614"/>
                    <a:pt x="8322" y="2614"/>
                    <a:pt x="8322" y="2614"/>
                  </a:cubicBezTo>
                  <a:cubicBezTo>
                    <a:pt x="8322" y="2614"/>
                    <a:pt x="8322" y="2614"/>
                    <a:pt x="8322" y="2614"/>
                  </a:cubicBezTo>
                  <a:cubicBezTo>
                    <a:pt x="8341" y="2577"/>
                    <a:pt x="8341" y="2541"/>
                    <a:pt x="8360" y="2541"/>
                  </a:cubicBezTo>
                  <a:cubicBezTo>
                    <a:pt x="8360" y="2541"/>
                    <a:pt x="8360" y="2577"/>
                    <a:pt x="8360" y="2577"/>
                  </a:cubicBezTo>
                  <a:cubicBezTo>
                    <a:pt x="8398" y="2577"/>
                    <a:pt x="8417" y="2541"/>
                    <a:pt x="8436" y="2541"/>
                  </a:cubicBezTo>
                  <a:cubicBezTo>
                    <a:pt x="8436" y="2505"/>
                    <a:pt x="8455" y="2505"/>
                    <a:pt x="8455" y="2505"/>
                  </a:cubicBezTo>
                  <a:cubicBezTo>
                    <a:pt x="8455" y="2505"/>
                    <a:pt x="8455" y="2505"/>
                    <a:pt x="8474" y="2505"/>
                  </a:cubicBezTo>
                  <a:cubicBezTo>
                    <a:pt x="8474" y="2505"/>
                    <a:pt x="8474" y="2505"/>
                    <a:pt x="8474" y="2505"/>
                  </a:cubicBezTo>
                  <a:cubicBezTo>
                    <a:pt x="8474" y="2541"/>
                    <a:pt x="8455" y="2541"/>
                    <a:pt x="8436" y="2541"/>
                  </a:cubicBezTo>
                  <a:cubicBezTo>
                    <a:pt x="8436" y="2577"/>
                    <a:pt x="8436" y="2577"/>
                    <a:pt x="8417" y="2614"/>
                  </a:cubicBezTo>
                  <a:cubicBezTo>
                    <a:pt x="8417" y="2614"/>
                    <a:pt x="8417" y="2614"/>
                    <a:pt x="8398" y="2614"/>
                  </a:cubicBezTo>
                  <a:cubicBezTo>
                    <a:pt x="8398" y="2614"/>
                    <a:pt x="8379" y="2614"/>
                    <a:pt x="8379" y="2650"/>
                  </a:cubicBezTo>
                  <a:cubicBezTo>
                    <a:pt x="8379" y="2650"/>
                    <a:pt x="8379" y="2650"/>
                    <a:pt x="8379" y="2650"/>
                  </a:cubicBezTo>
                  <a:cubicBezTo>
                    <a:pt x="8398" y="2650"/>
                    <a:pt x="8398" y="2614"/>
                    <a:pt x="8417" y="2650"/>
                  </a:cubicBezTo>
                  <a:cubicBezTo>
                    <a:pt x="8417" y="2650"/>
                    <a:pt x="8417" y="2650"/>
                    <a:pt x="8417" y="2650"/>
                  </a:cubicBezTo>
                  <a:cubicBezTo>
                    <a:pt x="8436" y="2614"/>
                    <a:pt x="8436" y="2650"/>
                    <a:pt x="8455" y="2614"/>
                  </a:cubicBezTo>
                  <a:cubicBezTo>
                    <a:pt x="8474" y="2614"/>
                    <a:pt x="8474" y="2577"/>
                    <a:pt x="8474" y="2577"/>
                  </a:cubicBezTo>
                  <a:cubicBezTo>
                    <a:pt x="8492" y="2577"/>
                    <a:pt x="8492" y="2541"/>
                    <a:pt x="8492" y="2541"/>
                  </a:cubicBezTo>
                  <a:cubicBezTo>
                    <a:pt x="8511" y="2505"/>
                    <a:pt x="8530" y="2469"/>
                    <a:pt x="8530" y="2469"/>
                  </a:cubicBezTo>
                  <a:cubicBezTo>
                    <a:pt x="8530" y="2469"/>
                    <a:pt x="8530" y="2469"/>
                    <a:pt x="8530" y="2469"/>
                  </a:cubicBezTo>
                  <a:cubicBezTo>
                    <a:pt x="8549" y="2469"/>
                    <a:pt x="8549" y="2469"/>
                    <a:pt x="8549" y="2469"/>
                  </a:cubicBezTo>
                  <a:cubicBezTo>
                    <a:pt x="8568" y="2469"/>
                    <a:pt x="8587" y="2469"/>
                    <a:pt x="8606" y="2469"/>
                  </a:cubicBezTo>
                  <a:cubicBezTo>
                    <a:pt x="8625" y="2469"/>
                    <a:pt x="8625" y="2469"/>
                    <a:pt x="8644" y="2469"/>
                  </a:cubicBezTo>
                  <a:cubicBezTo>
                    <a:pt x="8644" y="2469"/>
                    <a:pt x="8682" y="2432"/>
                    <a:pt x="8682" y="2432"/>
                  </a:cubicBezTo>
                  <a:cubicBezTo>
                    <a:pt x="8701" y="2432"/>
                    <a:pt x="8701" y="2396"/>
                    <a:pt x="8719" y="2396"/>
                  </a:cubicBezTo>
                  <a:cubicBezTo>
                    <a:pt x="8719" y="2396"/>
                    <a:pt x="8719" y="2396"/>
                    <a:pt x="8738" y="2360"/>
                  </a:cubicBezTo>
                  <a:cubicBezTo>
                    <a:pt x="8738" y="2396"/>
                    <a:pt x="8738" y="2396"/>
                    <a:pt x="8738" y="2432"/>
                  </a:cubicBezTo>
                  <a:cubicBezTo>
                    <a:pt x="8738" y="2432"/>
                    <a:pt x="8719" y="2432"/>
                    <a:pt x="8719" y="2432"/>
                  </a:cubicBezTo>
                  <a:cubicBezTo>
                    <a:pt x="8719" y="2432"/>
                    <a:pt x="8701" y="2432"/>
                    <a:pt x="8701" y="2469"/>
                  </a:cubicBezTo>
                  <a:close/>
                  <a:moveTo>
                    <a:pt x="8379" y="1670"/>
                  </a:moveTo>
                  <a:cubicBezTo>
                    <a:pt x="8379" y="1670"/>
                    <a:pt x="8379" y="1670"/>
                    <a:pt x="8379" y="1670"/>
                  </a:cubicBezTo>
                  <a:cubicBezTo>
                    <a:pt x="8379" y="1670"/>
                    <a:pt x="8379" y="1670"/>
                    <a:pt x="8379" y="1670"/>
                  </a:cubicBezTo>
                  <a:cubicBezTo>
                    <a:pt x="8379" y="1670"/>
                    <a:pt x="8379" y="1670"/>
                    <a:pt x="8379" y="1670"/>
                  </a:cubicBezTo>
                  <a:cubicBezTo>
                    <a:pt x="8379" y="1670"/>
                    <a:pt x="8379" y="1670"/>
                    <a:pt x="8379" y="1670"/>
                  </a:cubicBezTo>
                  <a:close/>
                  <a:moveTo>
                    <a:pt x="8322" y="1888"/>
                  </a:moveTo>
                  <a:cubicBezTo>
                    <a:pt x="8341" y="1888"/>
                    <a:pt x="8341" y="1851"/>
                    <a:pt x="8341" y="1851"/>
                  </a:cubicBezTo>
                  <a:cubicBezTo>
                    <a:pt x="8360" y="1851"/>
                    <a:pt x="8360" y="1851"/>
                    <a:pt x="8379" y="1851"/>
                  </a:cubicBezTo>
                  <a:cubicBezTo>
                    <a:pt x="8379" y="1851"/>
                    <a:pt x="8398" y="1851"/>
                    <a:pt x="8398" y="1851"/>
                  </a:cubicBezTo>
                  <a:cubicBezTo>
                    <a:pt x="8398" y="1851"/>
                    <a:pt x="8341" y="1888"/>
                    <a:pt x="8322" y="1888"/>
                  </a:cubicBezTo>
                  <a:close/>
                  <a:moveTo>
                    <a:pt x="8492" y="1851"/>
                  </a:moveTo>
                  <a:cubicBezTo>
                    <a:pt x="8492" y="1851"/>
                    <a:pt x="8492" y="1851"/>
                    <a:pt x="8492" y="1851"/>
                  </a:cubicBezTo>
                  <a:cubicBezTo>
                    <a:pt x="8474" y="1888"/>
                    <a:pt x="8474" y="1888"/>
                    <a:pt x="8455" y="1888"/>
                  </a:cubicBezTo>
                  <a:cubicBezTo>
                    <a:pt x="8455" y="1888"/>
                    <a:pt x="8436" y="1924"/>
                    <a:pt x="8436" y="1924"/>
                  </a:cubicBezTo>
                  <a:cubicBezTo>
                    <a:pt x="8417" y="1924"/>
                    <a:pt x="8417" y="1924"/>
                    <a:pt x="8398" y="1924"/>
                  </a:cubicBezTo>
                  <a:cubicBezTo>
                    <a:pt x="8398" y="1924"/>
                    <a:pt x="8379" y="1924"/>
                    <a:pt x="8379" y="1924"/>
                  </a:cubicBezTo>
                  <a:cubicBezTo>
                    <a:pt x="8379" y="1924"/>
                    <a:pt x="8379" y="1924"/>
                    <a:pt x="8379" y="1924"/>
                  </a:cubicBezTo>
                  <a:cubicBezTo>
                    <a:pt x="8379" y="1924"/>
                    <a:pt x="8379" y="1924"/>
                    <a:pt x="8379" y="1924"/>
                  </a:cubicBezTo>
                  <a:cubicBezTo>
                    <a:pt x="8398" y="1888"/>
                    <a:pt x="8417" y="1888"/>
                    <a:pt x="8436" y="1888"/>
                  </a:cubicBezTo>
                  <a:cubicBezTo>
                    <a:pt x="8455" y="1888"/>
                    <a:pt x="8474" y="1851"/>
                    <a:pt x="8492" y="1851"/>
                  </a:cubicBezTo>
                  <a:close/>
                  <a:moveTo>
                    <a:pt x="8568" y="1997"/>
                  </a:moveTo>
                  <a:cubicBezTo>
                    <a:pt x="8568" y="1997"/>
                    <a:pt x="8568" y="1997"/>
                    <a:pt x="8568" y="1997"/>
                  </a:cubicBezTo>
                  <a:cubicBezTo>
                    <a:pt x="8549" y="1997"/>
                    <a:pt x="8549" y="2033"/>
                    <a:pt x="8530" y="2033"/>
                  </a:cubicBezTo>
                  <a:cubicBezTo>
                    <a:pt x="8530" y="2033"/>
                    <a:pt x="8530" y="2033"/>
                    <a:pt x="8530" y="1997"/>
                  </a:cubicBezTo>
                  <a:cubicBezTo>
                    <a:pt x="8530" y="1997"/>
                    <a:pt x="8511" y="1997"/>
                    <a:pt x="8511" y="1997"/>
                  </a:cubicBezTo>
                  <a:cubicBezTo>
                    <a:pt x="8474" y="1997"/>
                    <a:pt x="8436" y="1997"/>
                    <a:pt x="8417" y="1997"/>
                  </a:cubicBezTo>
                  <a:cubicBezTo>
                    <a:pt x="8398" y="1997"/>
                    <a:pt x="8379" y="1997"/>
                    <a:pt x="8379" y="1960"/>
                  </a:cubicBezTo>
                  <a:cubicBezTo>
                    <a:pt x="8398" y="1960"/>
                    <a:pt x="8436" y="1924"/>
                    <a:pt x="8436" y="1924"/>
                  </a:cubicBezTo>
                  <a:cubicBezTo>
                    <a:pt x="8474" y="1924"/>
                    <a:pt x="8492" y="1960"/>
                    <a:pt x="8530" y="1960"/>
                  </a:cubicBezTo>
                  <a:cubicBezTo>
                    <a:pt x="8530" y="1960"/>
                    <a:pt x="8530" y="1960"/>
                    <a:pt x="8530" y="1960"/>
                  </a:cubicBezTo>
                  <a:cubicBezTo>
                    <a:pt x="8530" y="1960"/>
                    <a:pt x="8530" y="1960"/>
                    <a:pt x="8530" y="1960"/>
                  </a:cubicBezTo>
                  <a:cubicBezTo>
                    <a:pt x="8530" y="1960"/>
                    <a:pt x="8530" y="1960"/>
                    <a:pt x="8530" y="1960"/>
                  </a:cubicBezTo>
                  <a:cubicBezTo>
                    <a:pt x="8530" y="1960"/>
                    <a:pt x="8511" y="1960"/>
                    <a:pt x="8511" y="1960"/>
                  </a:cubicBezTo>
                  <a:cubicBezTo>
                    <a:pt x="8511" y="1997"/>
                    <a:pt x="8549" y="1997"/>
                    <a:pt x="8568" y="1997"/>
                  </a:cubicBezTo>
                  <a:close/>
                  <a:moveTo>
                    <a:pt x="8417" y="1452"/>
                  </a:moveTo>
                  <a:cubicBezTo>
                    <a:pt x="8398" y="1452"/>
                    <a:pt x="8379" y="1416"/>
                    <a:pt x="8379" y="1416"/>
                  </a:cubicBezTo>
                  <a:cubicBezTo>
                    <a:pt x="8379" y="1416"/>
                    <a:pt x="8379" y="1416"/>
                    <a:pt x="8379" y="1416"/>
                  </a:cubicBezTo>
                  <a:cubicBezTo>
                    <a:pt x="8398" y="1416"/>
                    <a:pt x="8398" y="1416"/>
                    <a:pt x="8398" y="1416"/>
                  </a:cubicBezTo>
                  <a:cubicBezTo>
                    <a:pt x="8417" y="1416"/>
                    <a:pt x="8417" y="1452"/>
                    <a:pt x="8417" y="1452"/>
                  </a:cubicBezTo>
                  <a:close/>
                  <a:moveTo>
                    <a:pt x="8436" y="1379"/>
                  </a:moveTo>
                  <a:cubicBezTo>
                    <a:pt x="8436" y="1379"/>
                    <a:pt x="8436" y="1343"/>
                    <a:pt x="8417" y="1343"/>
                  </a:cubicBezTo>
                  <a:cubicBezTo>
                    <a:pt x="8417" y="1343"/>
                    <a:pt x="8398" y="1307"/>
                    <a:pt x="8398" y="1307"/>
                  </a:cubicBezTo>
                  <a:cubicBezTo>
                    <a:pt x="8417" y="1307"/>
                    <a:pt x="8436" y="1271"/>
                    <a:pt x="8436" y="1271"/>
                  </a:cubicBezTo>
                  <a:cubicBezTo>
                    <a:pt x="8436" y="1271"/>
                    <a:pt x="8455" y="1307"/>
                    <a:pt x="8474" y="1307"/>
                  </a:cubicBezTo>
                  <a:cubicBezTo>
                    <a:pt x="8474" y="1307"/>
                    <a:pt x="8474" y="1271"/>
                    <a:pt x="8492" y="1307"/>
                  </a:cubicBezTo>
                  <a:cubicBezTo>
                    <a:pt x="8492" y="1307"/>
                    <a:pt x="8492" y="1307"/>
                    <a:pt x="8492" y="1307"/>
                  </a:cubicBezTo>
                  <a:cubicBezTo>
                    <a:pt x="8474" y="1307"/>
                    <a:pt x="8436" y="1379"/>
                    <a:pt x="8436" y="1379"/>
                  </a:cubicBezTo>
                  <a:close/>
                  <a:moveTo>
                    <a:pt x="8360" y="1198"/>
                  </a:moveTo>
                  <a:cubicBezTo>
                    <a:pt x="8360" y="1198"/>
                    <a:pt x="8341" y="1162"/>
                    <a:pt x="8341" y="1162"/>
                  </a:cubicBezTo>
                  <a:cubicBezTo>
                    <a:pt x="8341" y="1162"/>
                    <a:pt x="8322" y="1162"/>
                    <a:pt x="8322" y="1162"/>
                  </a:cubicBezTo>
                  <a:cubicBezTo>
                    <a:pt x="8322" y="1162"/>
                    <a:pt x="8303" y="1125"/>
                    <a:pt x="8303" y="1125"/>
                  </a:cubicBezTo>
                  <a:cubicBezTo>
                    <a:pt x="8303" y="1125"/>
                    <a:pt x="8284" y="1125"/>
                    <a:pt x="8284" y="1125"/>
                  </a:cubicBezTo>
                  <a:cubicBezTo>
                    <a:pt x="8284" y="1089"/>
                    <a:pt x="8284" y="1089"/>
                    <a:pt x="8284" y="1089"/>
                  </a:cubicBezTo>
                  <a:cubicBezTo>
                    <a:pt x="8284" y="1089"/>
                    <a:pt x="8303" y="1089"/>
                    <a:pt x="8303" y="1089"/>
                  </a:cubicBezTo>
                  <a:cubicBezTo>
                    <a:pt x="8322" y="1125"/>
                    <a:pt x="8341" y="1125"/>
                    <a:pt x="8341" y="1162"/>
                  </a:cubicBezTo>
                  <a:cubicBezTo>
                    <a:pt x="8360" y="1162"/>
                    <a:pt x="8360" y="1162"/>
                    <a:pt x="8360" y="1198"/>
                  </a:cubicBezTo>
                  <a:cubicBezTo>
                    <a:pt x="8360" y="1198"/>
                    <a:pt x="8360" y="1198"/>
                    <a:pt x="8360" y="1198"/>
                  </a:cubicBezTo>
                  <a:cubicBezTo>
                    <a:pt x="8360" y="1198"/>
                    <a:pt x="8360" y="1198"/>
                    <a:pt x="8360" y="1198"/>
                  </a:cubicBezTo>
                  <a:close/>
                  <a:moveTo>
                    <a:pt x="7150" y="436"/>
                  </a:moveTo>
                  <a:cubicBezTo>
                    <a:pt x="7131" y="436"/>
                    <a:pt x="7131" y="436"/>
                    <a:pt x="7131" y="436"/>
                  </a:cubicBezTo>
                  <a:cubicBezTo>
                    <a:pt x="7093" y="399"/>
                    <a:pt x="7074" y="399"/>
                    <a:pt x="7074" y="327"/>
                  </a:cubicBezTo>
                  <a:cubicBezTo>
                    <a:pt x="7074" y="327"/>
                    <a:pt x="7093" y="327"/>
                    <a:pt x="7093" y="327"/>
                  </a:cubicBezTo>
                  <a:cubicBezTo>
                    <a:pt x="7112" y="327"/>
                    <a:pt x="7112" y="327"/>
                    <a:pt x="7112" y="327"/>
                  </a:cubicBezTo>
                  <a:cubicBezTo>
                    <a:pt x="7131" y="363"/>
                    <a:pt x="7150" y="363"/>
                    <a:pt x="7150" y="399"/>
                  </a:cubicBezTo>
                  <a:cubicBezTo>
                    <a:pt x="7150" y="399"/>
                    <a:pt x="7150" y="399"/>
                    <a:pt x="7150" y="436"/>
                  </a:cubicBezTo>
                  <a:cubicBezTo>
                    <a:pt x="7150" y="436"/>
                    <a:pt x="7150" y="436"/>
                    <a:pt x="7150" y="436"/>
                  </a:cubicBezTo>
                  <a:cubicBezTo>
                    <a:pt x="7150" y="436"/>
                    <a:pt x="7150" y="436"/>
                    <a:pt x="7150" y="436"/>
                  </a:cubicBezTo>
                  <a:close/>
                  <a:moveTo>
                    <a:pt x="6942" y="472"/>
                  </a:moveTo>
                  <a:cubicBezTo>
                    <a:pt x="6942" y="436"/>
                    <a:pt x="6942" y="436"/>
                    <a:pt x="6960" y="436"/>
                  </a:cubicBezTo>
                  <a:cubicBezTo>
                    <a:pt x="6960" y="436"/>
                    <a:pt x="6960" y="436"/>
                    <a:pt x="6960" y="436"/>
                  </a:cubicBezTo>
                  <a:cubicBezTo>
                    <a:pt x="6960" y="472"/>
                    <a:pt x="6979" y="472"/>
                    <a:pt x="6979" y="472"/>
                  </a:cubicBezTo>
                  <a:cubicBezTo>
                    <a:pt x="6979" y="472"/>
                    <a:pt x="6979" y="472"/>
                    <a:pt x="6979" y="472"/>
                  </a:cubicBezTo>
                  <a:cubicBezTo>
                    <a:pt x="6979" y="508"/>
                    <a:pt x="6942" y="472"/>
                    <a:pt x="6942" y="472"/>
                  </a:cubicBezTo>
                  <a:close/>
                  <a:moveTo>
                    <a:pt x="6450" y="799"/>
                  </a:moveTo>
                  <a:cubicBezTo>
                    <a:pt x="6431" y="799"/>
                    <a:pt x="6393" y="799"/>
                    <a:pt x="6374" y="799"/>
                  </a:cubicBezTo>
                  <a:cubicBezTo>
                    <a:pt x="6298" y="762"/>
                    <a:pt x="6261" y="799"/>
                    <a:pt x="6223" y="835"/>
                  </a:cubicBezTo>
                  <a:cubicBezTo>
                    <a:pt x="6223" y="835"/>
                    <a:pt x="6204" y="871"/>
                    <a:pt x="6223" y="871"/>
                  </a:cubicBezTo>
                  <a:cubicBezTo>
                    <a:pt x="6223" y="908"/>
                    <a:pt x="6223" y="908"/>
                    <a:pt x="6242" y="944"/>
                  </a:cubicBezTo>
                  <a:cubicBezTo>
                    <a:pt x="6280" y="944"/>
                    <a:pt x="6298" y="908"/>
                    <a:pt x="6355" y="908"/>
                  </a:cubicBezTo>
                  <a:cubicBezTo>
                    <a:pt x="6355" y="908"/>
                    <a:pt x="6355" y="944"/>
                    <a:pt x="6374" y="944"/>
                  </a:cubicBezTo>
                  <a:cubicBezTo>
                    <a:pt x="6374" y="944"/>
                    <a:pt x="6374" y="980"/>
                    <a:pt x="6374" y="980"/>
                  </a:cubicBezTo>
                  <a:cubicBezTo>
                    <a:pt x="6298" y="980"/>
                    <a:pt x="6261" y="1053"/>
                    <a:pt x="6204" y="1089"/>
                  </a:cubicBezTo>
                  <a:cubicBezTo>
                    <a:pt x="6204" y="1125"/>
                    <a:pt x="6185" y="1125"/>
                    <a:pt x="6166" y="1125"/>
                  </a:cubicBezTo>
                  <a:cubicBezTo>
                    <a:pt x="6128" y="1198"/>
                    <a:pt x="6128" y="1234"/>
                    <a:pt x="6053" y="1234"/>
                  </a:cubicBezTo>
                  <a:cubicBezTo>
                    <a:pt x="6053" y="1271"/>
                    <a:pt x="6053" y="1307"/>
                    <a:pt x="6071" y="1343"/>
                  </a:cubicBezTo>
                  <a:cubicBezTo>
                    <a:pt x="6053" y="1343"/>
                    <a:pt x="6053" y="1343"/>
                    <a:pt x="6034" y="1379"/>
                  </a:cubicBezTo>
                  <a:cubicBezTo>
                    <a:pt x="5958" y="1452"/>
                    <a:pt x="5901" y="1379"/>
                    <a:pt x="5807" y="1343"/>
                  </a:cubicBezTo>
                  <a:cubicBezTo>
                    <a:pt x="5807" y="1379"/>
                    <a:pt x="5807" y="1379"/>
                    <a:pt x="5807" y="1416"/>
                  </a:cubicBezTo>
                  <a:cubicBezTo>
                    <a:pt x="5826" y="1416"/>
                    <a:pt x="5844" y="1452"/>
                    <a:pt x="5863" y="1488"/>
                  </a:cubicBezTo>
                  <a:cubicBezTo>
                    <a:pt x="5863" y="1488"/>
                    <a:pt x="5863" y="1488"/>
                    <a:pt x="5863" y="1488"/>
                  </a:cubicBezTo>
                  <a:cubicBezTo>
                    <a:pt x="5807" y="1525"/>
                    <a:pt x="5750" y="1488"/>
                    <a:pt x="5693" y="1488"/>
                  </a:cubicBezTo>
                  <a:cubicBezTo>
                    <a:pt x="5674" y="1488"/>
                    <a:pt x="5655" y="1488"/>
                    <a:pt x="5636" y="1488"/>
                  </a:cubicBezTo>
                  <a:cubicBezTo>
                    <a:pt x="5636" y="1488"/>
                    <a:pt x="5636" y="1525"/>
                    <a:pt x="5636" y="1561"/>
                  </a:cubicBezTo>
                  <a:cubicBezTo>
                    <a:pt x="5674" y="1561"/>
                    <a:pt x="5750" y="1561"/>
                    <a:pt x="5769" y="1597"/>
                  </a:cubicBezTo>
                  <a:cubicBezTo>
                    <a:pt x="5769" y="1634"/>
                    <a:pt x="5769" y="1670"/>
                    <a:pt x="5769" y="1670"/>
                  </a:cubicBezTo>
                  <a:cubicBezTo>
                    <a:pt x="5769" y="1706"/>
                    <a:pt x="5750" y="1706"/>
                    <a:pt x="5731" y="1706"/>
                  </a:cubicBezTo>
                  <a:cubicBezTo>
                    <a:pt x="5731" y="1743"/>
                    <a:pt x="5731" y="1779"/>
                    <a:pt x="5731" y="1815"/>
                  </a:cubicBezTo>
                  <a:cubicBezTo>
                    <a:pt x="5712" y="1815"/>
                    <a:pt x="5693" y="1815"/>
                    <a:pt x="5674" y="1815"/>
                  </a:cubicBezTo>
                  <a:cubicBezTo>
                    <a:pt x="5674" y="1815"/>
                    <a:pt x="5674" y="1815"/>
                    <a:pt x="5674" y="1815"/>
                  </a:cubicBezTo>
                  <a:cubicBezTo>
                    <a:pt x="5674" y="1851"/>
                    <a:pt x="5693" y="1888"/>
                    <a:pt x="5693" y="1888"/>
                  </a:cubicBezTo>
                  <a:cubicBezTo>
                    <a:pt x="5674" y="1888"/>
                    <a:pt x="5636" y="1924"/>
                    <a:pt x="5618" y="1888"/>
                  </a:cubicBezTo>
                  <a:cubicBezTo>
                    <a:pt x="5599" y="1888"/>
                    <a:pt x="5580" y="1888"/>
                    <a:pt x="5561" y="1888"/>
                  </a:cubicBezTo>
                  <a:cubicBezTo>
                    <a:pt x="5561" y="1924"/>
                    <a:pt x="5580" y="1960"/>
                    <a:pt x="5580" y="1997"/>
                  </a:cubicBezTo>
                  <a:cubicBezTo>
                    <a:pt x="5561" y="2069"/>
                    <a:pt x="5504" y="2069"/>
                    <a:pt x="5466" y="2033"/>
                  </a:cubicBezTo>
                  <a:cubicBezTo>
                    <a:pt x="5409" y="2033"/>
                    <a:pt x="5372" y="1960"/>
                    <a:pt x="5334" y="2069"/>
                  </a:cubicBezTo>
                  <a:cubicBezTo>
                    <a:pt x="5334" y="2069"/>
                    <a:pt x="5334" y="2069"/>
                    <a:pt x="5334" y="2069"/>
                  </a:cubicBezTo>
                  <a:cubicBezTo>
                    <a:pt x="5372" y="2106"/>
                    <a:pt x="5466" y="2106"/>
                    <a:pt x="5523" y="2142"/>
                  </a:cubicBezTo>
                  <a:cubicBezTo>
                    <a:pt x="5542" y="2142"/>
                    <a:pt x="5561" y="2142"/>
                    <a:pt x="5580" y="2142"/>
                  </a:cubicBezTo>
                  <a:cubicBezTo>
                    <a:pt x="5580" y="2142"/>
                    <a:pt x="5599" y="2178"/>
                    <a:pt x="5599" y="2178"/>
                  </a:cubicBezTo>
                  <a:cubicBezTo>
                    <a:pt x="5599" y="2178"/>
                    <a:pt x="5599" y="2214"/>
                    <a:pt x="5599" y="2214"/>
                  </a:cubicBezTo>
                  <a:cubicBezTo>
                    <a:pt x="5580" y="2214"/>
                    <a:pt x="5580" y="2251"/>
                    <a:pt x="5580" y="2251"/>
                  </a:cubicBezTo>
                  <a:cubicBezTo>
                    <a:pt x="5542" y="2287"/>
                    <a:pt x="5504" y="2287"/>
                    <a:pt x="5485" y="2287"/>
                  </a:cubicBezTo>
                  <a:cubicBezTo>
                    <a:pt x="5447" y="2323"/>
                    <a:pt x="5447" y="2323"/>
                    <a:pt x="5409" y="2323"/>
                  </a:cubicBezTo>
                  <a:cubicBezTo>
                    <a:pt x="5409" y="2323"/>
                    <a:pt x="5372" y="2214"/>
                    <a:pt x="5372" y="2214"/>
                  </a:cubicBezTo>
                  <a:cubicBezTo>
                    <a:pt x="5372" y="2251"/>
                    <a:pt x="5353" y="2251"/>
                    <a:pt x="5334" y="2251"/>
                  </a:cubicBezTo>
                  <a:cubicBezTo>
                    <a:pt x="5334" y="2214"/>
                    <a:pt x="5315" y="2214"/>
                    <a:pt x="5296" y="2214"/>
                  </a:cubicBezTo>
                  <a:cubicBezTo>
                    <a:pt x="5296" y="2214"/>
                    <a:pt x="5296" y="2214"/>
                    <a:pt x="5296" y="2214"/>
                  </a:cubicBezTo>
                  <a:cubicBezTo>
                    <a:pt x="5315" y="2251"/>
                    <a:pt x="5315" y="2251"/>
                    <a:pt x="5315" y="2287"/>
                  </a:cubicBezTo>
                  <a:cubicBezTo>
                    <a:pt x="5239" y="2287"/>
                    <a:pt x="5220" y="2251"/>
                    <a:pt x="5182" y="2178"/>
                  </a:cubicBezTo>
                  <a:cubicBezTo>
                    <a:pt x="5182" y="2178"/>
                    <a:pt x="5164" y="2178"/>
                    <a:pt x="5164" y="2178"/>
                  </a:cubicBezTo>
                  <a:cubicBezTo>
                    <a:pt x="5164" y="2214"/>
                    <a:pt x="5182" y="2251"/>
                    <a:pt x="5182" y="2251"/>
                  </a:cubicBezTo>
                  <a:cubicBezTo>
                    <a:pt x="5182" y="2287"/>
                    <a:pt x="5164" y="2287"/>
                    <a:pt x="5145" y="2287"/>
                  </a:cubicBezTo>
                  <a:cubicBezTo>
                    <a:pt x="5107" y="2287"/>
                    <a:pt x="5050" y="2287"/>
                    <a:pt x="5012" y="2287"/>
                  </a:cubicBezTo>
                  <a:cubicBezTo>
                    <a:pt x="4993" y="2251"/>
                    <a:pt x="4974" y="2214"/>
                    <a:pt x="4956" y="2214"/>
                  </a:cubicBezTo>
                  <a:cubicBezTo>
                    <a:pt x="4937" y="2251"/>
                    <a:pt x="4956" y="2251"/>
                    <a:pt x="4937" y="2287"/>
                  </a:cubicBezTo>
                  <a:cubicBezTo>
                    <a:pt x="4918" y="2251"/>
                    <a:pt x="4899" y="2251"/>
                    <a:pt x="4880" y="2251"/>
                  </a:cubicBezTo>
                  <a:cubicBezTo>
                    <a:pt x="4880" y="2214"/>
                    <a:pt x="4880" y="2178"/>
                    <a:pt x="4899" y="2142"/>
                  </a:cubicBezTo>
                  <a:cubicBezTo>
                    <a:pt x="4937" y="2142"/>
                    <a:pt x="4937" y="2106"/>
                    <a:pt x="4974" y="2106"/>
                  </a:cubicBezTo>
                  <a:cubicBezTo>
                    <a:pt x="4993" y="2069"/>
                    <a:pt x="5012" y="2106"/>
                    <a:pt x="5031" y="2069"/>
                  </a:cubicBezTo>
                  <a:cubicBezTo>
                    <a:pt x="5031" y="2069"/>
                    <a:pt x="5012" y="2069"/>
                    <a:pt x="5012" y="2069"/>
                  </a:cubicBezTo>
                  <a:cubicBezTo>
                    <a:pt x="4993" y="2069"/>
                    <a:pt x="4974" y="1997"/>
                    <a:pt x="4956" y="1924"/>
                  </a:cubicBezTo>
                  <a:cubicBezTo>
                    <a:pt x="4974" y="1924"/>
                    <a:pt x="4974" y="1924"/>
                    <a:pt x="4974" y="1924"/>
                  </a:cubicBezTo>
                  <a:cubicBezTo>
                    <a:pt x="4974" y="1924"/>
                    <a:pt x="4993" y="1924"/>
                    <a:pt x="5012" y="1924"/>
                  </a:cubicBezTo>
                  <a:cubicBezTo>
                    <a:pt x="5031" y="1924"/>
                    <a:pt x="5069" y="1924"/>
                    <a:pt x="5088" y="1960"/>
                  </a:cubicBezTo>
                  <a:cubicBezTo>
                    <a:pt x="5107" y="1997"/>
                    <a:pt x="5126" y="2033"/>
                    <a:pt x="5164" y="2069"/>
                  </a:cubicBezTo>
                  <a:cubicBezTo>
                    <a:pt x="5182" y="2069"/>
                    <a:pt x="5239" y="2069"/>
                    <a:pt x="5258" y="2069"/>
                  </a:cubicBezTo>
                  <a:cubicBezTo>
                    <a:pt x="5258" y="2069"/>
                    <a:pt x="5258" y="2069"/>
                    <a:pt x="5258" y="2069"/>
                  </a:cubicBezTo>
                  <a:cubicBezTo>
                    <a:pt x="5258" y="2033"/>
                    <a:pt x="5258" y="2033"/>
                    <a:pt x="5258" y="2033"/>
                  </a:cubicBezTo>
                  <a:cubicBezTo>
                    <a:pt x="5258" y="1997"/>
                    <a:pt x="5258" y="1997"/>
                    <a:pt x="5277" y="1997"/>
                  </a:cubicBezTo>
                  <a:cubicBezTo>
                    <a:pt x="5277" y="1997"/>
                    <a:pt x="5277" y="1997"/>
                    <a:pt x="5277" y="1997"/>
                  </a:cubicBezTo>
                  <a:cubicBezTo>
                    <a:pt x="5239" y="1997"/>
                    <a:pt x="5182" y="1997"/>
                    <a:pt x="5164" y="1960"/>
                  </a:cubicBezTo>
                  <a:cubicBezTo>
                    <a:pt x="5164" y="1924"/>
                    <a:pt x="5164" y="1888"/>
                    <a:pt x="5164" y="1851"/>
                  </a:cubicBezTo>
                  <a:cubicBezTo>
                    <a:pt x="5164" y="1851"/>
                    <a:pt x="5164" y="1851"/>
                    <a:pt x="5164" y="1851"/>
                  </a:cubicBezTo>
                  <a:cubicBezTo>
                    <a:pt x="5126" y="1851"/>
                    <a:pt x="5069" y="1815"/>
                    <a:pt x="5031" y="1815"/>
                  </a:cubicBezTo>
                  <a:cubicBezTo>
                    <a:pt x="5031" y="1815"/>
                    <a:pt x="5031" y="1815"/>
                    <a:pt x="5031" y="1815"/>
                  </a:cubicBezTo>
                  <a:cubicBezTo>
                    <a:pt x="5050" y="1743"/>
                    <a:pt x="5050" y="1706"/>
                    <a:pt x="5069" y="1670"/>
                  </a:cubicBezTo>
                  <a:cubicBezTo>
                    <a:pt x="5088" y="1634"/>
                    <a:pt x="5182" y="1670"/>
                    <a:pt x="5220" y="1670"/>
                  </a:cubicBezTo>
                  <a:cubicBezTo>
                    <a:pt x="5258" y="1670"/>
                    <a:pt x="5277" y="1706"/>
                    <a:pt x="5315" y="1706"/>
                  </a:cubicBezTo>
                  <a:cubicBezTo>
                    <a:pt x="5315" y="1706"/>
                    <a:pt x="5334" y="1706"/>
                    <a:pt x="5334" y="1706"/>
                  </a:cubicBezTo>
                  <a:cubicBezTo>
                    <a:pt x="5334" y="1706"/>
                    <a:pt x="5353" y="1706"/>
                    <a:pt x="5353" y="1706"/>
                  </a:cubicBezTo>
                  <a:cubicBezTo>
                    <a:pt x="5334" y="1670"/>
                    <a:pt x="5296" y="1634"/>
                    <a:pt x="5258" y="1597"/>
                  </a:cubicBezTo>
                  <a:cubicBezTo>
                    <a:pt x="5258" y="1597"/>
                    <a:pt x="5239" y="1561"/>
                    <a:pt x="5220" y="1561"/>
                  </a:cubicBezTo>
                  <a:cubicBezTo>
                    <a:pt x="5182" y="1525"/>
                    <a:pt x="5145" y="1452"/>
                    <a:pt x="5126" y="1416"/>
                  </a:cubicBezTo>
                  <a:cubicBezTo>
                    <a:pt x="5126" y="1416"/>
                    <a:pt x="5107" y="1452"/>
                    <a:pt x="5107" y="1452"/>
                  </a:cubicBezTo>
                  <a:cubicBezTo>
                    <a:pt x="5107" y="1452"/>
                    <a:pt x="5107" y="1452"/>
                    <a:pt x="5107" y="1452"/>
                  </a:cubicBezTo>
                  <a:cubicBezTo>
                    <a:pt x="5088" y="1416"/>
                    <a:pt x="5088" y="1379"/>
                    <a:pt x="5069" y="1343"/>
                  </a:cubicBezTo>
                  <a:cubicBezTo>
                    <a:pt x="5069" y="1343"/>
                    <a:pt x="5069" y="1307"/>
                    <a:pt x="5069" y="1307"/>
                  </a:cubicBezTo>
                  <a:cubicBezTo>
                    <a:pt x="5069" y="1307"/>
                    <a:pt x="5069" y="1307"/>
                    <a:pt x="5069" y="1307"/>
                  </a:cubicBezTo>
                  <a:cubicBezTo>
                    <a:pt x="5107" y="1307"/>
                    <a:pt x="5126" y="1307"/>
                    <a:pt x="5164" y="1307"/>
                  </a:cubicBezTo>
                  <a:cubicBezTo>
                    <a:pt x="5182" y="1307"/>
                    <a:pt x="5220" y="1307"/>
                    <a:pt x="5239" y="1307"/>
                  </a:cubicBezTo>
                  <a:cubicBezTo>
                    <a:pt x="5277" y="1343"/>
                    <a:pt x="5315" y="1416"/>
                    <a:pt x="5353" y="1452"/>
                  </a:cubicBezTo>
                  <a:cubicBezTo>
                    <a:pt x="5372" y="1452"/>
                    <a:pt x="5391" y="1452"/>
                    <a:pt x="5409" y="1452"/>
                  </a:cubicBezTo>
                  <a:cubicBezTo>
                    <a:pt x="5409" y="1452"/>
                    <a:pt x="5391" y="1416"/>
                    <a:pt x="5391" y="1416"/>
                  </a:cubicBezTo>
                  <a:cubicBezTo>
                    <a:pt x="5372" y="1379"/>
                    <a:pt x="5334" y="1379"/>
                    <a:pt x="5315" y="1343"/>
                  </a:cubicBezTo>
                  <a:cubicBezTo>
                    <a:pt x="5334" y="1307"/>
                    <a:pt x="5353" y="1307"/>
                    <a:pt x="5353" y="1271"/>
                  </a:cubicBezTo>
                  <a:cubicBezTo>
                    <a:pt x="5372" y="1234"/>
                    <a:pt x="5391" y="1234"/>
                    <a:pt x="5391" y="1234"/>
                  </a:cubicBezTo>
                  <a:cubicBezTo>
                    <a:pt x="5409" y="1234"/>
                    <a:pt x="5428" y="1234"/>
                    <a:pt x="5447" y="1234"/>
                  </a:cubicBezTo>
                  <a:cubicBezTo>
                    <a:pt x="5466" y="1198"/>
                    <a:pt x="5466" y="1198"/>
                    <a:pt x="5485" y="1198"/>
                  </a:cubicBezTo>
                  <a:cubicBezTo>
                    <a:pt x="5523" y="1198"/>
                    <a:pt x="5580" y="1162"/>
                    <a:pt x="5618" y="1162"/>
                  </a:cubicBezTo>
                  <a:cubicBezTo>
                    <a:pt x="5618" y="1162"/>
                    <a:pt x="5618" y="1162"/>
                    <a:pt x="5618" y="1162"/>
                  </a:cubicBezTo>
                  <a:cubicBezTo>
                    <a:pt x="5599" y="1125"/>
                    <a:pt x="5580" y="1125"/>
                    <a:pt x="5561" y="1089"/>
                  </a:cubicBezTo>
                  <a:cubicBezTo>
                    <a:pt x="5542" y="1089"/>
                    <a:pt x="5485" y="1089"/>
                    <a:pt x="5447" y="1089"/>
                  </a:cubicBezTo>
                  <a:cubicBezTo>
                    <a:pt x="5428" y="1125"/>
                    <a:pt x="5391" y="1162"/>
                    <a:pt x="5353" y="1162"/>
                  </a:cubicBezTo>
                  <a:cubicBezTo>
                    <a:pt x="5334" y="1162"/>
                    <a:pt x="5315" y="1162"/>
                    <a:pt x="5315" y="1162"/>
                  </a:cubicBezTo>
                  <a:cubicBezTo>
                    <a:pt x="5296" y="1162"/>
                    <a:pt x="5296" y="1162"/>
                    <a:pt x="5296" y="1162"/>
                  </a:cubicBezTo>
                  <a:cubicBezTo>
                    <a:pt x="5277" y="1162"/>
                    <a:pt x="5258" y="1162"/>
                    <a:pt x="5239" y="1125"/>
                  </a:cubicBezTo>
                  <a:cubicBezTo>
                    <a:pt x="5239" y="1162"/>
                    <a:pt x="5220" y="1162"/>
                    <a:pt x="5201" y="1162"/>
                  </a:cubicBezTo>
                  <a:cubicBezTo>
                    <a:pt x="5182" y="1162"/>
                    <a:pt x="5182" y="1162"/>
                    <a:pt x="5164" y="1162"/>
                  </a:cubicBezTo>
                  <a:cubicBezTo>
                    <a:pt x="5145" y="1162"/>
                    <a:pt x="5145" y="1198"/>
                    <a:pt x="5126" y="1198"/>
                  </a:cubicBezTo>
                  <a:cubicBezTo>
                    <a:pt x="5126" y="1162"/>
                    <a:pt x="5126" y="1125"/>
                    <a:pt x="5126" y="1089"/>
                  </a:cubicBezTo>
                  <a:cubicBezTo>
                    <a:pt x="5145" y="1089"/>
                    <a:pt x="5145" y="1089"/>
                    <a:pt x="5164" y="1053"/>
                  </a:cubicBezTo>
                  <a:cubicBezTo>
                    <a:pt x="5164" y="1053"/>
                    <a:pt x="5164" y="1053"/>
                    <a:pt x="5164" y="1016"/>
                  </a:cubicBezTo>
                  <a:cubicBezTo>
                    <a:pt x="5145" y="1016"/>
                    <a:pt x="5145" y="1016"/>
                    <a:pt x="5145" y="1016"/>
                  </a:cubicBezTo>
                  <a:cubicBezTo>
                    <a:pt x="5107" y="944"/>
                    <a:pt x="4974" y="1016"/>
                    <a:pt x="4956" y="1053"/>
                  </a:cubicBezTo>
                  <a:cubicBezTo>
                    <a:pt x="4937" y="1089"/>
                    <a:pt x="4918" y="1089"/>
                    <a:pt x="4899" y="1125"/>
                  </a:cubicBezTo>
                  <a:cubicBezTo>
                    <a:pt x="4880" y="1125"/>
                    <a:pt x="4880" y="1089"/>
                    <a:pt x="4861" y="1089"/>
                  </a:cubicBezTo>
                  <a:cubicBezTo>
                    <a:pt x="4861" y="1089"/>
                    <a:pt x="4861" y="1089"/>
                    <a:pt x="4861" y="1089"/>
                  </a:cubicBezTo>
                  <a:cubicBezTo>
                    <a:pt x="4880" y="1053"/>
                    <a:pt x="4899" y="1089"/>
                    <a:pt x="4899" y="1053"/>
                  </a:cubicBezTo>
                  <a:cubicBezTo>
                    <a:pt x="4880" y="1016"/>
                    <a:pt x="4880" y="1016"/>
                    <a:pt x="4880" y="980"/>
                  </a:cubicBezTo>
                  <a:cubicBezTo>
                    <a:pt x="4842" y="980"/>
                    <a:pt x="4804" y="944"/>
                    <a:pt x="4785" y="944"/>
                  </a:cubicBezTo>
                  <a:cubicBezTo>
                    <a:pt x="4766" y="908"/>
                    <a:pt x="4766" y="871"/>
                    <a:pt x="4766" y="871"/>
                  </a:cubicBezTo>
                  <a:cubicBezTo>
                    <a:pt x="4785" y="835"/>
                    <a:pt x="4785" y="835"/>
                    <a:pt x="4785" y="835"/>
                  </a:cubicBezTo>
                  <a:cubicBezTo>
                    <a:pt x="4823" y="799"/>
                    <a:pt x="4880" y="799"/>
                    <a:pt x="4937" y="799"/>
                  </a:cubicBezTo>
                  <a:cubicBezTo>
                    <a:pt x="4956" y="799"/>
                    <a:pt x="4974" y="762"/>
                    <a:pt x="5012" y="762"/>
                  </a:cubicBezTo>
                  <a:cubicBezTo>
                    <a:pt x="5012" y="762"/>
                    <a:pt x="5031" y="799"/>
                    <a:pt x="5050" y="799"/>
                  </a:cubicBezTo>
                  <a:cubicBezTo>
                    <a:pt x="5069" y="799"/>
                    <a:pt x="5069" y="762"/>
                    <a:pt x="5069" y="762"/>
                  </a:cubicBezTo>
                  <a:cubicBezTo>
                    <a:pt x="5088" y="726"/>
                    <a:pt x="5126" y="690"/>
                    <a:pt x="5164" y="690"/>
                  </a:cubicBezTo>
                  <a:cubicBezTo>
                    <a:pt x="5164" y="726"/>
                    <a:pt x="5182" y="726"/>
                    <a:pt x="5201" y="726"/>
                  </a:cubicBezTo>
                  <a:cubicBezTo>
                    <a:pt x="5239" y="762"/>
                    <a:pt x="5277" y="726"/>
                    <a:pt x="5315" y="762"/>
                  </a:cubicBezTo>
                  <a:cubicBezTo>
                    <a:pt x="5334" y="762"/>
                    <a:pt x="5447" y="835"/>
                    <a:pt x="5466" y="835"/>
                  </a:cubicBezTo>
                  <a:cubicBezTo>
                    <a:pt x="5466" y="799"/>
                    <a:pt x="5466" y="799"/>
                    <a:pt x="5466" y="799"/>
                  </a:cubicBezTo>
                  <a:cubicBezTo>
                    <a:pt x="5466" y="799"/>
                    <a:pt x="5466" y="799"/>
                    <a:pt x="5466" y="799"/>
                  </a:cubicBezTo>
                  <a:cubicBezTo>
                    <a:pt x="5447" y="762"/>
                    <a:pt x="5447" y="762"/>
                    <a:pt x="5428" y="762"/>
                  </a:cubicBezTo>
                  <a:cubicBezTo>
                    <a:pt x="5391" y="726"/>
                    <a:pt x="5372" y="690"/>
                    <a:pt x="5353" y="653"/>
                  </a:cubicBezTo>
                  <a:cubicBezTo>
                    <a:pt x="5353" y="653"/>
                    <a:pt x="5372" y="617"/>
                    <a:pt x="5372" y="617"/>
                  </a:cubicBezTo>
                  <a:cubicBezTo>
                    <a:pt x="5391" y="617"/>
                    <a:pt x="5409" y="581"/>
                    <a:pt x="5428" y="545"/>
                  </a:cubicBezTo>
                  <a:cubicBezTo>
                    <a:pt x="5466" y="545"/>
                    <a:pt x="5485" y="545"/>
                    <a:pt x="5504" y="545"/>
                  </a:cubicBezTo>
                  <a:cubicBezTo>
                    <a:pt x="5523" y="545"/>
                    <a:pt x="5542" y="508"/>
                    <a:pt x="5542" y="508"/>
                  </a:cubicBezTo>
                  <a:cubicBezTo>
                    <a:pt x="5580" y="545"/>
                    <a:pt x="5618" y="545"/>
                    <a:pt x="5636" y="545"/>
                  </a:cubicBezTo>
                  <a:cubicBezTo>
                    <a:pt x="5674" y="581"/>
                    <a:pt x="5693" y="653"/>
                    <a:pt x="5712" y="653"/>
                  </a:cubicBezTo>
                  <a:cubicBezTo>
                    <a:pt x="5712" y="653"/>
                    <a:pt x="5712" y="617"/>
                    <a:pt x="5712" y="617"/>
                  </a:cubicBezTo>
                  <a:cubicBezTo>
                    <a:pt x="5712" y="581"/>
                    <a:pt x="5674" y="508"/>
                    <a:pt x="5674" y="508"/>
                  </a:cubicBezTo>
                  <a:cubicBezTo>
                    <a:pt x="5674" y="508"/>
                    <a:pt x="5674" y="472"/>
                    <a:pt x="5693" y="472"/>
                  </a:cubicBezTo>
                  <a:cubicBezTo>
                    <a:pt x="5712" y="472"/>
                    <a:pt x="5750" y="508"/>
                    <a:pt x="5769" y="508"/>
                  </a:cubicBezTo>
                  <a:cubicBezTo>
                    <a:pt x="5788" y="508"/>
                    <a:pt x="5807" y="508"/>
                    <a:pt x="5826" y="508"/>
                  </a:cubicBezTo>
                  <a:cubicBezTo>
                    <a:pt x="5844" y="545"/>
                    <a:pt x="5844" y="581"/>
                    <a:pt x="5882" y="581"/>
                  </a:cubicBezTo>
                  <a:cubicBezTo>
                    <a:pt x="5882" y="545"/>
                    <a:pt x="5882" y="508"/>
                    <a:pt x="5863" y="508"/>
                  </a:cubicBezTo>
                  <a:cubicBezTo>
                    <a:pt x="5863" y="508"/>
                    <a:pt x="5863" y="508"/>
                    <a:pt x="5863" y="508"/>
                  </a:cubicBezTo>
                  <a:cubicBezTo>
                    <a:pt x="5901" y="508"/>
                    <a:pt x="5939" y="508"/>
                    <a:pt x="5958" y="508"/>
                  </a:cubicBezTo>
                  <a:cubicBezTo>
                    <a:pt x="5977" y="508"/>
                    <a:pt x="5996" y="545"/>
                    <a:pt x="6015" y="581"/>
                  </a:cubicBezTo>
                  <a:cubicBezTo>
                    <a:pt x="6015" y="581"/>
                    <a:pt x="6015" y="581"/>
                    <a:pt x="6015" y="581"/>
                  </a:cubicBezTo>
                  <a:cubicBezTo>
                    <a:pt x="6015" y="545"/>
                    <a:pt x="6015" y="508"/>
                    <a:pt x="6015" y="472"/>
                  </a:cubicBezTo>
                  <a:cubicBezTo>
                    <a:pt x="6090" y="472"/>
                    <a:pt x="6147" y="545"/>
                    <a:pt x="6223" y="545"/>
                  </a:cubicBezTo>
                  <a:cubicBezTo>
                    <a:pt x="6242" y="545"/>
                    <a:pt x="6242" y="545"/>
                    <a:pt x="6261" y="545"/>
                  </a:cubicBezTo>
                  <a:cubicBezTo>
                    <a:pt x="6298" y="545"/>
                    <a:pt x="6336" y="545"/>
                    <a:pt x="6374" y="545"/>
                  </a:cubicBezTo>
                  <a:cubicBezTo>
                    <a:pt x="6374" y="545"/>
                    <a:pt x="6393" y="581"/>
                    <a:pt x="6412" y="581"/>
                  </a:cubicBezTo>
                  <a:cubicBezTo>
                    <a:pt x="6431" y="581"/>
                    <a:pt x="6431" y="581"/>
                    <a:pt x="6450" y="581"/>
                  </a:cubicBezTo>
                  <a:cubicBezTo>
                    <a:pt x="6469" y="581"/>
                    <a:pt x="6488" y="617"/>
                    <a:pt x="6488" y="617"/>
                  </a:cubicBezTo>
                  <a:cubicBezTo>
                    <a:pt x="6506" y="617"/>
                    <a:pt x="6525" y="617"/>
                    <a:pt x="6544" y="617"/>
                  </a:cubicBezTo>
                  <a:cubicBezTo>
                    <a:pt x="6563" y="653"/>
                    <a:pt x="6563" y="653"/>
                    <a:pt x="6582" y="690"/>
                  </a:cubicBezTo>
                  <a:cubicBezTo>
                    <a:pt x="6582" y="690"/>
                    <a:pt x="6582" y="690"/>
                    <a:pt x="6563" y="726"/>
                  </a:cubicBezTo>
                  <a:cubicBezTo>
                    <a:pt x="6525" y="726"/>
                    <a:pt x="6506" y="799"/>
                    <a:pt x="6450" y="799"/>
                  </a:cubicBezTo>
                  <a:close/>
                  <a:moveTo>
                    <a:pt x="4861" y="1162"/>
                  </a:moveTo>
                  <a:cubicBezTo>
                    <a:pt x="4861" y="1198"/>
                    <a:pt x="4880" y="1198"/>
                    <a:pt x="4880" y="1198"/>
                  </a:cubicBezTo>
                  <a:cubicBezTo>
                    <a:pt x="4880" y="1234"/>
                    <a:pt x="4899" y="1271"/>
                    <a:pt x="4899" y="1307"/>
                  </a:cubicBezTo>
                  <a:cubicBezTo>
                    <a:pt x="4918" y="1343"/>
                    <a:pt x="4937" y="1343"/>
                    <a:pt x="4937" y="1343"/>
                  </a:cubicBezTo>
                  <a:cubicBezTo>
                    <a:pt x="4956" y="1307"/>
                    <a:pt x="4956" y="1271"/>
                    <a:pt x="4956" y="1271"/>
                  </a:cubicBezTo>
                  <a:cubicBezTo>
                    <a:pt x="4956" y="1234"/>
                    <a:pt x="4956" y="1234"/>
                    <a:pt x="4956" y="1234"/>
                  </a:cubicBezTo>
                  <a:cubicBezTo>
                    <a:pt x="4974" y="1271"/>
                    <a:pt x="5012" y="1307"/>
                    <a:pt x="5012" y="1343"/>
                  </a:cubicBezTo>
                  <a:cubicBezTo>
                    <a:pt x="5012" y="1379"/>
                    <a:pt x="5012" y="1416"/>
                    <a:pt x="5012" y="1452"/>
                  </a:cubicBezTo>
                  <a:cubicBezTo>
                    <a:pt x="5012" y="1488"/>
                    <a:pt x="5031" y="1488"/>
                    <a:pt x="5031" y="1525"/>
                  </a:cubicBezTo>
                  <a:cubicBezTo>
                    <a:pt x="5088" y="1525"/>
                    <a:pt x="5107" y="1488"/>
                    <a:pt x="5126" y="1561"/>
                  </a:cubicBezTo>
                  <a:cubicBezTo>
                    <a:pt x="5126" y="1561"/>
                    <a:pt x="5107" y="1561"/>
                    <a:pt x="5107" y="1525"/>
                  </a:cubicBezTo>
                  <a:cubicBezTo>
                    <a:pt x="5050" y="1597"/>
                    <a:pt x="4993" y="1561"/>
                    <a:pt x="4974" y="1706"/>
                  </a:cubicBezTo>
                  <a:cubicBezTo>
                    <a:pt x="4956" y="1706"/>
                    <a:pt x="4937" y="1670"/>
                    <a:pt x="4918" y="1670"/>
                  </a:cubicBezTo>
                  <a:cubicBezTo>
                    <a:pt x="4918" y="1670"/>
                    <a:pt x="4918" y="1706"/>
                    <a:pt x="4918" y="1706"/>
                  </a:cubicBezTo>
                  <a:cubicBezTo>
                    <a:pt x="4918" y="1706"/>
                    <a:pt x="4918" y="1743"/>
                    <a:pt x="4918" y="1779"/>
                  </a:cubicBezTo>
                  <a:cubicBezTo>
                    <a:pt x="4918" y="1779"/>
                    <a:pt x="4918" y="1815"/>
                    <a:pt x="4899" y="1815"/>
                  </a:cubicBezTo>
                  <a:cubicBezTo>
                    <a:pt x="4880" y="1779"/>
                    <a:pt x="4861" y="1743"/>
                    <a:pt x="4842" y="1743"/>
                  </a:cubicBezTo>
                  <a:cubicBezTo>
                    <a:pt x="4842" y="1779"/>
                    <a:pt x="4842" y="1815"/>
                    <a:pt x="4823" y="1815"/>
                  </a:cubicBezTo>
                  <a:cubicBezTo>
                    <a:pt x="4785" y="1815"/>
                    <a:pt x="4729" y="1815"/>
                    <a:pt x="4691" y="1779"/>
                  </a:cubicBezTo>
                  <a:cubicBezTo>
                    <a:pt x="4691" y="1779"/>
                    <a:pt x="4691" y="1779"/>
                    <a:pt x="4672" y="1779"/>
                  </a:cubicBezTo>
                  <a:cubicBezTo>
                    <a:pt x="4653" y="1743"/>
                    <a:pt x="4653" y="1706"/>
                    <a:pt x="4634" y="1706"/>
                  </a:cubicBezTo>
                  <a:cubicBezTo>
                    <a:pt x="4615" y="1670"/>
                    <a:pt x="4596" y="1634"/>
                    <a:pt x="4596" y="1597"/>
                  </a:cubicBezTo>
                  <a:cubicBezTo>
                    <a:pt x="4596" y="1597"/>
                    <a:pt x="4615" y="1561"/>
                    <a:pt x="4634" y="1561"/>
                  </a:cubicBezTo>
                  <a:cubicBezTo>
                    <a:pt x="4672" y="1561"/>
                    <a:pt x="4766" y="1597"/>
                    <a:pt x="4804" y="1597"/>
                  </a:cubicBezTo>
                  <a:cubicBezTo>
                    <a:pt x="4785" y="1561"/>
                    <a:pt x="4691" y="1488"/>
                    <a:pt x="4653" y="1488"/>
                  </a:cubicBezTo>
                  <a:cubicBezTo>
                    <a:pt x="4634" y="1488"/>
                    <a:pt x="4634" y="1488"/>
                    <a:pt x="4615" y="1525"/>
                  </a:cubicBezTo>
                  <a:cubicBezTo>
                    <a:pt x="4615" y="1525"/>
                    <a:pt x="4596" y="1488"/>
                    <a:pt x="4577" y="1488"/>
                  </a:cubicBezTo>
                  <a:cubicBezTo>
                    <a:pt x="4558" y="1525"/>
                    <a:pt x="4539" y="1561"/>
                    <a:pt x="4539" y="1525"/>
                  </a:cubicBezTo>
                  <a:cubicBezTo>
                    <a:pt x="4502" y="1525"/>
                    <a:pt x="4502" y="1452"/>
                    <a:pt x="4483" y="1452"/>
                  </a:cubicBezTo>
                  <a:cubicBezTo>
                    <a:pt x="4464" y="1416"/>
                    <a:pt x="4464" y="1416"/>
                    <a:pt x="4445" y="1379"/>
                  </a:cubicBezTo>
                  <a:cubicBezTo>
                    <a:pt x="4445" y="1379"/>
                    <a:pt x="4445" y="1343"/>
                    <a:pt x="4445" y="1343"/>
                  </a:cubicBezTo>
                  <a:cubicBezTo>
                    <a:pt x="4445" y="1343"/>
                    <a:pt x="4445" y="1343"/>
                    <a:pt x="4445" y="1343"/>
                  </a:cubicBezTo>
                  <a:cubicBezTo>
                    <a:pt x="4483" y="1379"/>
                    <a:pt x="4520" y="1343"/>
                    <a:pt x="4558" y="1343"/>
                  </a:cubicBezTo>
                  <a:cubicBezTo>
                    <a:pt x="4539" y="1307"/>
                    <a:pt x="4520" y="1307"/>
                    <a:pt x="4502" y="1271"/>
                  </a:cubicBezTo>
                  <a:cubicBezTo>
                    <a:pt x="4502" y="1234"/>
                    <a:pt x="4502" y="1234"/>
                    <a:pt x="4520" y="1234"/>
                  </a:cubicBezTo>
                  <a:cubicBezTo>
                    <a:pt x="4520" y="1198"/>
                    <a:pt x="4577" y="1234"/>
                    <a:pt x="4577" y="1198"/>
                  </a:cubicBezTo>
                  <a:cubicBezTo>
                    <a:pt x="4577" y="1198"/>
                    <a:pt x="4577" y="1198"/>
                    <a:pt x="4577" y="1198"/>
                  </a:cubicBezTo>
                  <a:cubicBezTo>
                    <a:pt x="4558" y="1162"/>
                    <a:pt x="4558" y="1125"/>
                    <a:pt x="4539" y="1089"/>
                  </a:cubicBezTo>
                  <a:cubicBezTo>
                    <a:pt x="4539" y="1089"/>
                    <a:pt x="4539" y="1089"/>
                    <a:pt x="4539" y="1089"/>
                  </a:cubicBezTo>
                  <a:cubicBezTo>
                    <a:pt x="4558" y="1089"/>
                    <a:pt x="4577" y="1053"/>
                    <a:pt x="4596" y="1053"/>
                  </a:cubicBezTo>
                  <a:cubicBezTo>
                    <a:pt x="4615" y="1053"/>
                    <a:pt x="4634" y="1053"/>
                    <a:pt x="4653" y="1053"/>
                  </a:cubicBezTo>
                  <a:cubicBezTo>
                    <a:pt x="4653" y="1016"/>
                    <a:pt x="4634" y="1016"/>
                    <a:pt x="4634" y="980"/>
                  </a:cubicBezTo>
                  <a:cubicBezTo>
                    <a:pt x="4710" y="980"/>
                    <a:pt x="4729" y="1016"/>
                    <a:pt x="4766" y="1125"/>
                  </a:cubicBezTo>
                  <a:cubicBezTo>
                    <a:pt x="4766" y="1162"/>
                    <a:pt x="4785" y="1162"/>
                    <a:pt x="4804" y="1198"/>
                  </a:cubicBezTo>
                  <a:cubicBezTo>
                    <a:pt x="4823" y="1198"/>
                    <a:pt x="4842" y="1198"/>
                    <a:pt x="4861" y="1162"/>
                  </a:cubicBezTo>
                  <a:close/>
                  <a:moveTo>
                    <a:pt x="4539" y="1815"/>
                  </a:moveTo>
                  <a:cubicBezTo>
                    <a:pt x="4520" y="1815"/>
                    <a:pt x="4520" y="1851"/>
                    <a:pt x="4520" y="1851"/>
                  </a:cubicBezTo>
                  <a:cubicBezTo>
                    <a:pt x="4426" y="1888"/>
                    <a:pt x="4388" y="1924"/>
                    <a:pt x="4350" y="1779"/>
                  </a:cubicBezTo>
                  <a:cubicBezTo>
                    <a:pt x="4331" y="1743"/>
                    <a:pt x="4331" y="1743"/>
                    <a:pt x="4331" y="1706"/>
                  </a:cubicBezTo>
                  <a:cubicBezTo>
                    <a:pt x="4331" y="1706"/>
                    <a:pt x="4331" y="1706"/>
                    <a:pt x="4331" y="1670"/>
                  </a:cubicBezTo>
                  <a:cubicBezTo>
                    <a:pt x="4350" y="1670"/>
                    <a:pt x="4350" y="1670"/>
                    <a:pt x="4369" y="1670"/>
                  </a:cubicBezTo>
                  <a:cubicBezTo>
                    <a:pt x="4426" y="1670"/>
                    <a:pt x="4464" y="1743"/>
                    <a:pt x="4502" y="1743"/>
                  </a:cubicBezTo>
                  <a:cubicBezTo>
                    <a:pt x="4520" y="1779"/>
                    <a:pt x="4539" y="1779"/>
                    <a:pt x="4539" y="1815"/>
                  </a:cubicBezTo>
                  <a:close/>
                  <a:moveTo>
                    <a:pt x="4369" y="2323"/>
                  </a:moveTo>
                  <a:cubicBezTo>
                    <a:pt x="4369" y="2360"/>
                    <a:pt x="4369" y="2396"/>
                    <a:pt x="4369" y="2432"/>
                  </a:cubicBezTo>
                  <a:cubicBezTo>
                    <a:pt x="4369" y="2469"/>
                    <a:pt x="4350" y="2469"/>
                    <a:pt x="4350" y="2505"/>
                  </a:cubicBezTo>
                  <a:cubicBezTo>
                    <a:pt x="4331" y="2505"/>
                    <a:pt x="4350" y="2577"/>
                    <a:pt x="4350" y="2614"/>
                  </a:cubicBezTo>
                  <a:cubicBezTo>
                    <a:pt x="4350" y="2614"/>
                    <a:pt x="4350" y="2614"/>
                    <a:pt x="4350" y="2614"/>
                  </a:cubicBezTo>
                  <a:cubicBezTo>
                    <a:pt x="4331" y="2614"/>
                    <a:pt x="4312" y="2614"/>
                    <a:pt x="4294" y="2614"/>
                  </a:cubicBezTo>
                  <a:cubicBezTo>
                    <a:pt x="4256" y="2614"/>
                    <a:pt x="4199" y="2650"/>
                    <a:pt x="4199" y="2541"/>
                  </a:cubicBezTo>
                  <a:cubicBezTo>
                    <a:pt x="4218" y="2541"/>
                    <a:pt x="4218" y="2505"/>
                    <a:pt x="4237" y="2505"/>
                  </a:cubicBezTo>
                  <a:cubicBezTo>
                    <a:pt x="4237" y="2505"/>
                    <a:pt x="4237" y="2505"/>
                    <a:pt x="4237" y="2469"/>
                  </a:cubicBezTo>
                  <a:cubicBezTo>
                    <a:pt x="4237" y="2469"/>
                    <a:pt x="4218" y="2469"/>
                    <a:pt x="4218" y="2469"/>
                  </a:cubicBezTo>
                  <a:cubicBezTo>
                    <a:pt x="4199" y="2432"/>
                    <a:pt x="4123" y="2469"/>
                    <a:pt x="4104" y="2469"/>
                  </a:cubicBezTo>
                  <a:cubicBezTo>
                    <a:pt x="4085" y="2469"/>
                    <a:pt x="4085" y="2469"/>
                    <a:pt x="4067" y="2469"/>
                  </a:cubicBezTo>
                  <a:cubicBezTo>
                    <a:pt x="4067" y="2432"/>
                    <a:pt x="4067" y="2432"/>
                    <a:pt x="4067" y="2396"/>
                  </a:cubicBezTo>
                  <a:cubicBezTo>
                    <a:pt x="4104" y="2396"/>
                    <a:pt x="4104" y="2396"/>
                    <a:pt x="4123" y="2360"/>
                  </a:cubicBezTo>
                  <a:cubicBezTo>
                    <a:pt x="4123" y="2360"/>
                    <a:pt x="4123" y="2360"/>
                    <a:pt x="4123" y="2360"/>
                  </a:cubicBezTo>
                  <a:cubicBezTo>
                    <a:pt x="4104" y="2323"/>
                    <a:pt x="4123" y="2287"/>
                    <a:pt x="4123" y="2251"/>
                  </a:cubicBezTo>
                  <a:cubicBezTo>
                    <a:pt x="4180" y="2251"/>
                    <a:pt x="4180" y="2360"/>
                    <a:pt x="4237" y="2396"/>
                  </a:cubicBezTo>
                  <a:cubicBezTo>
                    <a:pt x="4237" y="2396"/>
                    <a:pt x="4237" y="2396"/>
                    <a:pt x="4237" y="2396"/>
                  </a:cubicBezTo>
                  <a:cubicBezTo>
                    <a:pt x="4237" y="2323"/>
                    <a:pt x="4199" y="2287"/>
                    <a:pt x="4180" y="2251"/>
                  </a:cubicBezTo>
                  <a:cubicBezTo>
                    <a:pt x="4180" y="2251"/>
                    <a:pt x="4180" y="2251"/>
                    <a:pt x="4180" y="2251"/>
                  </a:cubicBezTo>
                  <a:cubicBezTo>
                    <a:pt x="4237" y="2178"/>
                    <a:pt x="4256" y="2287"/>
                    <a:pt x="4294" y="2287"/>
                  </a:cubicBezTo>
                  <a:cubicBezTo>
                    <a:pt x="4294" y="2287"/>
                    <a:pt x="4294" y="2251"/>
                    <a:pt x="4294" y="2251"/>
                  </a:cubicBezTo>
                  <a:cubicBezTo>
                    <a:pt x="4312" y="2251"/>
                    <a:pt x="4312" y="2214"/>
                    <a:pt x="4312" y="2214"/>
                  </a:cubicBezTo>
                  <a:cubicBezTo>
                    <a:pt x="4350" y="2251"/>
                    <a:pt x="4369" y="2251"/>
                    <a:pt x="4369" y="2323"/>
                  </a:cubicBezTo>
                  <a:close/>
                  <a:moveTo>
                    <a:pt x="4218" y="1960"/>
                  </a:moveTo>
                  <a:cubicBezTo>
                    <a:pt x="4180" y="1924"/>
                    <a:pt x="4180" y="1851"/>
                    <a:pt x="4161" y="1815"/>
                  </a:cubicBezTo>
                  <a:cubicBezTo>
                    <a:pt x="4142" y="1815"/>
                    <a:pt x="4142" y="1815"/>
                    <a:pt x="4123" y="1815"/>
                  </a:cubicBezTo>
                  <a:cubicBezTo>
                    <a:pt x="4048" y="1815"/>
                    <a:pt x="3934" y="1851"/>
                    <a:pt x="3915" y="1743"/>
                  </a:cubicBezTo>
                  <a:cubicBezTo>
                    <a:pt x="3915" y="1743"/>
                    <a:pt x="3934" y="1706"/>
                    <a:pt x="3934" y="1706"/>
                  </a:cubicBezTo>
                  <a:cubicBezTo>
                    <a:pt x="3972" y="1706"/>
                    <a:pt x="3991" y="1743"/>
                    <a:pt x="4029" y="1743"/>
                  </a:cubicBezTo>
                  <a:cubicBezTo>
                    <a:pt x="4010" y="1634"/>
                    <a:pt x="3934" y="1597"/>
                    <a:pt x="3896" y="1561"/>
                  </a:cubicBezTo>
                  <a:cubicBezTo>
                    <a:pt x="3896" y="1561"/>
                    <a:pt x="3896" y="1561"/>
                    <a:pt x="3896" y="1561"/>
                  </a:cubicBezTo>
                  <a:cubicBezTo>
                    <a:pt x="3896" y="1561"/>
                    <a:pt x="3896" y="1525"/>
                    <a:pt x="3896" y="1525"/>
                  </a:cubicBezTo>
                  <a:cubicBezTo>
                    <a:pt x="3934" y="1525"/>
                    <a:pt x="3991" y="1488"/>
                    <a:pt x="4029" y="1525"/>
                  </a:cubicBezTo>
                  <a:cubicBezTo>
                    <a:pt x="4048" y="1561"/>
                    <a:pt x="4048" y="1634"/>
                    <a:pt x="4067" y="1634"/>
                  </a:cubicBezTo>
                  <a:cubicBezTo>
                    <a:pt x="4085" y="1634"/>
                    <a:pt x="4104" y="1634"/>
                    <a:pt x="4123" y="1634"/>
                  </a:cubicBezTo>
                  <a:cubicBezTo>
                    <a:pt x="4199" y="1670"/>
                    <a:pt x="4218" y="1670"/>
                    <a:pt x="4256" y="1779"/>
                  </a:cubicBezTo>
                  <a:cubicBezTo>
                    <a:pt x="4275" y="1815"/>
                    <a:pt x="4294" y="1851"/>
                    <a:pt x="4294" y="1924"/>
                  </a:cubicBezTo>
                  <a:cubicBezTo>
                    <a:pt x="4275" y="1924"/>
                    <a:pt x="4256" y="1960"/>
                    <a:pt x="4218" y="1960"/>
                  </a:cubicBezTo>
                  <a:close/>
                  <a:moveTo>
                    <a:pt x="3858" y="2614"/>
                  </a:moveTo>
                  <a:cubicBezTo>
                    <a:pt x="3840" y="2614"/>
                    <a:pt x="3821" y="2614"/>
                    <a:pt x="3802" y="2614"/>
                  </a:cubicBezTo>
                  <a:cubicBezTo>
                    <a:pt x="3802" y="2614"/>
                    <a:pt x="3783" y="2614"/>
                    <a:pt x="3764" y="2614"/>
                  </a:cubicBezTo>
                  <a:cubicBezTo>
                    <a:pt x="3726" y="2614"/>
                    <a:pt x="3707" y="2614"/>
                    <a:pt x="3669" y="2614"/>
                  </a:cubicBezTo>
                  <a:cubicBezTo>
                    <a:pt x="3594" y="2650"/>
                    <a:pt x="3518" y="2795"/>
                    <a:pt x="3423" y="2759"/>
                  </a:cubicBezTo>
                  <a:cubicBezTo>
                    <a:pt x="3386" y="2723"/>
                    <a:pt x="3386" y="2723"/>
                    <a:pt x="3367" y="2723"/>
                  </a:cubicBezTo>
                  <a:cubicBezTo>
                    <a:pt x="3348" y="2686"/>
                    <a:pt x="3348" y="2686"/>
                    <a:pt x="3348" y="2686"/>
                  </a:cubicBezTo>
                  <a:cubicBezTo>
                    <a:pt x="3348" y="2650"/>
                    <a:pt x="3348" y="2650"/>
                    <a:pt x="3348" y="2650"/>
                  </a:cubicBezTo>
                  <a:cubicBezTo>
                    <a:pt x="3367" y="2650"/>
                    <a:pt x="3386" y="2650"/>
                    <a:pt x="3405" y="2650"/>
                  </a:cubicBezTo>
                  <a:cubicBezTo>
                    <a:pt x="3405" y="2650"/>
                    <a:pt x="3423" y="2650"/>
                    <a:pt x="3423" y="2650"/>
                  </a:cubicBezTo>
                  <a:cubicBezTo>
                    <a:pt x="3461" y="2614"/>
                    <a:pt x="3499" y="2614"/>
                    <a:pt x="3518" y="2614"/>
                  </a:cubicBezTo>
                  <a:cubicBezTo>
                    <a:pt x="3537" y="2577"/>
                    <a:pt x="3537" y="2577"/>
                    <a:pt x="3537" y="2541"/>
                  </a:cubicBezTo>
                  <a:cubicBezTo>
                    <a:pt x="3537" y="2541"/>
                    <a:pt x="3537" y="2541"/>
                    <a:pt x="3537" y="2541"/>
                  </a:cubicBezTo>
                  <a:cubicBezTo>
                    <a:pt x="3499" y="2541"/>
                    <a:pt x="3480" y="2541"/>
                    <a:pt x="3442" y="2541"/>
                  </a:cubicBezTo>
                  <a:cubicBezTo>
                    <a:pt x="3423" y="2541"/>
                    <a:pt x="3405" y="2541"/>
                    <a:pt x="3386" y="2577"/>
                  </a:cubicBezTo>
                  <a:cubicBezTo>
                    <a:pt x="3367" y="2577"/>
                    <a:pt x="3348" y="2577"/>
                    <a:pt x="3310" y="2577"/>
                  </a:cubicBezTo>
                  <a:cubicBezTo>
                    <a:pt x="3310" y="2577"/>
                    <a:pt x="3291" y="2577"/>
                    <a:pt x="3291" y="2614"/>
                  </a:cubicBezTo>
                  <a:cubicBezTo>
                    <a:pt x="3272" y="2577"/>
                    <a:pt x="3253" y="2577"/>
                    <a:pt x="3253" y="2577"/>
                  </a:cubicBezTo>
                  <a:cubicBezTo>
                    <a:pt x="3215" y="2614"/>
                    <a:pt x="3178" y="2577"/>
                    <a:pt x="3159" y="2541"/>
                  </a:cubicBezTo>
                  <a:cubicBezTo>
                    <a:pt x="3159" y="2541"/>
                    <a:pt x="3159" y="2541"/>
                    <a:pt x="3159" y="2505"/>
                  </a:cubicBezTo>
                  <a:cubicBezTo>
                    <a:pt x="3159" y="2505"/>
                    <a:pt x="3178" y="2505"/>
                    <a:pt x="3178" y="2469"/>
                  </a:cubicBezTo>
                  <a:cubicBezTo>
                    <a:pt x="3215" y="2432"/>
                    <a:pt x="3272" y="2505"/>
                    <a:pt x="3291" y="2469"/>
                  </a:cubicBezTo>
                  <a:cubicBezTo>
                    <a:pt x="3272" y="2432"/>
                    <a:pt x="3253" y="2432"/>
                    <a:pt x="3234" y="2396"/>
                  </a:cubicBezTo>
                  <a:cubicBezTo>
                    <a:pt x="3234" y="2396"/>
                    <a:pt x="3234" y="2360"/>
                    <a:pt x="3215" y="2323"/>
                  </a:cubicBezTo>
                  <a:cubicBezTo>
                    <a:pt x="3253" y="2323"/>
                    <a:pt x="3310" y="2251"/>
                    <a:pt x="3348" y="2287"/>
                  </a:cubicBezTo>
                  <a:cubicBezTo>
                    <a:pt x="3367" y="2287"/>
                    <a:pt x="3367" y="2323"/>
                    <a:pt x="3386" y="2360"/>
                  </a:cubicBezTo>
                  <a:cubicBezTo>
                    <a:pt x="3405" y="2360"/>
                    <a:pt x="3423" y="2360"/>
                    <a:pt x="3442" y="2323"/>
                  </a:cubicBezTo>
                  <a:cubicBezTo>
                    <a:pt x="3461" y="2360"/>
                    <a:pt x="3499" y="2469"/>
                    <a:pt x="3518" y="2469"/>
                  </a:cubicBezTo>
                  <a:cubicBezTo>
                    <a:pt x="3537" y="2469"/>
                    <a:pt x="3556" y="2469"/>
                    <a:pt x="3575" y="2469"/>
                  </a:cubicBezTo>
                  <a:cubicBezTo>
                    <a:pt x="3594" y="2469"/>
                    <a:pt x="3594" y="2469"/>
                    <a:pt x="3613" y="2469"/>
                  </a:cubicBezTo>
                  <a:cubicBezTo>
                    <a:pt x="3632" y="2469"/>
                    <a:pt x="3650" y="2469"/>
                    <a:pt x="3669" y="2469"/>
                  </a:cubicBezTo>
                  <a:cubicBezTo>
                    <a:pt x="3669" y="2360"/>
                    <a:pt x="3632" y="2323"/>
                    <a:pt x="3594" y="2287"/>
                  </a:cubicBezTo>
                  <a:cubicBezTo>
                    <a:pt x="3594" y="2287"/>
                    <a:pt x="3594" y="2287"/>
                    <a:pt x="3594" y="2287"/>
                  </a:cubicBezTo>
                  <a:cubicBezTo>
                    <a:pt x="3613" y="2251"/>
                    <a:pt x="3613" y="2214"/>
                    <a:pt x="3632" y="2214"/>
                  </a:cubicBezTo>
                  <a:cubicBezTo>
                    <a:pt x="3650" y="2214"/>
                    <a:pt x="3650" y="2178"/>
                    <a:pt x="3669" y="2178"/>
                  </a:cubicBezTo>
                  <a:cubicBezTo>
                    <a:pt x="3688" y="2178"/>
                    <a:pt x="3688" y="2178"/>
                    <a:pt x="3688" y="2178"/>
                  </a:cubicBezTo>
                  <a:cubicBezTo>
                    <a:pt x="3707" y="2214"/>
                    <a:pt x="3707" y="2323"/>
                    <a:pt x="3726" y="2396"/>
                  </a:cubicBezTo>
                  <a:cubicBezTo>
                    <a:pt x="3764" y="2396"/>
                    <a:pt x="3783" y="2432"/>
                    <a:pt x="3821" y="2469"/>
                  </a:cubicBezTo>
                  <a:cubicBezTo>
                    <a:pt x="3802" y="2432"/>
                    <a:pt x="3802" y="2396"/>
                    <a:pt x="3802" y="2360"/>
                  </a:cubicBezTo>
                  <a:cubicBezTo>
                    <a:pt x="3840" y="2360"/>
                    <a:pt x="3858" y="2396"/>
                    <a:pt x="3896" y="2432"/>
                  </a:cubicBezTo>
                  <a:cubicBezTo>
                    <a:pt x="3877" y="2469"/>
                    <a:pt x="3877" y="2577"/>
                    <a:pt x="3858" y="2614"/>
                  </a:cubicBezTo>
                  <a:close/>
                  <a:moveTo>
                    <a:pt x="3575" y="1997"/>
                  </a:moveTo>
                  <a:cubicBezTo>
                    <a:pt x="3537" y="2033"/>
                    <a:pt x="3442" y="2033"/>
                    <a:pt x="3423" y="1997"/>
                  </a:cubicBezTo>
                  <a:cubicBezTo>
                    <a:pt x="3423" y="1960"/>
                    <a:pt x="3423" y="1960"/>
                    <a:pt x="3423" y="1960"/>
                  </a:cubicBezTo>
                  <a:cubicBezTo>
                    <a:pt x="3423" y="1924"/>
                    <a:pt x="3423" y="1924"/>
                    <a:pt x="3423" y="1924"/>
                  </a:cubicBezTo>
                  <a:cubicBezTo>
                    <a:pt x="3442" y="1924"/>
                    <a:pt x="3442" y="1888"/>
                    <a:pt x="3461" y="1888"/>
                  </a:cubicBezTo>
                  <a:cubicBezTo>
                    <a:pt x="3480" y="1888"/>
                    <a:pt x="3518" y="1924"/>
                    <a:pt x="3556" y="1888"/>
                  </a:cubicBezTo>
                  <a:cubicBezTo>
                    <a:pt x="3575" y="1888"/>
                    <a:pt x="3613" y="1888"/>
                    <a:pt x="3632" y="1888"/>
                  </a:cubicBezTo>
                  <a:cubicBezTo>
                    <a:pt x="3632" y="1924"/>
                    <a:pt x="3632" y="1924"/>
                    <a:pt x="3632" y="1924"/>
                  </a:cubicBezTo>
                  <a:cubicBezTo>
                    <a:pt x="3613" y="1960"/>
                    <a:pt x="3594" y="1997"/>
                    <a:pt x="3575" y="1997"/>
                  </a:cubicBezTo>
                  <a:close/>
                  <a:moveTo>
                    <a:pt x="3215" y="2106"/>
                  </a:moveTo>
                  <a:cubicBezTo>
                    <a:pt x="3196" y="2142"/>
                    <a:pt x="3215" y="2178"/>
                    <a:pt x="3234" y="2214"/>
                  </a:cubicBezTo>
                  <a:cubicBezTo>
                    <a:pt x="3215" y="2214"/>
                    <a:pt x="3196" y="2214"/>
                    <a:pt x="3178" y="2214"/>
                  </a:cubicBezTo>
                  <a:cubicBezTo>
                    <a:pt x="3178" y="2251"/>
                    <a:pt x="3159" y="2251"/>
                    <a:pt x="3159" y="2287"/>
                  </a:cubicBezTo>
                  <a:cubicBezTo>
                    <a:pt x="3140" y="2287"/>
                    <a:pt x="3140" y="2287"/>
                    <a:pt x="3121" y="2287"/>
                  </a:cubicBezTo>
                  <a:cubicBezTo>
                    <a:pt x="3121" y="2251"/>
                    <a:pt x="3102" y="2142"/>
                    <a:pt x="3083" y="2178"/>
                  </a:cubicBezTo>
                  <a:cubicBezTo>
                    <a:pt x="3083" y="2178"/>
                    <a:pt x="3083" y="2178"/>
                    <a:pt x="3083" y="2178"/>
                  </a:cubicBezTo>
                  <a:cubicBezTo>
                    <a:pt x="3064" y="2214"/>
                    <a:pt x="3045" y="2251"/>
                    <a:pt x="3045" y="2287"/>
                  </a:cubicBezTo>
                  <a:cubicBezTo>
                    <a:pt x="3026" y="2287"/>
                    <a:pt x="3026" y="2323"/>
                    <a:pt x="3007" y="2323"/>
                  </a:cubicBezTo>
                  <a:cubicBezTo>
                    <a:pt x="3007" y="2323"/>
                    <a:pt x="3007" y="2360"/>
                    <a:pt x="3007" y="2360"/>
                  </a:cubicBezTo>
                  <a:cubicBezTo>
                    <a:pt x="3007" y="2360"/>
                    <a:pt x="2988" y="2396"/>
                    <a:pt x="2988" y="2396"/>
                  </a:cubicBezTo>
                  <a:cubicBezTo>
                    <a:pt x="2951" y="2396"/>
                    <a:pt x="2951" y="2360"/>
                    <a:pt x="2913" y="2323"/>
                  </a:cubicBezTo>
                  <a:cubicBezTo>
                    <a:pt x="2875" y="2323"/>
                    <a:pt x="2875" y="2396"/>
                    <a:pt x="2837" y="2323"/>
                  </a:cubicBezTo>
                  <a:cubicBezTo>
                    <a:pt x="2818" y="2287"/>
                    <a:pt x="2818" y="2287"/>
                    <a:pt x="2837" y="2251"/>
                  </a:cubicBezTo>
                  <a:cubicBezTo>
                    <a:pt x="2856" y="2251"/>
                    <a:pt x="2875" y="2251"/>
                    <a:pt x="2894" y="2214"/>
                  </a:cubicBezTo>
                  <a:cubicBezTo>
                    <a:pt x="2913" y="2214"/>
                    <a:pt x="2913" y="2178"/>
                    <a:pt x="2932" y="2178"/>
                  </a:cubicBezTo>
                  <a:cubicBezTo>
                    <a:pt x="2932" y="2178"/>
                    <a:pt x="2951" y="2142"/>
                    <a:pt x="2970" y="2142"/>
                  </a:cubicBezTo>
                  <a:cubicBezTo>
                    <a:pt x="2988" y="2106"/>
                    <a:pt x="2988" y="2069"/>
                    <a:pt x="3007" y="2069"/>
                  </a:cubicBezTo>
                  <a:cubicBezTo>
                    <a:pt x="3045" y="2069"/>
                    <a:pt x="3083" y="2033"/>
                    <a:pt x="3121" y="2033"/>
                  </a:cubicBezTo>
                  <a:cubicBezTo>
                    <a:pt x="3140" y="2033"/>
                    <a:pt x="3159" y="2033"/>
                    <a:pt x="3159" y="2033"/>
                  </a:cubicBezTo>
                  <a:cubicBezTo>
                    <a:pt x="3178" y="2033"/>
                    <a:pt x="3178" y="2033"/>
                    <a:pt x="3196" y="1997"/>
                  </a:cubicBezTo>
                  <a:cubicBezTo>
                    <a:pt x="3196" y="1997"/>
                    <a:pt x="3196" y="1997"/>
                    <a:pt x="3215" y="1997"/>
                  </a:cubicBezTo>
                  <a:cubicBezTo>
                    <a:pt x="3234" y="1997"/>
                    <a:pt x="3253" y="2033"/>
                    <a:pt x="3253" y="2069"/>
                  </a:cubicBezTo>
                  <a:cubicBezTo>
                    <a:pt x="3253" y="2069"/>
                    <a:pt x="3215" y="2069"/>
                    <a:pt x="3215" y="2106"/>
                  </a:cubicBezTo>
                  <a:close/>
                  <a:moveTo>
                    <a:pt x="2913" y="2723"/>
                  </a:moveTo>
                  <a:cubicBezTo>
                    <a:pt x="2951" y="2723"/>
                    <a:pt x="2988" y="2795"/>
                    <a:pt x="3026" y="2832"/>
                  </a:cubicBezTo>
                  <a:cubicBezTo>
                    <a:pt x="3064" y="2868"/>
                    <a:pt x="3102" y="2795"/>
                    <a:pt x="3140" y="2832"/>
                  </a:cubicBezTo>
                  <a:cubicBezTo>
                    <a:pt x="3178" y="2832"/>
                    <a:pt x="3234" y="2904"/>
                    <a:pt x="3272" y="2941"/>
                  </a:cubicBezTo>
                  <a:cubicBezTo>
                    <a:pt x="3253" y="2941"/>
                    <a:pt x="3253" y="2977"/>
                    <a:pt x="3253" y="2977"/>
                  </a:cubicBezTo>
                  <a:cubicBezTo>
                    <a:pt x="3215" y="2977"/>
                    <a:pt x="3102" y="3049"/>
                    <a:pt x="3083" y="3122"/>
                  </a:cubicBezTo>
                  <a:cubicBezTo>
                    <a:pt x="3064" y="3122"/>
                    <a:pt x="3045" y="3195"/>
                    <a:pt x="3007" y="3231"/>
                  </a:cubicBezTo>
                  <a:cubicBezTo>
                    <a:pt x="2988" y="3231"/>
                    <a:pt x="2988" y="3231"/>
                    <a:pt x="2970" y="3267"/>
                  </a:cubicBezTo>
                  <a:cubicBezTo>
                    <a:pt x="2970" y="3412"/>
                    <a:pt x="2951" y="3449"/>
                    <a:pt x="2875" y="3412"/>
                  </a:cubicBezTo>
                  <a:cubicBezTo>
                    <a:pt x="2856" y="3485"/>
                    <a:pt x="2837" y="3521"/>
                    <a:pt x="2780" y="3485"/>
                  </a:cubicBezTo>
                  <a:cubicBezTo>
                    <a:pt x="2761" y="3412"/>
                    <a:pt x="2743" y="3376"/>
                    <a:pt x="2705" y="3340"/>
                  </a:cubicBezTo>
                  <a:cubicBezTo>
                    <a:pt x="2686" y="3304"/>
                    <a:pt x="2648" y="3340"/>
                    <a:pt x="2629" y="3267"/>
                  </a:cubicBezTo>
                  <a:cubicBezTo>
                    <a:pt x="2648" y="3267"/>
                    <a:pt x="2667" y="3231"/>
                    <a:pt x="2686" y="3231"/>
                  </a:cubicBezTo>
                  <a:cubicBezTo>
                    <a:pt x="2686" y="3158"/>
                    <a:pt x="2667" y="3158"/>
                    <a:pt x="2667" y="3086"/>
                  </a:cubicBezTo>
                  <a:cubicBezTo>
                    <a:pt x="2705" y="3086"/>
                    <a:pt x="2686" y="3086"/>
                    <a:pt x="2705" y="3049"/>
                  </a:cubicBezTo>
                  <a:cubicBezTo>
                    <a:pt x="2724" y="3013"/>
                    <a:pt x="2761" y="2977"/>
                    <a:pt x="2743" y="2904"/>
                  </a:cubicBezTo>
                  <a:cubicBezTo>
                    <a:pt x="2724" y="2868"/>
                    <a:pt x="2705" y="2832"/>
                    <a:pt x="2686" y="2759"/>
                  </a:cubicBezTo>
                  <a:cubicBezTo>
                    <a:pt x="2686" y="2759"/>
                    <a:pt x="2686" y="2759"/>
                    <a:pt x="2686" y="2759"/>
                  </a:cubicBezTo>
                  <a:cubicBezTo>
                    <a:pt x="2761" y="2759"/>
                    <a:pt x="2818" y="2759"/>
                    <a:pt x="2875" y="2759"/>
                  </a:cubicBezTo>
                  <a:cubicBezTo>
                    <a:pt x="2894" y="2723"/>
                    <a:pt x="2894" y="2723"/>
                    <a:pt x="2913" y="2723"/>
                  </a:cubicBezTo>
                  <a:close/>
                  <a:moveTo>
                    <a:pt x="5712" y="4102"/>
                  </a:moveTo>
                  <a:cubicBezTo>
                    <a:pt x="5731" y="4102"/>
                    <a:pt x="5750" y="4138"/>
                    <a:pt x="5769" y="4138"/>
                  </a:cubicBezTo>
                  <a:cubicBezTo>
                    <a:pt x="5769" y="4175"/>
                    <a:pt x="5769" y="4211"/>
                    <a:pt x="5769" y="4247"/>
                  </a:cubicBezTo>
                  <a:cubicBezTo>
                    <a:pt x="5750" y="4284"/>
                    <a:pt x="5674" y="4356"/>
                    <a:pt x="5636" y="4320"/>
                  </a:cubicBezTo>
                  <a:cubicBezTo>
                    <a:pt x="5618" y="4247"/>
                    <a:pt x="5655" y="4138"/>
                    <a:pt x="5674" y="4102"/>
                  </a:cubicBezTo>
                  <a:cubicBezTo>
                    <a:pt x="5693" y="4102"/>
                    <a:pt x="5693" y="4102"/>
                    <a:pt x="5712" y="4102"/>
                  </a:cubicBezTo>
                  <a:close/>
                  <a:moveTo>
                    <a:pt x="5447" y="5010"/>
                  </a:moveTo>
                  <a:cubicBezTo>
                    <a:pt x="5447" y="5010"/>
                    <a:pt x="5447" y="5010"/>
                    <a:pt x="5447" y="5010"/>
                  </a:cubicBezTo>
                  <a:cubicBezTo>
                    <a:pt x="5428" y="5010"/>
                    <a:pt x="5428" y="5010"/>
                    <a:pt x="5409" y="5046"/>
                  </a:cubicBezTo>
                  <a:cubicBezTo>
                    <a:pt x="5391" y="5046"/>
                    <a:pt x="5353" y="5046"/>
                    <a:pt x="5334" y="5010"/>
                  </a:cubicBezTo>
                  <a:cubicBezTo>
                    <a:pt x="5296" y="4973"/>
                    <a:pt x="5315" y="4901"/>
                    <a:pt x="5258" y="4901"/>
                  </a:cubicBezTo>
                  <a:cubicBezTo>
                    <a:pt x="5239" y="4937"/>
                    <a:pt x="5239" y="4937"/>
                    <a:pt x="5239" y="4937"/>
                  </a:cubicBezTo>
                  <a:cubicBezTo>
                    <a:pt x="5239" y="4973"/>
                    <a:pt x="5239" y="4973"/>
                    <a:pt x="5258" y="4973"/>
                  </a:cubicBezTo>
                  <a:cubicBezTo>
                    <a:pt x="5239" y="5010"/>
                    <a:pt x="5239" y="5010"/>
                    <a:pt x="5239" y="5010"/>
                  </a:cubicBezTo>
                  <a:cubicBezTo>
                    <a:pt x="5182" y="5010"/>
                    <a:pt x="5182" y="5082"/>
                    <a:pt x="5126" y="5082"/>
                  </a:cubicBezTo>
                  <a:cubicBezTo>
                    <a:pt x="5126" y="5046"/>
                    <a:pt x="5126" y="5010"/>
                    <a:pt x="5126" y="5010"/>
                  </a:cubicBezTo>
                  <a:cubicBezTo>
                    <a:pt x="5088" y="5010"/>
                    <a:pt x="5050" y="5010"/>
                    <a:pt x="5031" y="5046"/>
                  </a:cubicBezTo>
                  <a:cubicBezTo>
                    <a:pt x="5031" y="5046"/>
                    <a:pt x="5031" y="5010"/>
                    <a:pt x="5031" y="5010"/>
                  </a:cubicBezTo>
                  <a:cubicBezTo>
                    <a:pt x="5031" y="4973"/>
                    <a:pt x="5069" y="4937"/>
                    <a:pt x="5088" y="4937"/>
                  </a:cubicBezTo>
                  <a:cubicBezTo>
                    <a:pt x="5069" y="4828"/>
                    <a:pt x="5107" y="4683"/>
                    <a:pt x="5126" y="4574"/>
                  </a:cubicBezTo>
                  <a:cubicBezTo>
                    <a:pt x="5126" y="4610"/>
                    <a:pt x="5145" y="4610"/>
                    <a:pt x="5145" y="4647"/>
                  </a:cubicBezTo>
                  <a:cubicBezTo>
                    <a:pt x="5145" y="4647"/>
                    <a:pt x="5145" y="4683"/>
                    <a:pt x="5145" y="4683"/>
                  </a:cubicBezTo>
                  <a:cubicBezTo>
                    <a:pt x="5145" y="4719"/>
                    <a:pt x="5164" y="4719"/>
                    <a:pt x="5182" y="4719"/>
                  </a:cubicBezTo>
                  <a:cubicBezTo>
                    <a:pt x="5182" y="4719"/>
                    <a:pt x="5182" y="4683"/>
                    <a:pt x="5182" y="4683"/>
                  </a:cubicBezTo>
                  <a:cubicBezTo>
                    <a:pt x="5220" y="4719"/>
                    <a:pt x="5239" y="4756"/>
                    <a:pt x="5277" y="4792"/>
                  </a:cubicBezTo>
                  <a:cubicBezTo>
                    <a:pt x="5315" y="4828"/>
                    <a:pt x="5353" y="4792"/>
                    <a:pt x="5353" y="4937"/>
                  </a:cubicBezTo>
                  <a:cubicBezTo>
                    <a:pt x="5372" y="4937"/>
                    <a:pt x="5391" y="4937"/>
                    <a:pt x="5428" y="4973"/>
                  </a:cubicBezTo>
                  <a:cubicBezTo>
                    <a:pt x="5428" y="4973"/>
                    <a:pt x="5447" y="4973"/>
                    <a:pt x="5447" y="5010"/>
                  </a:cubicBezTo>
                  <a:close/>
                  <a:moveTo>
                    <a:pt x="4823" y="2904"/>
                  </a:moveTo>
                  <a:cubicBezTo>
                    <a:pt x="4823" y="2904"/>
                    <a:pt x="4823" y="2904"/>
                    <a:pt x="4823" y="2904"/>
                  </a:cubicBezTo>
                  <a:cubicBezTo>
                    <a:pt x="4785" y="2977"/>
                    <a:pt x="4766" y="3086"/>
                    <a:pt x="4729" y="3122"/>
                  </a:cubicBezTo>
                  <a:cubicBezTo>
                    <a:pt x="4691" y="3122"/>
                    <a:pt x="4615" y="3122"/>
                    <a:pt x="4577" y="3122"/>
                  </a:cubicBezTo>
                  <a:cubicBezTo>
                    <a:pt x="4596" y="3122"/>
                    <a:pt x="4596" y="3158"/>
                    <a:pt x="4596" y="3158"/>
                  </a:cubicBezTo>
                  <a:cubicBezTo>
                    <a:pt x="4596" y="3158"/>
                    <a:pt x="4615" y="3195"/>
                    <a:pt x="4615" y="3195"/>
                  </a:cubicBezTo>
                  <a:cubicBezTo>
                    <a:pt x="4615" y="3267"/>
                    <a:pt x="4577" y="3304"/>
                    <a:pt x="4539" y="3267"/>
                  </a:cubicBezTo>
                  <a:cubicBezTo>
                    <a:pt x="4539" y="3195"/>
                    <a:pt x="4520" y="3158"/>
                    <a:pt x="4502" y="3122"/>
                  </a:cubicBezTo>
                  <a:cubicBezTo>
                    <a:pt x="4483" y="3049"/>
                    <a:pt x="4502" y="2977"/>
                    <a:pt x="4520" y="2904"/>
                  </a:cubicBezTo>
                  <a:cubicBezTo>
                    <a:pt x="4520" y="2941"/>
                    <a:pt x="4539" y="2941"/>
                    <a:pt x="4558" y="2941"/>
                  </a:cubicBezTo>
                  <a:cubicBezTo>
                    <a:pt x="4539" y="2904"/>
                    <a:pt x="4539" y="2868"/>
                    <a:pt x="4539" y="2832"/>
                  </a:cubicBezTo>
                  <a:cubicBezTo>
                    <a:pt x="4539" y="2832"/>
                    <a:pt x="4577" y="2832"/>
                    <a:pt x="4596" y="2832"/>
                  </a:cubicBezTo>
                  <a:cubicBezTo>
                    <a:pt x="4653" y="2832"/>
                    <a:pt x="4672" y="2868"/>
                    <a:pt x="4710" y="2868"/>
                  </a:cubicBezTo>
                  <a:cubicBezTo>
                    <a:pt x="4747" y="2868"/>
                    <a:pt x="4785" y="2832"/>
                    <a:pt x="4823" y="2904"/>
                  </a:cubicBezTo>
                  <a:close/>
                  <a:moveTo>
                    <a:pt x="4483" y="2142"/>
                  </a:moveTo>
                  <a:cubicBezTo>
                    <a:pt x="4502" y="2142"/>
                    <a:pt x="4520" y="2142"/>
                    <a:pt x="4539" y="2178"/>
                  </a:cubicBezTo>
                  <a:cubicBezTo>
                    <a:pt x="4558" y="2178"/>
                    <a:pt x="4577" y="2178"/>
                    <a:pt x="4577" y="2178"/>
                  </a:cubicBezTo>
                  <a:cubicBezTo>
                    <a:pt x="4596" y="2178"/>
                    <a:pt x="4596" y="2214"/>
                    <a:pt x="4615" y="2214"/>
                  </a:cubicBezTo>
                  <a:cubicBezTo>
                    <a:pt x="4615" y="2251"/>
                    <a:pt x="4615" y="2287"/>
                    <a:pt x="4596" y="2287"/>
                  </a:cubicBezTo>
                  <a:cubicBezTo>
                    <a:pt x="4577" y="2287"/>
                    <a:pt x="4539" y="2287"/>
                    <a:pt x="4520" y="2287"/>
                  </a:cubicBezTo>
                  <a:cubicBezTo>
                    <a:pt x="4502" y="2287"/>
                    <a:pt x="4502" y="2287"/>
                    <a:pt x="4483" y="2287"/>
                  </a:cubicBezTo>
                  <a:cubicBezTo>
                    <a:pt x="4483" y="2287"/>
                    <a:pt x="4483" y="2287"/>
                    <a:pt x="4483" y="2287"/>
                  </a:cubicBezTo>
                  <a:cubicBezTo>
                    <a:pt x="4483" y="2287"/>
                    <a:pt x="4426" y="2178"/>
                    <a:pt x="4426" y="2178"/>
                  </a:cubicBezTo>
                  <a:cubicBezTo>
                    <a:pt x="4426" y="2106"/>
                    <a:pt x="4464" y="2142"/>
                    <a:pt x="4483" y="2142"/>
                  </a:cubicBezTo>
                  <a:close/>
                  <a:moveTo>
                    <a:pt x="4331" y="3884"/>
                  </a:moveTo>
                  <a:cubicBezTo>
                    <a:pt x="4331" y="3884"/>
                    <a:pt x="4331" y="3812"/>
                    <a:pt x="4350" y="3775"/>
                  </a:cubicBezTo>
                  <a:cubicBezTo>
                    <a:pt x="4350" y="3775"/>
                    <a:pt x="4350" y="3775"/>
                    <a:pt x="4369" y="3775"/>
                  </a:cubicBezTo>
                  <a:cubicBezTo>
                    <a:pt x="4369" y="3775"/>
                    <a:pt x="4464" y="3884"/>
                    <a:pt x="4464" y="3884"/>
                  </a:cubicBezTo>
                  <a:cubicBezTo>
                    <a:pt x="4483" y="3957"/>
                    <a:pt x="4483" y="3957"/>
                    <a:pt x="4502" y="3993"/>
                  </a:cubicBezTo>
                  <a:cubicBezTo>
                    <a:pt x="4502" y="3993"/>
                    <a:pt x="4502" y="3993"/>
                    <a:pt x="4502" y="3993"/>
                  </a:cubicBezTo>
                  <a:cubicBezTo>
                    <a:pt x="4483" y="4030"/>
                    <a:pt x="4483" y="4030"/>
                    <a:pt x="4464" y="4066"/>
                  </a:cubicBezTo>
                  <a:cubicBezTo>
                    <a:pt x="4426" y="4066"/>
                    <a:pt x="4350" y="3993"/>
                    <a:pt x="4312" y="3993"/>
                  </a:cubicBezTo>
                  <a:cubicBezTo>
                    <a:pt x="4294" y="3993"/>
                    <a:pt x="4275" y="3993"/>
                    <a:pt x="4275" y="3957"/>
                  </a:cubicBezTo>
                  <a:cubicBezTo>
                    <a:pt x="4275" y="3957"/>
                    <a:pt x="4275" y="3957"/>
                    <a:pt x="4275" y="3957"/>
                  </a:cubicBezTo>
                  <a:cubicBezTo>
                    <a:pt x="4275" y="3921"/>
                    <a:pt x="4312" y="3921"/>
                    <a:pt x="4331" y="3884"/>
                  </a:cubicBezTo>
                  <a:close/>
                  <a:moveTo>
                    <a:pt x="4010" y="3630"/>
                  </a:moveTo>
                  <a:cubicBezTo>
                    <a:pt x="4067" y="3667"/>
                    <a:pt x="4161" y="3667"/>
                    <a:pt x="4180" y="3812"/>
                  </a:cubicBezTo>
                  <a:cubicBezTo>
                    <a:pt x="4180" y="3812"/>
                    <a:pt x="4180" y="3812"/>
                    <a:pt x="4161" y="3812"/>
                  </a:cubicBezTo>
                  <a:cubicBezTo>
                    <a:pt x="4142" y="3812"/>
                    <a:pt x="4104" y="3812"/>
                    <a:pt x="4085" y="3775"/>
                  </a:cubicBezTo>
                  <a:cubicBezTo>
                    <a:pt x="4067" y="3812"/>
                    <a:pt x="4048" y="3812"/>
                    <a:pt x="4029" y="3812"/>
                  </a:cubicBezTo>
                  <a:cubicBezTo>
                    <a:pt x="4029" y="3812"/>
                    <a:pt x="4029" y="3812"/>
                    <a:pt x="4029" y="3812"/>
                  </a:cubicBezTo>
                  <a:cubicBezTo>
                    <a:pt x="4029" y="3848"/>
                    <a:pt x="4029" y="3884"/>
                    <a:pt x="4029" y="3884"/>
                  </a:cubicBezTo>
                  <a:cubicBezTo>
                    <a:pt x="4048" y="3884"/>
                    <a:pt x="4085" y="3848"/>
                    <a:pt x="4104" y="3848"/>
                  </a:cubicBezTo>
                  <a:cubicBezTo>
                    <a:pt x="4104" y="3884"/>
                    <a:pt x="4123" y="3884"/>
                    <a:pt x="4123" y="3921"/>
                  </a:cubicBezTo>
                  <a:cubicBezTo>
                    <a:pt x="4104" y="3957"/>
                    <a:pt x="4085" y="3957"/>
                    <a:pt x="4067" y="3993"/>
                  </a:cubicBezTo>
                  <a:cubicBezTo>
                    <a:pt x="3991" y="3993"/>
                    <a:pt x="3915" y="3957"/>
                    <a:pt x="3858" y="3921"/>
                  </a:cubicBezTo>
                  <a:cubicBezTo>
                    <a:pt x="3858" y="3884"/>
                    <a:pt x="3840" y="3884"/>
                    <a:pt x="3840" y="3848"/>
                  </a:cubicBezTo>
                  <a:cubicBezTo>
                    <a:pt x="3821" y="3848"/>
                    <a:pt x="3821" y="3848"/>
                    <a:pt x="3802" y="3884"/>
                  </a:cubicBezTo>
                  <a:cubicBezTo>
                    <a:pt x="3802" y="3921"/>
                    <a:pt x="3764" y="3957"/>
                    <a:pt x="3726" y="3957"/>
                  </a:cubicBezTo>
                  <a:cubicBezTo>
                    <a:pt x="3726" y="3957"/>
                    <a:pt x="3707" y="3957"/>
                    <a:pt x="3688" y="3957"/>
                  </a:cubicBezTo>
                  <a:cubicBezTo>
                    <a:pt x="3688" y="3957"/>
                    <a:pt x="3669" y="3993"/>
                    <a:pt x="3669" y="3993"/>
                  </a:cubicBezTo>
                  <a:cubicBezTo>
                    <a:pt x="3632" y="4030"/>
                    <a:pt x="3556" y="4066"/>
                    <a:pt x="3499" y="4030"/>
                  </a:cubicBezTo>
                  <a:cubicBezTo>
                    <a:pt x="3461" y="4030"/>
                    <a:pt x="3405" y="4066"/>
                    <a:pt x="3386" y="3993"/>
                  </a:cubicBezTo>
                  <a:cubicBezTo>
                    <a:pt x="3386" y="3993"/>
                    <a:pt x="3405" y="3957"/>
                    <a:pt x="3386" y="3921"/>
                  </a:cubicBezTo>
                  <a:cubicBezTo>
                    <a:pt x="3367" y="3884"/>
                    <a:pt x="3291" y="3921"/>
                    <a:pt x="3253" y="3884"/>
                  </a:cubicBezTo>
                  <a:cubicBezTo>
                    <a:pt x="3215" y="3884"/>
                    <a:pt x="3178" y="3812"/>
                    <a:pt x="3140" y="3739"/>
                  </a:cubicBezTo>
                  <a:cubicBezTo>
                    <a:pt x="3140" y="3739"/>
                    <a:pt x="3140" y="3739"/>
                    <a:pt x="3140" y="3739"/>
                  </a:cubicBezTo>
                  <a:cubicBezTo>
                    <a:pt x="3159" y="3739"/>
                    <a:pt x="3159" y="3739"/>
                    <a:pt x="3178" y="3703"/>
                  </a:cubicBezTo>
                  <a:cubicBezTo>
                    <a:pt x="3178" y="3703"/>
                    <a:pt x="3196" y="3703"/>
                    <a:pt x="3196" y="3703"/>
                  </a:cubicBezTo>
                  <a:cubicBezTo>
                    <a:pt x="3215" y="3703"/>
                    <a:pt x="3215" y="3703"/>
                    <a:pt x="3234" y="3703"/>
                  </a:cubicBezTo>
                  <a:cubicBezTo>
                    <a:pt x="3253" y="3703"/>
                    <a:pt x="3272" y="3703"/>
                    <a:pt x="3291" y="3703"/>
                  </a:cubicBezTo>
                  <a:cubicBezTo>
                    <a:pt x="3310" y="3703"/>
                    <a:pt x="3329" y="3703"/>
                    <a:pt x="3348" y="3703"/>
                  </a:cubicBezTo>
                  <a:cubicBezTo>
                    <a:pt x="3386" y="3703"/>
                    <a:pt x="3499" y="3703"/>
                    <a:pt x="3518" y="3667"/>
                  </a:cubicBezTo>
                  <a:cubicBezTo>
                    <a:pt x="3461" y="3558"/>
                    <a:pt x="3310" y="3594"/>
                    <a:pt x="3196" y="3594"/>
                  </a:cubicBezTo>
                  <a:cubicBezTo>
                    <a:pt x="3159" y="3594"/>
                    <a:pt x="3083" y="3594"/>
                    <a:pt x="3083" y="3521"/>
                  </a:cubicBezTo>
                  <a:cubicBezTo>
                    <a:pt x="3102" y="3485"/>
                    <a:pt x="3234" y="3521"/>
                    <a:pt x="3272" y="3449"/>
                  </a:cubicBezTo>
                  <a:cubicBezTo>
                    <a:pt x="3272" y="3449"/>
                    <a:pt x="3272" y="3449"/>
                    <a:pt x="3272" y="3449"/>
                  </a:cubicBezTo>
                  <a:cubicBezTo>
                    <a:pt x="3272" y="3449"/>
                    <a:pt x="3272" y="3412"/>
                    <a:pt x="3253" y="3412"/>
                  </a:cubicBezTo>
                  <a:cubicBezTo>
                    <a:pt x="3215" y="3412"/>
                    <a:pt x="3196" y="3412"/>
                    <a:pt x="3159" y="3449"/>
                  </a:cubicBezTo>
                  <a:cubicBezTo>
                    <a:pt x="3140" y="3412"/>
                    <a:pt x="3121" y="3376"/>
                    <a:pt x="3121" y="3376"/>
                  </a:cubicBezTo>
                  <a:cubicBezTo>
                    <a:pt x="3102" y="3340"/>
                    <a:pt x="3102" y="3376"/>
                    <a:pt x="3083" y="3376"/>
                  </a:cubicBezTo>
                  <a:cubicBezTo>
                    <a:pt x="3064" y="3340"/>
                    <a:pt x="3064" y="3340"/>
                    <a:pt x="3064" y="3340"/>
                  </a:cubicBezTo>
                  <a:cubicBezTo>
                    <a:pt x="3064" y="3195"/>
                    <a:pt x="3178" y="3086"/>
                    <a:pt x="3234" y="3049"/>
                  </a:cubicBezTo>
                  <a:cubicBezTo>
                    <a:pt x="3272" y="3049"/>
                    <a:pt x="3348" y="2977"/>
                    <a:pt x="3348" y="3049"/>
                  </a:cubicBezTo>
                  <a:cubicBezTo>
                    <a:pt x="3348" y="3086"/>
                    <a:pt x="3329" y="3086"/>
                    <a:pt x="3329" y="3195"/>
                  </a:cubicBezTo>
                  <a:cubicBezTo>
                    <a:pt x="3386" y="3158"/>
                    <a:pt x="3386" y="3122"/>
                    <a:pt x="3405" y="3122"/>
                  </a:cubicBezTo>
                  <a:cubicBezTo>
                    <a:pt x="3442" y="3086"/>
                    <a:pt x="3499" y="3122"/>
                    <a:pt x="3518" y="3158"/>
                  </a:cubicBezTo>
                  <a:cubicBezTo>
                    <a:pt x="3518" y="3195"/>
                    <a:pt x="3499" y="3231"/>
                    <a:pt x="3499" y="3231"/>
                  </a:cubicBezTo>
                  <a:cubicBezTo>
                    <a:pt x="3537" y="3231"/>
                    <a:pt x="3556" y="3195"/>
                    <a:pt x="3575" y="3195"/>
                  </a:cubicBezTo>
                  <a:cubicBezTo>
                    <a:pt x="3594" y="3195"/>
                    <a:pt x="3594" y="3195"/>
                    <a:pt x="3613" y="3195"/>
                  </a:cubicBezTo>
                  <a:cubicBezTo>
                    <a:pt x="3594" y="3158"/>
                    <a:pt x="3575" y="3122"/>
                    <a:pt x="3575" y="3086"/>
                  </a:cubicBezTo>
                  <a:cubicBezTo>
                    <a:pt x="3575" y="3086"/>
                    <a:pt x="3575" y="3086"/>
                    <a:pt x="3575" y="3086"/>
                  </a:cubicBezTo>
                  <a:cubicBezTo>
                    <a:pt x="3613" y="3086"/>
                    <a:pt x="3650" y="3122"/>
                    <a:pt x="3669" y="3158"/>
                  </a:cubicBezTo>
                  <a:cubicBezTo>
                    <a:pt x="3688" y="3158"/>
                    <a:pt x="3688" y="3195"/>
                    <a:pt x="3688" y="3231"/>
                  </a:cubicBezTo>
                  <a:cubicBezTo>
                    <a:pt x="3688" y="3267"/>
                    <a:pt x="3707" y="3340"/>
                    <a:pt x="3726" y="3376"/>
                  </a:cubicBezTo>
                  <a:cubicBezTo>
                    <a:pt x="3745" y="3376"/>
                    <a:pt x="3745" y="3340"/>
                    <a:pt x="3764" y="3340"/>
                  </a:cubicBezTo>
                  <a:cubicBezTo>
                    <a:pt x="3764" y="3304"/>
                    <a:pt x="3745" y="3231"/>
                    <a:pt x="3726" y="3195"/>
                  </a:cubicBezTo>
                  <a:cubicBezTo>
                    <a:pt x="3726" y="3122"/>
                    <a:pt x="3726" y="3049"/>
                    <a:pt x="3726" y="3013"/>
                  </a:cubicBezTo>
                  <a:cubicBezTo>
                    <a:pt x="3783" y="3013"/>
                    <a:pt x="3858" y="3049"/>
                    <a:pt x="3896" y="3122"/>
                  </a:cubicBezTo>
                  <a:cubicBezTo>
                    <a:pt x="3896" y="3158"/>
                    <a:pt x="3896" y="3195"/>
                    <a:pt x="3915" y="3267"/>
                  </a:cubicBezTo>
                  <a:cubicBezTo>
                    <a:pt x="3915" y="3304"/>
                    <a:pt x="3934" y="3340"/>
                    <a:pt x="3953" y="3376"/>
                  </a:cubicBezTo>
                  <a:cubicBezTo>
                    <a:pt x="3953" y="3449"/>
                    <a:pt x="3934" y="3485"/>
                    <a:pt x="3953" y="3521"/>
                  </a:cubicBezTo>
                  <a:cubicBezTo>
                    <a:pt x="3972" y="3558"/>
                    <a:pt x="3972" y="3594"/>
                    <a:pt x="4010" y="3630"/>
                  </a:cubicBezTo>
                  <a:close/>
                  <a:moveTo>
                    <a:pt x="4369" y="3086"/>
                  </a:moveTo>
                  <a:cubicBezTo>
                    <a:pt x="4388" y="3086"/>
                    <a:pt x="4445" y="3158"/>
                    <a:pt x="4445" y="3158"/>
                  </a:cubicBezTo>
                  <a:cubicBezTo>
                    <a:pt x="4445" y="3158"/>
                    <a:pt x="4445" y="3195"/>
                    <a:pt x="4445" y="3195"/>
                  </a:cubicBezTo>
                  <a:cubicBezTo>
                    <a:pt x="4445" y="3231"/>
                    <a:pt x="4445" y="3231"/>
                    <a:pt x="4426" y="3231"/>
                  </a:cubicBezTo>
                  <a:cubicBezTo>
                    <a:pt x="4426" y="3304"/>
                    <a:pt x="4426" y="3412"/>
                    <a:pt x="4369" y="3412"/>
                  </a:cubicBezTo>
                  <a:cubicBezTo>
                    <a:pt x="4350" y="3376"/>
                    <a:pt x="4350" y="3340"/>
                    <a:pt x="4331" y="3340"/>
                  </a:cubicBezTo>
                  <a:cubicBezTo>
                    <a:pt x="4331" y="3340"/>
                    <a:pt x="4331" y="3340"/>
                    <a:pt x="4331" y="3376"/>
                  </a:cubicBezTo>
                  <a:cubicBezTo>
                    <a:pt x="4331" y="3376"/>
                    <a:pt x="4350" y="3412"/>
                    <a:pt x="4350" y="3412"/>
                  </a:cubicBezTo>
                  <a:cubicBezTo>
                    <a:pt x="4350" y="3412"/>
                    <a:pt x="4331" y="3449"/>
                    <a:pt x="4331" y="3449"/>
                  </a:cubicBezTo>
                  <a:cubicBezTo>
                    <a:pt x="4256" y="3449"/>
                    <a:pt x="4256" y="3340"/>
                    <a:pt x="4218" y="3304"/>
                  </a:cubicBezTo>
                  <a:cubicBezTo>
                    <a:pt x="4199" y="3267"/>
                    <a:pt x="4161" y="3267"/>
                    <a:pt x="4142" y="3267"/>
                  </a:cubicBezTo>
                  <a:cubicBezTo>
                    <a:pt x="4123" y="3231"/>
                    <a:pt x="4085" y="3158"/>
                    <a:pt x="4067" y="3122"/>
                  </a:cubicBezTo>
                  <a:cubicBezTo>
                    <a:pt x="4067" y="3122"/>
                    <a:pt x="4085" y="3086"/>
                    <a:pt x="4085" y="3049"/>
                  </a:cubicBezTo>
                  <a:cubicBezTo>
                    <a:pt x="4123" y="3086"/>
                    <a:pt x="4142" y="3158"/>
                    <a:pt x="4180" y="3158"/>
                  </a:cubicBezTo>
                  <a:cubicBezTo>
                    <a:pt x="4199" y="3122"/>
                    <a:pt x="4218" y="3086"/>
                    <a:pt x="4237" y="3049"/>
                  </a:cubicBezTo>
                  <a:cubicBezTo>
                    <a:pt x="4237" y="3049"/>
                    <a:pt x="4237" y="3049"/>
                    <a:pt x="4237" y="3049"/>
                  </a:cubicBezTo>
                  <a:cubicBezTo>
                    <a:pt x="4218" y="3013"/>
                    <a:pt x="4180" y="2941"/>
                    <a:pt x="4180" y="2941"/>
                  </a:cubicBezTo>
                  <a:cubicBezTo>
                    <a:pt x="4161" y="2941"/>
                    <a:pt x="4161" y="2904"/>
                    <a:pt x="4161" y="2904"/>
                  </a:cubicBezTo>
                  <a:cubicBezTo>
                    <a:pt x="4161" y="2904"/>
                    <a:pt x="4161" y="2904"/>
                    <a:pt x="4180" y="2904"/>
                  </a:cubicBezTo>
                  <a:cubicBezTo>
                    <a:pt x="4180" y="2904"/>
                    <a:pt x="4199" y="2904"/>
                    <a:pt x="4218" y="2904"/>
                  </a:cubicBezTo>
                  <a:cubicBezTo>
                    <a:pt x="4237" y="2904"/>
                    <a:pt x="4237" y="2868"/>
                    <a:pt x="4256" y="2904"/>
                  </a:cubicBezTo>
                  <a:cubicBezTo>
                    <a:pt x="4256" y="2904"/>
                    <a:pt x="4275" y="2904"/>
                    <a:pt x="4275" y="2941"/>
                  </a:cubicBezTo>
                  <a:cubicBezTo>
                    <a:pt x="4294" y="2941"/>
                    <a:pt x="4350" y="2904"/>
                    <a:pt x="4350" y="2868"/>
                  </a:cubicBezTo>
                  <a:cubicBezTo>
                    <a:pt x="4388" y="2868"/>
                    <a:pt x="4407" y="2904"/>
                    <a:pt x="4426" y="2904"/>
                  </a:cubicBezTo>
                  <a:cubicBezTo>
                    <a:pt x="4407" y="2904"/>
                    <a:pt x="4407" y="2941"/>
                    <a:pt x="4407" y="2941"/>
                  </a:cubicBezTo>
                  <a:cubicBezTo>
                    <a:pt x="4407" y="2941"/>
                    <a:pt x="4407" y="2941"/>
                    <a:pt x="4388" y="2941"/>
                  </a:cubicBezTo>
                  <a:cubicBezTo>
                    <a:pt x="4388" y="2977"/>
                    <a:pt x="4388" y="2977"/>
                    <a:pt x="4388" y="2977"/>
                  </a:cubicBezTo>
                  <a:cubicBezTo>
                    <a:pt x="4369" y="3013"/>
                    <a:pt x="4350" y="3013"/>
                    <a:pt x="4331" y="3049"/>
                  </a:cubicBezTo>
                  <a:cubicBezTo>
                    <a:pt x="4331" y="3049"/>
                    <a:pt x="4331" y="3086"/>
                    <a:pt x="4331" y="3086"/>
                  </a:cubicBezTo>
                  <a:cubicBezTo>
                    <a:pt x="4350" y="3086"/>
                    <a:pt x="4350" y="3086"/>
                    <a:pt x="4369" y="3086"/>
                  </a:cubicBezTo>
                  <a:close/>
                  <a:moveTo>
                    <a:pt x="4899" y="2541"/>
                  </a:moveTo>
                  <a:cubicBezTo>
                    <a:pt x="4918" y="2541"/>
                    <a:pt x="4918" y="2541"/>
                    <a:pt x="4937" y="2505"/>
                  </a:cubicBezTo>
                  <a:cubicBezTo>
                    <a:pt x="4937" y="2469"/>
                    <a:pt x="4956" y="2469"/>
                    <a:pt x="4974" y="2469"/>
                  </a:cubicBezTo>
                  <a:cubicBezTo>
                    <a:pt x="4974" y="2469"/>
                    <a:pt x="4974" y="2469"/>
                    <a:pt x="4993" y="2469"/>
                  </a:cubicBezTo>
                  <a:cubicBezTo>
                    <a:pt x="5031" y="2469"/>
                    <a:pt x="5031" y="2541"/>
                    <a:pt x="5088" y="2541"/>
                  </a:cubicBezTo>
                  <a:cubicBezTo>
                    <a:pt x="5088" y="2505"/>
                    <a:pt x="5088" y="2505"/>
                    <a:pt x="5107" y="2469"/>
                  </a:cubicBezTo>
                  <a:cubicBezTo>
                    <a:pt x="5145" y="2432"/>
                    <a:pt x="5296" y="2396"/>
                    <a:pt x="5353" y="2432"/>
                  </a:cubicBezTo>
                  <a:cubicBezTo>
                    <a:pt x="5372" y="2432"/>
                    <a:pt x="5391" y="2469"/>
                    <a:pt x="5409" y="2505"/>
                  </a:cubicBezTo>
                  <a:cubicBezTo>
                    <a:pt x="5447" y="2505"/>
                    <a:pt x="5466" y="2505"/>
                    <a:pt x="5485" y="2577"/>
                  </a:cubicBezTo>
                  <a:cubicBezTo>
                    <a:pt x="5485" y="2577"/>
                    <a:pt x="5485" y="2577"/>
                    <a:pt x="5485" y="2577"/>
                  </a:cubicBezTo>
                  <a:cubicBezTo>
                    <a:pt x="5485" y="2577"/>
                    <a:pt x="5428" y="2614"/>
                    <a:pt x="5428" y="2650"/>
                  </a:cubicBezTo>
                  <a:cubicBezTo>
                    <a:pt x="5428" y="2686"/>
                    <a:pt x="5428" y="2686"/>
                    <a:pt x="5447" y="2723"/>
                  </a:cubicBezTo>
                  <a:cubicBezTo>
                    <a:pt x="5409" y="2723"/>
                    <a:pt x="5334" y="2759"/>
                    <a:pt x="5315" y="2723"/>
                  </a:cubicBezTo>
                  <a:cubicBezTo>
                    <a:pt x="5296" y="2723"/>
                    <a:pt x="5296" y="2723"/>
                    <a:pt x="5277" y="2723"/>
                  </a:cubicBezTo>
                  <a:cubicBezTo>
                    <a:pt x="5277" y="2686"/>
                    <a:pt x="5277" y="2650"/>
                    <a:pt x="5277" y="2650"/>
                  </a:cubicBezTo>
                  <a:cubicBezTo>
                    <a:pt x="5258" y="2614"/>
                    <a:pt x="5258" y="2614"/>
                    <a:pt x="5239" y="2614"/>
                  </a:cubicBezTo>
                  <a:cubicBezTo>
                    <a:pt x="5239" y="2614"/>
                    <a:pt x="5239" y="2614"/>
                    <a:pt x="5239" y="2614"/>
                  </a:cubicBezTo>
                  <a:cubicBezTo>
                    <a:pt x="5239" y="2650"/>
                    <a:pt x="5239" y="2686"/>
                    <a:pt x="5239" y="2686"/>
                  </a:cubicBezTo>
                  <a:cubicBezTo>
                    <a:pt x="5220" y="2723"/>
                    <a:pt x="5164" y="2723"/>
                    <a:pt x="5145" y="2723"/>
                  </a:cubicBezTo>
                  <a:cubicBezTo>
                    <a:pt x="5126" y="2723"/>
                    <a:pt x="5107" y="2686"/>
                    <a:pt x="5069" y="2686"/>
                  </a:cubicBezTo>
                  <a:cubicBezTo>
                    <a:pt x="5069" y="2686"/>
                    <a:pt x="5069" y="2723"/>
                    <a:pt x="5069" y="2723"/>
                  </a:cubicBezTo>
                  <a:cubicBezTo>
                    <a:pt x="5031" y="2723"/>
                    <a:pt x="4993" y="2759"/>
                    <a:pt x="4956" y="2723"/>
                  </a:cubicBezTo>
                  <a:cubicBezTo>
                    <a:pt x="4956" y="2723"/>
                    <a:pt x="4937" y="2686"/>
                    <a:pt x="4937" y="2650"/>
                  </a:cubicBezTo>
                  <a:cubicBezTo>
                    <a:pt x="4918" y="2650"/>
                    <a:pt x="4899" y="2650"/>
                    <a:pt x="4899" y="2686"/>
                  </a:cubicBezTo>
                  <a:cubicBezTo>
                    <a:pt x="4899" y="2686"/>
                    <a:pt x="4899" y="2686"/>
                    <a:pt x="4880" y="2723"/>
                  </a:cubicBezTo>
                  <a:cubicBezTo>
                    <a:pt x="4842" y="2759"/>
                    <a:pt x="4804" y="2686"/>
                    <a:pt x="4785" y="2650"/>
                  </a:cubicBezTo>
                  <a:cubicBezTo>
                    <a:pt x="4785" y="2650"/>
                    <a:pt x="4785" y="2650"/>
                    <a:pt x="4785" y="2650"/>
                  </a:cubicBezTo>
                  <a:cubicBezTo>
                    <a:pt x="4766" y="2650"/>
                    <a:pt x="4766" y="2686"/>
                    <a:pt x="4766" y="2686"/>
                  </a:cubicBezTo>
                  <a:cubicBezTo>
                    <a:pt x="4747" y="2686"/>
                    <a:pt x="4747" y="2686"/>
                    <a:pt x="4729" y="2686"/>
                  </a:cubicBezTo>
                  <a:cubicBezTo>
                    <a:pt x="4729" y="2614"/>
                    <a:pt x="4710" y="2577"/>
                    <a:pt x="4691" y="2541"/>
                  </a:cubicBezTo>
                  <a:cubicBezTo>
                    <a:pt x="4747" y="2432"/>
                    <a:pt x="4691" y="2396"/>
                    <a:pt x="4672" y="2323"/>
                  </a:cubicBezTo>
                  <a:cubicBezTo>
                    <a:pt x="4672" y="2323"/>
                    <a:pt x="4653" y="2287"/>
                    <a:pt x="4653" y="2251"/>
                  </a:cubicBezTo>
                  <a:cubicBezTo>
                    <a:pt x="4672" y="2251"/>
                    <a:pt x="4691" y="2251"/>
                    <a:pt x="4710" y="2251"/>
                  </a:cubicBezTo>
                  <a:cubicBezTo>
                    <a:pt x="4729" y="2251"/>
                    <a:pt x="4747" y="2251"/>
                    <a:pt x="4785" y="2251"/>
                  </a:cubicBezTo>
                  <a:cubicBezTo>
                    <a:pt x="4804" y="2251"/>
                    <a:pt x="4823" y="2287"/>
                    <a:pt x="4861" y="2287"/>
                  </a:cubicBezTo>
                  <a:cubicBezTo>
                    <a:pt x="4861" y="2287"/>
                    <a:pt x="4861" y="2287"/>
                    <a:pt x="4861" y="2287"/>
                  </a:cubicBezTo>
                  <a:cubicBezTo>
                    <a:pt x="4842" y="2323"/>
                    <a:pt x="4785" y="2323"/>
                    <a:pt x="4785" y="2360"/>
                  </a:cubicBezTo>
                  <a:cubicBezTo>
                    <a:pt x="4785" y="2360"/>
                    <a:pt x="4785" y="2396"/>
                    <a:pt x="4766" y="2396"/>
                  </a:cubicBezTo>
                  <a:cubicBezTo>
                    <a:pt x="4823" y="2396"/>
                    <a:pt x="4842" y="2396"/>
                    <a:pt x="4880" y="2432"/>
                  </a:cubicBezTo>
                  <a:cubicBezTo>
                    <a:pt x="4880" y="2469"/>
                    <a:pt x="4899" y="2505"/>
                    <a:pt x="4899" y="2541"/>
                  </a:cubicBezTo>
                  <a:close/>
                  <a:moveTo>
                    <a:pt x="6563" y="4356"/>
                  </a:moveTo>
                  <a:cubicBezTo>
                    <a:pt x="6582" y="4393"/>
                    <a:pt x="6601" y="4429"/>
                    <a:pt x="6620" y="4429"/>
                  </a:cubicBezTo>
                  <a:cubicBezTo>
                    <a:pt x="6620" y="4429"/>
                    <a:pt x="6620" y="4429"/>
                    <a:pt x="6620" y="4429"/>
                  </a:cubicBezTo>
                  <a:cubicBezTo>
                    <a:pt x="6620" y="4465"/>
                    <a:pt x="6601" y="4502"/>
                    <a:pt x="6601" y="4502"/>
                  </a:cubicBezTo>
                  <a:cubicBezTo>
                    <a:pt x="6563" y="4538"/>
                    <a:pt x="6563" y="4465"/>
                    <a:pt x="6525" y="4502"/>
                  </a:cubicBezTo>
                  <a:cubicBezTo>
                    <a:pt x="6525" y="4502"/>
                    <a:pt x="6525" y="4502"/>
                    <a:pt x="6525" y="4502"/>
                  </a:cubicBezTo>
                  <a:cubicBezTo>
                    <a:pt x="6544" y="4502"/>
                    <a:pt x="6563" y="4538"/>
                    <a:pt x="6563" y="4574"/>
                  </a:cubicBezTo>
                  <a:cubicBezTo>
                    <a:pt x="6544" y="4574"/>
                    <a:pt x="6525" y="4610"/>
                    <a:pt x="6525" y="4647"/>
                  </a:cubicBezTo>
                  <a:cubicBezTo>
                    <a:pt x="6506" y="4647"/>
                    <a:pt x="6488" y="4610"/>
                    <a:pt x="6488" y="4574"/>
                  </a:cubicBezTo>
                  <a:cubicBezTo>
                    <a:pt x="6488" y="4574"/>
                    <a:pt x="6488" y="4574"/>
                    <a:pt x="6488" y="4574"/>
                  </a:cubicBezTo>
                  <a:cubicBezTo>
                    <a:pt x="6488" y="4610"/>
                    <a:pt x="6488" y="4647"/>
                    <a:pt x="6469" y="4683"/>
                  </a:cubicBezTo>
                  <a:cubicBezTo>
                    <a:pt x="6488" y="4719"/>
                    <a:pt x="6488" y="4719"/>
                    <a:pt x="6488" y="4756"/>
                  </a:cubicBezTo>
                  <a:cubicBezTo>
                    <a:pt x="6488" y="4756"/>
                    <a:pt x="6488" y="4756"/>
                    <a:pt x="6488" y="4756"/>
                  </a:cubicBezTo>
                  <a:cubicBezTo>
                    <a:pt x="6469" y="4756"/>
                    <a:pt x="6431" y="4719"/>
                    <a:pt x="6431" y="4719"/>
                  </a:cubicBezTo>
                  <a:cubicBezTo>
                    <a:pt x="6431" y="4683"/>
                    <a:pt x="6431" y="4683"/>
                    <a:pt x="6412" y="4647"/>
                  </a:cubicBezTo>
                  <a:cubicBezTo>
                    <a:pt x="6412" y="4683"/>
                    <a:pt x="6412" y="4683"/>
                    <a:pt x="6393" y="4683"/>
                  </a:cubicBezTo>
                  <a:cubicBezTo>
                    <a:pt x="6393" y="4647"/>
                    <a:pt x="6374" y="4647"/>
                    <a:pt x="6374" y="4610"/>
                  </a:cubicBezTo>
                  <a:cubicBezTo>
                    <a:pt x="6374" y="4610"/>
                    <a:pt x="6374" y="4574"/>
                    <a:pt x="6374" y="4574"/>
                  </a:cubicBezTo>
                  <a:cubicBezTo>
                    <a:pt x="6374" y="4574"/>
                    <a:pt x="6355" y="4574"/>
                    <a:pt x="6336" y="4538"/>
                  </a:cubicBezTo>
                  <a:cubicBezTo>
                    <a:pt x="6298" y="4538"/>
                    <a:pt x="6298" y="4465"/>
                    <a:pt x="6242" y="4429"/>
                  </a:cubicBezTo>
                  <a:cubicBezTo>
                    <a:pt x="6242" y="4465"/>
                    <a:pt x="6223" y="4465"/>
                    <a:pt x="6223" y="4502"/>
                  </a:cubicBezTo>
                  <a:cubicBezTo>
                    <a:pt x="6223" y="4502"/>
                    <a:pt x="6242" y="4538"/>
                    <a:pt x="6261" y="4574"/>
                  </a:cubicBezTo>
                  <a:cubicBezTo>
                    <a:pt x="6242" y="4574"/>
                    <a:pt x="6242" y="4574"/>
                    <a:pt x="6242" y="4574"/>
                  </a:cubicBezTo>
                  <a:cubicBezTo>
                    <a:pt x="6242" y="4574"/>
                    <a:pt x="6223" y="4574"/>
                    <a:pt x="6223" y="4574"/>
                  </a:cubicBezTo>
                  <a:cubicBezTo>
                    <a:pt x="6223" y="4538"/>
                    <a:pt x="6204" y="4538"/>
                    <a:pt x="6185" y="4502"/>
                  </a:cubicBezTo>
                  <a:cubicBezTo>
                    <a:pt x="6185" y="4574"/>
                    <a:pt x="6204" y="4574"/>
                    <a:pt x="6204" y="4647"/>
                  </a:cubicBezTo>
                  <a:cubicBezTo>
                    <a:pt x="6223" y="4647"/>
                    <a:pt x="6223" y="4647"/>
                    <a:pt x="6242" y="4647"/>
                  </a:cubicBezTo>
                  <a:cubicBezTo>
                    <a:pt x="6261" y="4683"/>
                    <a:pt x="6280" y="4756"/>
                    <a:pt x="6280" y="4792"/>
                  </a:cubicBezTo>
                  <a:cubicBezTo>
                    <a:pt x="6280" y="4792"/>
                    <a:pt x="6298" y="4792"/>
                    <a:pt x="6298" y="4792"/>
                  </a:cubicBezTo>
                  <a:cubicBezTo>
                    <a:pt x="6298" y="4792"/>
                    <a:pt x="6298" y="4792"/>
                    <a:pt x="6298" y="4792"/>
                  </a:cubicBezTo>
                  <a:cubicBezTo>
                    <a:pt x="6317" y="4792"/>
                    <a:pt x="6336" y="4828"/>
                    <a:pt x="6336" y="4828"/>
                  </a:cubicBezTo>
                  <a:cubicBezTo>
                    <a:pt x="6355" y="4865"/>
                    <a:pt x="6374" y="4865"/>
                    <a:pt x="6374" y="4865"/>
                  </a:cubicBezTo>
                  <a:cubicBezTo>
                    <a:pt x="6374" y="4865"/>
                    <a:pt x="6374" y="4865"/>
                    <a:pt x="6374" y="4865"/>
                  </a:cubicBezTo>
                  <a:cubicBezTo>
                    <a:pt x="6374" y="4865"/>
                    <a:pt x="6374" y="4865"/>
                    <a:pt x="6374" y="4865"/>
                  </a:cubicBezTo>
                  <a:cubicBezTo>
                    <a:pt x="6355" y="4901"/>
                    <a:pt x="6355" y="4901"/>
                    <a:pt x="6355" y="4901"/>
                  </a:cubicBezTo>
                  <a:cubicBezTo>
                    <a:pt x="6393" y="4973"/>
                    <a:pt x="6431" y="4937"/>
                    <a:pt x="6431" y="5082"/>
                  </a:cubicBezTo>
                  <a:cubicBezTo>
                    <a:pt x="6412" y="5082"/>
                    <a:pt x="6412" y="5082"/>
                    <a:pt x="6412" y="5082"/>
                  </a:cubicBezTo>
                  <a:cubicBezTo>
                    <a:pt x="6412" y="5046"/>
                    <a:pt x="6393" y="5010"/>
                    <a:pt x="6374" y="4973"/>
                  </a:cubicBezTo>
                  <a:cubicBezTo>
                    <a:pt x="6374" y="5046"/>
                    <a:pt x="6393" y="5082"/>
                    <a:pt x="6412" y="5155"/>
                  </a:cubicBezTo>
                  <a:cubicBezTo>
                    <a:pt x="6412" y="5155"/>
                    <a:pt x="6412" y="5155"/>
                    <a:pt x="6393" y="5155"/>
                  </a:cubicBezTo>
                  <a:cubicBezTo>
                    <a:pt x="6393" y="5155"/>
                    <a:pt x="6393" y="5155"/>
                    <a:pt x="6374" y="5155"/>
                  </a:cubicBezTo>
                  <a:cubicBezTo>
                    <a:pt x="6393" y="5155"/>
                    <a:pt x="6393" y="5191"/>
                    <a:pt x="6393" y="5228"/>
                  </a:cubicBezTo>
                  <a:cubicBezTo>
                    <a:pt x="6374" y="5228"/>
                    <a:pt x="6355" y="5191"/>
                    <a:pt x="6336" y="5119"/>
                  </a:cubicBezTo>
                  <a:cubicBezTo>
                    <a:pt x="6280" y="5155"/>
                    <a:pt x="6261" y="5046"/>
                    <a:pt x="6223" y="4973"/>
                  </a:cubicBezTo>
                  <a:cubicBezTo>
                    <a:pt x="6223" y="5010"/>
                    <a:pt x="6223" y="5046"/>
                    <a:pt x="6223" y="5046"/>
                  </a:cubicBezTo>
                  <a:cubicBezTo>
                    <a:pt x="6204" y="5046"/>
                    <a:pt x="6185" y="5010"/>
                    <a:pt x="6147" y="5010"/>
                  </a:cubicBezTo>
                  <a:cubicBezTo>
                    <a:pt x="6147" y="5082"/>
                    <a:pt x="6223" y="5119"/>
                    <a:pt x="6242" y="5155"/>
                  </a:cubicBezTo>
                  <a:cubicBezTo>
                    <a:pt x="6280" y="5191"/>
                    <a:pt x="6317" y="5264"/>
                    <a:pt x="6336" y="5373"/>
                  </a:cubicBezTo>
                  <a:cubicBezTo>
                    <a:pt x="6280" y="5336"/>
                    <a:pt x="6242" y="5300"/>
                    <a:pt x="6204" y="5264"/>
                  </a:cubicBezTo>
                  <a:cubicBezTo>
                    <a:pt x="6166" y="5264"/>
                    <a:pt x="6147" y="5264"/>
                    <a:pt x="6128" y="5228"/>
                  </a:cubicBezTo>
                  <a:cubicBezTo>
                    <a:pt x="6128" y="5228"/>
                    <a:pt x="6109" y="5191"/>
                    <a:pt x="6109" y="5191"/>
                  </a:cubicBezTo>
                  <a:cubicBezTo>
                    <a:pt x="6090" y="5191"/>
                    <a:pt x="6090" y="5191"/>
                    <a:pt x="6071" y="5191"/>
                  </a:cubicBezTo>
                  <a:cubicBezTo>
                    <a:pt x="6071" y="5191"/>
                    <a:pt x="6053" y="5155"/>
                    <a:pt x="6053" y="5155"/>
                  </a:cubicBezTo>
                  <a:cubicBezTo>
                    <a:pt x="6053" y="5155"/>
                    <a:pt x="6034" y="5155"/>
                    <a:pt x="6034" y="5155"/>
                  </a:cubicBezTo>
                  <a:cubicBezTo>
                    <a:pt x="6015" y="5119"/>
                    <a:pt x="5977" y="5119"/>
                    <a:pt x="5977" y="5082"/>
                  </a:cubicBezTo>
                  <a:cubicBezTo>
                    <a:pt x="5977" y="5046"/>
                    <a:pt x="5996" y="5046"/>
                    <a:pt x="5996" y="5010"/>
                  </a:cubicBezTo>
                  <a:cubicBezTo>
                    <a:pt x="5996" y="5010"/>
                    <a:pt x="5977" y="5010"/>
                    <a:pt x="5958" y="4973"/>
                  </a:cubicBezTo>
                  <a:cubicBezTo>
                    <a:pt x="5958" y="4973"/>
                    <a:pt x="5939" y="4973"/>
                    <a:pt x="5939" y="4973"/>
                  </a:cubicBezTo>
                  <a:cubicBezTo>
                    <a:pt x="5901" y="4937"/>
                    <a:pt x="5882" y="4901"/>
                    <a:pt x="5882" y="4828"/>
                  </a:cubicBezTo>
                  <a:cubicBezTo>
                    <a:pt x="5844" y="4828"/>
                    <a:pt x="5826" y="4792"/>
                    <a:pt x="5807" y="4792"/>
                  </a:cubicBezTo>
                  <a:cubicBezTo>
                    <a:pt x="5807" y="4792"/>
                    <a:pt x="5807" y="4792"/>
                    <a:pt x="5807" y="4792"/>
                  </a:cubicBezTo>
                  <a:cubicBezTo>
                    <a:pt x="5807" y="4828"/>
                    <a:pt x="5807" y="4865"/>
                    <a:pt x="5807" y="4865"/>
                  </a:cubicBezTo>
                  <a:cubicBezTo>
                    <a:pt x="5807" y="4865"/>
                    <a:pt x="5807" y="4865"/>
                    <a:pt x="5788" y="4865"/>
                  </a:cubicBezTo>
                  <a:cubicBezTo>
                    <a:pt x="5769" y="4865"/>
                    <a:pt x="5750" y="4865"/>
                    <a:pt x="5731" y="4828"/>
                  </a:cubicBezTo>
                  <a:cubicBezTo>
                    <a:pt x="5731" y="4865"/>
                    <a:pt x="5712" y="4865"/>
                    <a:pt x="5712" y="4901"/>
                  </a:cubicBezTo>
                  <a:cubicBezTo>
                    <a:pt x="5655" y="4901"/>
                    <a:pt x="5618" y="4865"/>
                    <a:pt x="5580" y="4865"/>
                  </a:cubicBezTo>
                  <a:cubicBezTo>
                    <a:pt x="5580" y="4792"/>
                    <a:pt x="5580" y="4756"/>
                    <a:pt x="5618" y="4756"/>
                  </a:cubicBezTo>
                  <a:cubicBezTo>
                    <a:pt x="5618" y="4719"/>
                    <a:pt x="5618" y="4683"/>
                    <a:pt x="5618" y="4683"/>
                  </a:cubicBezTo>
                  <a:cubicBezTo>
                    <a:pt x="5636" y="4683"/>
                    <a:pt x="5712" y="4719"/>
                    <a:pt x="5731" y="4719"/>
                  </a:cubicBezTo>
                  <a:cubicBezTo>
                    <a:pt x="5731" y="4719"/>
                    <a:pt x="5731" y="4756"/>
                    <a:pt x="5750" y="4756"/>
                  </a:cubicBezTo>
                  <a:cubicBezTo>
                    <a:pt x="5750" y="4756"/>
                    <a:pt x="5750" y="4756"/>
                    <a:pt x="5750" y="4756"/>
                  </a:cubicBezTo>
                  <a:cubicBezTo>
                    <a:pt x="5750" y="4756"/>
                    <a:pt x="5750" y="4719"/>
                    <a:pt x="5750" y="4719"/>
                  </a:cubicBezTo>
                  <a:cubicBezTo>
                    <a:pt x="5788" y="4719"/>
                    <a:pt x="5807" y="4683"/>
                    <a:pt x="5826" y="4683"/>
                  </a:cubicBezTo>
                  <a:cubicBezTo>
                    <a:pt x="5844" y="4683"/>
                    <a:pt x="5844" y="4683"/>
                    <a:pt x="5863" y="4683"/>
                  </a:cubicBezTo>
                  <a:cubicBezTo>
                    <a:pt x="5863" y="4683"/>
                    <a:pt x="5863" y="4683"/>
                    <a:pt x="5863" y="4683"/>
                  </a:cubicBezTo>
                  <a:cubicBezTo>
                    <a:pt x="5863" y="4647"/>
                    <a:pt x="5863" y="4647"/>
                    <a:pt x="5863" y="4647"/>
                  </a:cubicBezTo>
                  <a:cubicBezTo>
                    <a:pt x="5863" y="4647"/>
                    <a:pt x="5807" y="4538"/>
                    <a:pt x="5807" y="4538"/>
                  </a:cubicBezTo>
                  <a:cubicBezTo>
                    <a:pt x="5826" y="4502"/>
                    <a:pt x="5882" y="4465"/>
                    <a:pt x="5882" y="4429"/>
                  </a:cubicBezTo>
                  <a:cubicBezTo>
                    <a:pt x="5901" y="4429"/>
                    <a:pt x="5901" y="4393"/>
                    <a:pt x="5901" y="4393"/>
                  </a:cubicBezTo>
                  <a:cubicBezTo>
                    <a:pt x="5920" y="4356"/>
                    <a:pt x="5920" y="4320"/>
                    <a:pt x="5939" y="4320"/>
                  </a:cubicBezTo>
                  <a:cubicBezTo>
                    <a:pt x="5939" y="4247"/>
                    <a:pt x="5901" y="4138"/>
                    <a:pt x="5882" y="4102"/>
                  </a:cubicBezTo>
                  <a:cubicBezTo>
                    <a:pt x="5844" y="4066"/>
                    <a:pt x="5826" y="4066"/>
                    <a:pt x="5807" y="4030"/>
                  </a:cubicBezTo>
                  <a:cubicBezTo>
                    <a:pt x="5807" y="4030"/>
                    <a:pt x="5788" y="3957"/>
                    <a:pt x="5788" y="3957"/>
                  </a:cubicBezTo>
                  <a:cubicBezTo>
                    <a:pt x="5769" y="3957"/>
                    <a:pt x="5769" y="3993"/>
                    <a:pt x="5750" y="3993"/>
                  </a:cubicBezTo>
                  <a:cubicBezTo>
                    <a:pt x="5750" y="3993"/>
                    <a:pt x="5750" y="3993"/>
                    <a:pt x="5731" y="3993"/>
                  </a:cubicBezTo>
                  <a:cubicBezTo>
                    <a:pt x="5712" y="3993"/>
                    <a:pt x="5693" y="3993"/>
                    <a:pt x="5674" y="4030"/>
                  </a:cubicBezTo>
                  <a:cubicBezTo>
                    <a:pt x="5674" y="4030"/>
                    <a:pt x="5674" y="4030"/>
                    <a:pt x="5674" y="4030"/>
                  </a:cubicBezTo>
                  <a:cubicBezTo>
                    <a:pt x="5674" y="3993"/>
                    <a:pt x="5674" y="3957"/>
                    <a:pt x="5674" y="3957"/>
                  </a:cubicBezTo>
                  <a:cubicBezTo>
                    <a:pt x="5693" y="3957"/>
                    <a:pt x="5712" y="3957"/>
                    <a:pt x="5731" y="3921"/>
                  </a:cubicBezTo>
                  <a:cubicBezTo>
                    <a:pt x="5731" y="3921"/>
                    <a:pt x="5731" y="3921"/>
                    <a:pt x="5731" y="3921"/>
                  </a:cubicBezTo>
                  <a:cubicBezTo>
                    <a:pt x="5712" y="3884"/>
                    <a:pt x="5674" y="3848"/>
                    <a:pt x="5655" y="3812"/>
                  </a:cubicBezTo>
                  <a:cubicBezTo>
                    <a:pt x="5636" y="3812"/>
                    <a:pt x="5636" y="3775"/>
                    <a:pt x="5618" y="3775"/>
                  </a:cubicBezTo>
                  <a:cubicBezTo>
                    <a:pt x="5618" y="3775"/>
                    <a:pt x="5618" y="3775"/>
                    <a:pt x="5599" y="3775"/>
                  </a:cubicBezTo>
                  <a:cubicBezTo>
                    <a:pt x="5599" y="3703"/>
                    <a:pt x="5580" y="3703"/>
                    <a:pt x="5542" y="3667"/>
                  </a:cubicBezTo>
                  <a:cubicBezTo>
                    <a:pt x="5542" y="3630"/>
                    <a:pt x="5523" y="3630"/>
                    <a:pt x="5523" y="3594"/>
                  </a:cubicBezTo>
                  <a:cubicBezTo>
                    <a:pt x="5504" y="3630"/>
                    <a:pt x="5504" y="3630"/>
                    <a:pt x="5504" y="3630"/>
                  </a:cubicBezTo>
                  <a:cubicBezTo>
                    <a:pt x="5485" y="3630"/>
                    <a:pt x="5447" y="3558"/>
                    <a:pt x="5428" y="3594"/>
                  </a:cubicBezTo>
                  <a:cubicBezTo>
                    <a:pt x="5428" y="3594"/>
                    <a:pt x="5428" y="3594"/>
                    <a:pt x="5428" y="3594"/>
                  </a:cubicBezTo>
                  <a:cubicBezTo>
                    <a:pt x="5428" y="3594"/>
                    <a:pt x="5428" y="3594"/>
                    <a:pt x="5428" y="3594"/>
                  </a:cubicBezTo>
                  <a:cubicBezTo>
                    <a:pt x="5447" y="3667"/>
                    <a:pt x="5523" y="3630"/>
                    <a:pt x="5542" y="3703"/>
                  </a:cubicBezTo>
                  <a:cubicBezTo>
                    <a:pt x="5542" y="3739"/>
                    <a:pt x="5542" y="3739"/>
                    <a:pt x="5542" y="3739"/>
                  </a:cubicBezTo>
                  <a:cubicBezTo>
                    <a:pt x="5523" y="3775"/>
                    <a:pt x="5523" y="3775"/>
                    <a:pt x="5504" y="3775"/>
                  </a:cubicBezTo>
                  <a:cubicBezTo>
                    <a:pt x="5466" y="3775"/>
                    <a:pt x="5428" y="3703"/>
                    <a:pt x="5391" y="3739"/>
                  </a:cubicBezTo>
                  <a:cubicBezTo>
                    <a:pt x="5391" y="3739"/>
                    <a:pt x="5391" y="3739"/>
                    <a:pt x="5391" y="3739"/>
                  </a:cubicBezTo>
                  <a:cubicBezTo>
                    <a:pt x="5391" y="3775"/>
                    <a:pt x="5409" y="3775"/>
                    <a:pt x="5409" y="3812"/>
                  </a:cubicBezTo>
                  <a:cubicBezTo>
                    <a:pt x="5391" y="3812"/>
                    <a:pt x="5372" y="3739"/>
                    <a:pt x="5353" y="3739"/>
                  </a:cubicBezTo>
                  <a:cubicBezTo>
                    <a:pt x="5334" y="3775"/>
                    <a:pt x="5334" y="3775"/>
                    <a:pt x="5315" y="3775"/>
                  </a:cubicBezTo>
                  <a:cubicBezTo>
                    <a:pt x="5315" y="3775"/>
                    <a:pt x="5296" y="3739"/>
                    <a:pt x="5277" y="3739"/>
                  </a:cubicBezTo>
                  <a:cubicBezTo>
                    <a:pt x="5277" y="3739"/>
                    <a:pt x="5258" y="3739"/>
                    <a:pt x="5258" y="3775"/>
                  </a:cubicBezTo>
                  <a:cubicBezTo>
                    <a:pt x="5220" y="3739"/>
                    <a:pt x="5201" y="3739"/>
                    <a:pt x="5164" y="3739"/>
                  </a:cubicBezTo>
                  <a:cubicBezTo>
                    <a:pt x="5145" y="3739"/>
                    <a:pt x="5126" y="3739"/>
                    <a:pt x="5088" y="3739"/>
                  </a:cubicBezTo>
                  <a:cubicBezTo>
                    <a:pt x="5088" y="3739"/>
                    <a:pt x="5069" y="3703"/>
                    <a:pt x="5069" y="3703"/>
                  </a:cubicBezTo>
                  <a:cubicBezTo>
                    <a:pt x="5069" y="3703"/>
                    <a:pt x="5069" y="3667"/>
                    <a:pt x="5069" y="3630"/>
                  </a:cubicBezTo>
                  <a:cubicBezTo>
                    <a:pt x="5050" y="3630"/>
                    <a:pt x="5050" y="3630"/>
                    <a:pt x="5031" y="3630"/>
                  </a:cubicBezTo>
                  <a:cubicBezTo>
                    <a:pt x="5031" y="3630"/>
                    <a:pt x="5031" y="3667"/>
                    <a:pt x="5031" y="3667"/>
                  </a:cubicBezTo>
                  <a:cubicBezTo>
                    <a:pt x="4974" y="3667"/>
                    <a:pt x="4880" y="3630"/>
                    <a:pt x="4899" y="3558"/>
                  </a:cubicBezTo>
                  <a:cubicBezTo>
                    <a:pt x="4918" y="3558"/>
                    <a:pt x="5012" y="3558"/>
                    <a:pt x="5012" y="3521"/>
                  </a:cubicBezTo>
                  <a:cubicBezTo>
                    <a:pt x="4974" y="3412"/>
                    <a:pt x="4918" y="3449"/>
                    <a:pt x="4842" y="3412"/>
                  </a:cubicBezTo>
                  <a:cubicBezTo>
                    <a:pt x="4842" y="3340"/>
                    <a:pt x="4842" y="3340"/>
                    <a:pt x="4880" y="3304"/>
                  </a:cubicBezTo>
                  <a:cubicBezTo>
                    <a:pt x="4880" y="3304"/>
                    <a:pt x="4880" y="3267"/>
                    <a:pt x="4880" y="3267"/>
                  </a:cubicBezTo>
                  <a:cubicBezTo>
                    <a:pt x="4880" y="3267"/>
                    <a:pt x="4861" y="3267"/>
                    <a:pt x="4861" y="3231"/>
                  </a:cubicBezTo>
                  <a:cubicBezTo>
                    <a:pt x="4842" y="3049"/>
                    <a:pt x="5031" y="2832"/>
                    <a:pt x="5145" y="2904"/>
                  </a:cubicBezTo>
                  <a:cubicBezTo>
                    <a:pt x="5126" y="2904"/>
                    <a:pt x="5126" y="2941"/>
                    <a:pt x="5126" y="2941"/>
                  </a:cubicBezTo>
                  <a:cubicBezTo>
                    <a:pt x="5107" y="2941"/>
                    <a:pt x="5050" y="3086"/>
                    <a:pt x="5031" y="3122"/>
                  </a:cubicBezTo>
                  <a:cubicBezTo>
                    <a:pt x="5031" y="3122"/>
                    <a:pt x="5050" y="3158"/>
                    <a:pt x="5050" y="3158"/>
                  </a:cubicBezTo>
                  <a:cubicBezTo>
                    <a:pt x="5050" y="3195"/>
                    <a:pt x="5069" y="3195"/>
                    <a:pt x="5069" y="3231"/>
                  </a:cubicBezTo>
                  <a:cubicBezTo>
                    <a:pt x="5031" y="3340"/>
                    <a:pt x="5107" y="3376"/>
                    <a:pt x="5145" y="3449"/>
                  </a:cubicBezTo>
                  <a:cubicBezTo>
                    <a:pt x="5145" y="3449"/>
                    <a:pt x="5126" y="3449"/>
                    <a:pt x="5126" y="3449"/>
                  </a:cubicBezTo>
                  <a:cubicBezTo>
                    <a:pt x="5126" y="3449"/>
                    <a:pt x="5107" y="3485"/>
                    <a:pt x="5107" y="3485"/>
                  </a:cubicBezTo>
                  <a:cubicBezTo>
                    <a:pt x="5107" y="3485"/>
                    <a:pt x="5107" y="3485"/>
                    <a:pt x="5107" y="3521"/>
                  </a:cubicBezTo>
                  <a:cubicBezTo>
                    <a:pt x="5126" y="3521"/>
                    <a:pt x="5145" y="3521"/>
                    <a:pt x="5164" y="3521"/>
                  </a:cubicBezTo>
                  <a:cubicBezTo>
                    <a:pt x="5182" y="3485"/>
                    <a:pt x="5182" y="3449"/>
                    <a:pt x="5182" y="3412"/>
                  </a:cubicBezTo>
                  <a:cubicBezTo>
                    <a:pt x="5182" y="3376"/>
                    <a:pt x="5164" y="3376"/>
                    <a:pt x="5145" y="3376"/>
                  </a:cubicBezTo>
                  <a:cubicBezTo>
                    <a:pt x="5126" y="3340"/>
                    <a:pt x="5126" y="3340"/>
                    <a:pt x="5126" y="3304"/>
                  </a:cubicBezTo>
                  <a:cubicBezTo>
                    <a:pt x="5126" y="3304"/>
                    <a:pt x="5126" y="3267"/>
                    <a:pt x="5145" y="3267"/>
                  </a:cubicBezTo>
                  <a:cubicBezTo>
                    <a:pt x="5164" y="3267"/>
                    <a:pt x="5182" y="3267"/>
                    <a:pt x="5201" y="3267"/>
                  </a:cubicBezTo>
                  <a:cubicBezTo>
                    <a:pt x="5201" y="3267"/>
                    <a:pt x="5201" y="3267"/>
                    <a:pt x="5201" y="3267"/>
                  </a:cubicBezTo>
                  <a:cubicBezTo>
                    <a:pt x="5182" y="3231"/>
                    <a:pt x="5182" y="3231"/>
                    <a:pt x="5164" y="3231"/>
                  </a:cubicBezTo>
                  <a:cubicBezTo>
                    <a:pt x="5164" y="3231"/>
                    <a:pt x="5145" y="3231"/>
                    <a:pt x="5145" y="3231"/>
                  </a:cubicBezTo>
                  <a:cubicBezTo>
                    <a:pt x="5145" y="3195"/>
                    <a:pt x="5126" y="3195"/>
                    <a:pt x="5126" y="3195"/>
                  </a:cubicBezTo>
                  <a:cubicBezTo>
                    <a:pt x="5126" y="3158"/>
                    <a:pt x="5126" y="3122"/>
                    <a:pt x="5126" y="3086"/>
                  </a:cubicBezTo>
                  <a:cubicBezTo>
                    <a:pt x="5126" y="3086"/>
                    <a:pt x="5145" y="3086"/>
                    <a:pt x="5145" y="3086"/>
                  </a:cubicBezTo>
                  <a:cubicBezTo>
                    <a:pt x="5164" y="3086"/>
                    <a:pt x="5201" y="3086"/>
                    <a:pt x="5220" y="3086"/>
                  </a:cubicBezTo>
                  <a:cubicBezTo>
                    <a:pt x="5220" y="3086"/>
                    <a:pt x="5220" y="3086"/>
                    <a:pt x="5220" y="3086"/>
                  </a:cubicBezTo>
                  <a:cubicBezTo>
                    <a:pt x="5201" y="3049"/>
                    <a:pt x="5182" y="3049"/>
                    <a:pt x="5164" y="3013"/>
                  </a:cubicBezTo>
                  <a:cubicBezTo>
                    <a:pt x="5164" y="3013"/>
                    <a:pt x="5164" y="3013"/>
                    <a:pt x="5164" y="3013"/>
                  </a:cubicBezTo>
                  <a:cubicBezTo>
                    <a:pt x="5201" y="2977"/>
                    <a:pt x="5315" y="2868"/>
                    <a:pt x="5372" y="2941"/>
                  </a:cubicBezTo>
                  <a:cubicBezTo>
                    <a:pt x="5372" y="2977"/>
                    <a:pt x="5391" y="2977"/>
                    <a:pt x="5409" y="3013"/>
                  </a:cubicBezTo>
                  <a:cubicBezTo>
                    <a:pt x="5409" y="3049"/>
                    <a:pt x="5428" y="3049"/>
                    <a:pt x="5428" y="3086"/>
                  </a:cubicBezTo>
                  <a:cubicBezTo>
                    <a:pt x="5428" y="3122"/>
                    <a:pt x="5409" y="3195"/>
                    <a:pt x="5391" y="3231"/>
                  </a:cubicBezTo>
                  <a:cubicBezTo>
                    <a:pt x="5391" y="3267"/>
                    <a:pt x="5391" y="3267"/>
                    <a:pt x="5391" y="3304"/>
                  </a:cubicBezTo>
                  <a:cubicBezTo>
                    <a:pt x="5428" y="3340"/>
                    <a:pt x="5466" y="3304"/>
                    <a:pt x="5466" y="3231"/>
                  </a:cubicBezTo>
                  <a:cubicBezTo>
                    <a:pt x="5485" y="3231"/>
                    <a:pt x="5504" y="3231"/>
                    <a:pt x="5523" y="3267"/>
                  </a:cubicBezTo>
                  <a:cubicBezTo>
                    <a:pt x="5523" y="3267"/>
                    <a:pt x="5523" y="3304"/>
                    <a:pt x="5523" y="3340"/>
                  </a:cubicBezTo>
                  <a:cubicBezTo>
                    <a:pt x="5523" y="3340"/>
                    <a:pt x="5542" y="3340"/>
                    <a:pt x="5542" y="3340"/>
                  </a:cubicBezTo>
                  <a:cubicBezTo>
                    <a:pt x="5542" y="3340"/>
                    <a:pt x="5542" y="3340"/>
                    <a:pt x="5542" y="3340"/>
                  </a:cubicBezTo>
                  <a:cubicBezTo>
                    <a:pt x="5542" y="3304"/>
                    <a:pt x="5542" y="3267"/>
                    <a:pt x="5542" y="3231"/>
                  </a:cubicBezTo>
                  <a:cubicBezTo>
                    <a:pt x="5580" y="3086"/>
                    <a:pt x="5636" y="3158"/>
                    <a:pt x="5693" y="3195"/>
                  </a:cubicBezTo>
                  <a:cubicBezTo>
                    <a:pt x="5712" y="3195"/>
                    <a:pt x="5731" y="3158"/>
                    <a:pt x="5750" y="3195"/>
                  </a:cubicBezTo>
                  <a:cubicBezTo>
                    <a:pt x="5769" y="3195"/>
                    <a:pt x="5769" y="3231"/>
                    <a:pt x="5769" y="3267"/>
                  </a:cubicBezTo>
                  <a:cubicBezTo>
                    <a:pt x="5788" y="3267"/>
                    <a:pt x="5807" y="3304"/>
                    <a:pt x="5807" y="3304"/>
                  </a:cubicBezTo>
                  <a:cubicBezTo>
                    <a:pt x="5807" y="3304"/>
                    <a:pt x="5807" y="3340"/>
                    <a:pt x="5807" y="3340"/>
                  </a:cubicBezTo>
                  <a:cubicBezTo>
                    <a:pt x="5788" y="3340"/>
                    <a:pt x="5769" y="3376"/>
                    <a:pt x="5750" y="3412"/>
                  </a:cubicBezTo>
                  <a:cubicBezTo>
                    <a:pt x="5769" y="3412"/>
                    <a:pt x="5769" y="3412"/>
                    <a:pt x="5769" y="3449"/>
                  </a:cubicBezTo>
                  <a:cubicBezTo>
                    <a:pt x="5769" y="3449"/>
                    <a:pt x="5769" y="3449"/>
                    <a:pt x="5788" y="3449"/>
                  </a:cubicBezTo>
                  <a:cubicBezTo>
                    <a:pt x="5788" y="3412"/>
                    <a:pt x="5807" y="3376"/>
                    <a:pt x="5844" y="3376"/>
                  </a:cubicBezTo>
                  <a:cubicBezTo>
                    <a:pt x="5844" y="3412"/>
                    <a:pt x="5863" y="3449"/>
                    <a:pt x="5882" y="3485"/>
                  </a:cubicBezTo>
                  <a:cubicBezTo>
                    <a:pt x="5882" y="3485"/>
                    <a:pt x="5882" y="3485"/>
                    <a:pt x="5882" y="3485"/>
                  </a:cubicBezTo>
                  <a:cubicBezTo>
                    <a:pt x="5882" y="3449"/>
                    <a:pt x="5901" y="3412"/>
                    <a:pt x="5920" y="3412"/>
                  </a:cubicBezTo>
                  <a:cubicBezTo>
                    <a:pt x="5958" y="3412"/>
                    <a:pt x="5977" y="3412"/>
                    <a:pt x="5996" y="3449"/>
                  </a:cubicBezTo>
                  <a:cubicBezTo>
                    <a:pt x="5996" y="3449"/>
                    <a:pt x="5996" y="3449"/>
                    <a:pt x="5996" y="3449"/>
                  </a:cubicBezTo>
                  <a:cubicBezTo>
                    <a:pt x="5996" y="3485"/>
                    <a:pt x="5977" y="3521"/>
                    <a:pt x="5958" y="3558"/>
                  </a:cubicBezTo>
                  <a:cubicBezTo>
                    <a:pt x="5996" y="3558"/>
                    <a:pt x="6015" y="3521"/>
                    <a:pt x="6034" y="3521"/>
                  </a:cubicBezTo>
                  <a:cubicBezTo>
                    <a:pt x="6034" y="3558"/>
                    <a:pt x="6034" y="3558"/>
                    <a:pt x="6034" y="3594"/>
                  </a:cubicBezTo>
                  <a:cubicBezTo>
                    <a:pt x="6053" y="3594"/>
                    <a:pt x="6053" y="3594"/>
                    <a:pt x="6053" y="3630"/>
                  </a:cubicBezTo>
                  <a:cubicBezTo>
                    <a:pt x="6109" y="3594"/>
                    <a:pt x="6128" y="3558"/>
                    <a:pt x="6166" y="3630"/>
                  </a:cubicBezTo>
                  <a:cubicBezTo>
                    <a:pt x="6166" y="3703"/>
                    <a:pt x="6128" y="3667"/>
                    <a:pt x="6109" y="3703"/>
                  </a:cubicBezTo>
                  <a:cubicBezTo>
                    <a:pt x="6109" y="3703"/>
                    <a:pt x="6090" y="3739"/>
                    <a:pt x="6090" y="3739"/>
                  </a:cubicBezTo>
                  <a:cubicBezTo>
                    <a:pt x="6109" y="3739"/>
                    <a:pt x="6109" y="3739"/>
                    <a:pt x="6109" y="3739"/>
                  </a:cubicBezTo>
                  <a:cubicBezTo>
                    <a:pt x="6128" y="3739"/>
                    <a:pt x="6128" y="3739"/>
                    <a:pt x="6147" y="3739"/>
                  </a:cubicBezTo>
                  <a:cubicBezTo>
                    <a:pt x="6166" y="3739"/>
                    <a:pt x="6166" y="3739"/>
                    <a:pt x="6185" y="3739"/>
                  </a:cubicBezTo>
                  <a:cubicBezTo>
                    <a:pt x="6185" y="3703"/>
                    <a:pt x="6185" y="3703"/>
                    <a:pt x="6204" y="3703"/>
                  </a:cubicBezTo>
                  <a:cubicBezTo>
                    <a:pt x="6223" y="3703"/>
                    <a:pt x="6261" y="3739"/>
                    <a:pt x="6261" y="3775"/>
                  </a:cubicBezTo>
                  <a:cubicBezTo>
                    <a:pt x="6242" y="3775"/>
                    <a:pt x="6204" y="3812"/>
                    <a:pt x="6185" y="3812"/>
                  </a:cubicBezTo>
                  <a:cubicBezTo>
                    <a:pt x="6185" y="3812"/>
                    <a:pt x="6185" y="3812"/>
                    <a:pt x="6185" y="3812"/>
                  </a:cubicBezTo>
                  <a:cubicBezTo>
                    <a:pt x="6204" y="3848"/>
                    <a:pt x="6242" y="3848"/>
                    <a:pt x="6261" y="3884"/>
                  </a:cubicBezTo>
                  <a:cubicBezTo>
                    <a:pt x="6280" y="3884"/>
                    <a:pt x="6280" y="3884"/>
                    <a:pt x="6280" y="3921"/>
                  </a:cubicBezTo>
                  <a:cubicBezTo>
                    <a:pt x="6280" y="3921"/>
                    <a:pt x="6280" y="3921"/>
                    <a:pt x="6280" y="3921"/>
                  </a:cubicBezTo>
                  <a:cubicBezTo>
                    <a:pt x="6261" y="3921"/>
                    <a:pt x="6242" y="3921"/>
                    <a:pt x="6223" y="3921"/>
                  </a:cubicBezTo>
                  <a:cubicBezTo>
                    <a:pt x="6223" y="3921"/>
                    <a:pt x="6204" y="3884"/>
                    <a:pt x="6185" y="3884"/>
                  </a:cubicBezTo>
                  <a:cubicBezTo>
                    <a:pt x="6166" y="3884"/>
                    <a:pt x="6166" y="3884"/>
                    <a:pt x="6166" y="3921"/>
                  </a:cubicBezTo>
                  <a:cubicBezTo>
                    <a:pt x="6166" y="3921"/>
                    <a:pt x="6166" y="3921"/>
                    <a:pt x="6166" y="3921"/>
                  </a:cubicBezTo>
                  <a:cubicBezTo>
                    <a:pt x="6185" y="3921"/>
                    <a:pt x="6185" y="3957"/>
                    <a:pt x="6204" y="3957"/>
                  </a:cubicBezTo>
                  <a:cubicBezTo>
                    <a:pt x="6204" y="3957"/>
                    <a:pt x="6204" y="3957"/>
                    <a:pt x="6204" y="3993"/>
                  </a:cubicBezTo>
                  <a:cubicBezTo>
                    <a:pt x="6185" y="3993"/>
                    <a:pt x="6166" y="3993"/>
                    <a:pt x="6147" y="3993"/>
                  </a:cubicBezTo>
                  <a:cubicBezTo>
                    <a:pt x="6166" y="4066"/>
                    <a:pt x="6223" y="4066"/>
                    <a:pt x="6261" y="4102"/>
                  </a:cubicBezTo>
                  <a:cubicBezTo>
                    <a:pt x="6261" y="4102"/>
                    <a:pt x="6280" y="4175"/>
                    <a:pt x="6280" y="4175"/>
                  </a:cubicBezTo>
                  <a:cubicBezTo>
                    <a:pt x="6317" y="4138"/>
                    <a:pt x="6317" y="4175"/>
                    <a:pt x="6355" y="4175"/>
                  </a:cubicBezTo>
                  <a:cubicBezTo>
                    <a:pt x="6374" y="4211"/>
                    <a:pt x="6374" y="4175"/>
                    <a:pt x="6393" y="4175"/>
                  </a:cubicBezTo>
                  <a:cubicBezTo>
                    <a:pt x="6412" y="4175"/>
                    <a:pt x="6450" y="4247"/>
                    <a:pt x="6450" y="4284"/>
                  </a:cubicBezTo>
                  <a:cubicBezTo>
                    <a:pt x="6450" y="4284"/>
                    <a:pt x="6450" y="4284"/>
                    <a:pt x="6450" y="4284"/>
                  </a:cubicBezTo>
                  <a:cubicBezTo>
                    <a:pt x="6431" y="4284"/>
                    <a:pt x="6431" y="4284"/>
                    <a:pt x="6412" y="4320"/>
                  </a:cubicBezTo>
                  <a:cubicBezTo>
                    <a:pt x="6412" y="4320"/>
                    <a:pt x="6412" y="4320"/>
                    <a:pt x="6412" y="4356"/>
                  </a:cubicBezTo>
                  <a:cubicBezTo>
                    <a:pt x="6450" y="4356"/>
                    <a:pt x="6488" y="4320"/>
                    <a:pt x="6506" y="4320"/>
                  </a:cubicBezTo>
                  <a:cubicBezTo>
                    <a:pt x="6506" y="4356"/>
                    <a:pt x="6506" y="4356"/>
                    <a:pt x="6506" y="4393"/>
                  </a:cubicBezTo>
                  <a:cubicBezTo>
                    <a:pt x="6525" y="4393"/>
                    <a:pt x="6544" y="4393"/>
                    <a:pt x="6563" y="4356"/>
                  </a:cubicBezTo>
                  <a:close/>
                  <a:moveTo>
                    <a:pt x="6696" y="2432"/>
                  </a:moveTo>
                  <a:cubicBezTo>
                    <a:pt x="6715" y="2432"/>
                    <a:pt x="6715" y="2432"/>
                    <a:pt x="6715" y="2396"/>
                  </a:cubicBezTo>
                  <a:cubicBezTo>
                    <a:pt x="6715" y="2396"/>
                    <a:pt x="6715" y="2396"/>
                    <a:pt x="6715" y="2396"/>
                  </a:cubicBezTo>
                  <a:cubicBezTo>
                    <a:pt x="6733" y="2432"/>
                    <a:pt x="6733" y="2432"/>
                    <a:pt x="6733" y="2469"/>
                  </a:cubicBezTo>
                  <a:cubicBezTo>
                    <a:pt x="6715" y="2469"/>
                    <a:pt x="6715" y="2469"/>
                    <a:pt x="6696" y="2432"/>
                  </a:cubicBezTo>
                  <a:close/>
                  <a:moveTo>
                    <a:pt x="6790" y="3158"/>
                  </a:moveTo>
                  <a:cubicBezTo>
                    <a:pt x="6809" y="3122"/>
                    <a:pt x="6809" y="3122"/>
                    <a:pt x="6828" y="3122"/>
                  </a:cubicBezTo>
                  <a:cubicBezTo>
                    <a:pt x="6866" y="3086"/>
                    <a:pt x="6885" y="3122"/>
                    <a:pt x="6904" y="3158"/>
                  </a:cubicBezTo>
                  <a:cubicBezTo>
                    <a:pt x="6923" y="3158"/>
                    <a:pt x="6923" y="3195"/>
                    <a:pt x="6942" y="3195"/>
                  </a:cubicBezTo>
                  <a:cubicBezTo>
                    <a:pt x="6960" y="3195"/>
                    <a:pt x="6998" y="3231"/>
                    <a:pt x="6979" y="3267"/>
                  </a:cubicBezTo>
                  <a:cubicBezTo>
                    <a:pt x="6979" y="3267"/>
                    <a:pt x="6960" y="3304"/>
                    <a:pt x="6942" y="3304"/>
                  </a:cubicBezTo>
                  <a:cubicBezTo>
                    <a:pt x="6923" y="3304"/>
                    <a:pt x="6904" y="3304"/>
                    <a:pt x="6904" y="3340"/>
                  </a:cubicBezTo>
                  <a:cubicBezTo>
                    <a:pt x="6885" y="3340"/>
                    <a:pt x="6885" y="3340"/>
                    <a:pt x="6866" y="3340"/>
                  </a:cubicBezTo>
                  <a:cubicBezTo>
                    <a:pt x="6866" y="3340"/>
                    <a:pt x="6828" y="3304"/>
                    <a:pt x="6828" y="3304"/>
                  </a:cubicBezTo>
                  <a:cubicBezTo>
                    <a:pt x="6828" y="3304"/>
                    <a:pt x="6847" y="3304"/>
                    <a:pt x="6847" y="3267"/>
                  </a:cubicBezTo>
                  <a:cubicBezTo>
                    <a:pt x="6866" y="3304"/>
                    <a:pt x="6866" y="3304"/>
                    <a:pt x="6866" y="3267"/>
                  </a:cubicBezTo>
                  <a:cubicBezTo>
                    <a:pt x="6866" y="3267"/>
                    <a:pt x="6866" y="3267"/>
                    <a:pt x="6866" y="3267"/>
                  </a:cubicBezTo>
                  <a:cubicBezTo>
                    <a:pt x="6866" y="3267"/>
                    <a:pt x="6866" y="3267"/>
                    <a:pt x="6847" y="3267"/>
                  </a:cubicBezTo>
                  <a:cubicBezTo>
                    <a:pt x="6847" y="3267"/>
                    <a:pt x="6847" y="3267"/>
                    <a:pt x="6847" y="3267"/>
                  </a:cubicBezTo>
                  <a:cubicBezTo>
                    <a:pt x="6847" y="3267"/>
                    <a:pt x="6847" y="3267"/>
                    <a:pt x="6847" y="3267"/>
                  </a:cubicBezTo>
                  <a:cubicBezTo>
                    <a:pt x="6847" y="3267"/>
                    <a:pt x="6847" y="3267"/>
                    <a:pt x="6828" y="3267"/>
                  </a:cubicBezTo>
                  <a:cubicBezTo>
                    <a:pt x="6828" y="3267"/>
                    <a:pt x="6828" y="3267"/>
                    <a:pt x="6809" y="3267"/>
                  </a:cubicBezTo>
                  <a:cubicBezTo>
                    <a:pt x="6809" y="3267"/>
                    <a:pt x="6790" y="3267"/>
                    <a:pt x="6790" y="3267"/>
                  </a:cubicBezTo>
                  <a:cubicBezTo>
                    <a:pt x="6790" y="3267"/>
                    <a:pt x="6790" y="3267"/>
                    <a:pt x="6790" y="3231"/>
                  </a:cubicBezTo>
                  <a:cubicBezTo>
                    <a:pt x="6790" y="3231"/>
                    <a:pt x="6809" y="3231"/>
                    <a:pt x="6828" y="3231"/>
                  </a:cubicBezTo>
                  <a:cubicBezTo>
                    <a:pt x="6809" y="3231"/>
                    <a:pt x="6809" y="3231"/>
                    <a:pt x="6790" y="3195"/>
                  </a:cubicBezTo>
                  <a:cubicBezTo>
                    <a:pt x="6790" y="3195"/>
                    <a:pt x="6790" y="3195"/>
                    <a:pt x="6809" y="3195"/>
                  </a:cubicBezTo>
                  <a:cubicBezTo>
                    <a:pt x="6809" y="3195"/>
                    <a:pt x="6809" y="3195"/>
                    <a:pt x="6809" y="3195"/>
                  </a:cubicBezTo>
                  <a:cubicBezTo>
                    <a:pt x="6809" y="3158"/>
                    <a:pt x="6809" y="3158"/>
                    <a:pt x="6790" y="3158"/>
                  </a:cubicBezTo>
                  <a:close/>
                  <a:moveTo>
                    <a:pt x="5674" y="11653"/>
                  </a:moveTo>
                  <a:cubicBezTo>
                    <a:pt x="5674" y="11653"/>
                    <a:pt x="5674" y="11653"/>
                    <a:pt x="5674" y="11653"/>
                  </a:cubicBezTo>
                  <a:cubicBezTo>
                    <a:pt x="5655" y="11653"/>
                    <a:pt x="5655" y="11653"/>
                    <a:pt x="5655" y="11653"/>
                  </a:cubicBezTo>
                  <a:cubicBezTo>
                    <a:pt x="5636" y="11617"/>
                    <a:pt x="5636" y="11653"/>
                    <a:pt x="5618" y="11653"/>
                  </a:cubicBezTo>
                  <a:cubicBezTo>
                    <a:pt x="5599" y="11653"/>
                    <a:pt x="5561" y="11617"/>
                    <a:pt x="5561" y="11617"/>
                  </a:cubicBezTo>
                  <a:cubicBezTo>
                    <a:pt x="5561" y="11581"/>
                    <a:pt x="5561" y="11581"/>
                    <a:pt x="5561" y="11581"/>
                  </a:cubicBezTo>
                  <a:cubicBezTo>
                    <a:pt x="5599" y="11581"/>
                    <a:pt x="5655" y="11581"/>
                    <a:pt x="5674" y="11653"/>
                  </a:cubicBezTo>
                  <a:close/>
                  <a:moveTo>
                    <a:pt x="5712" y="9293"/>
                  </a:moveTo>
                  <a:cubicBezTo>
                    <a:pt x="5712" y="9293"/>
                    <a:pt x="5712" y="9293"/>
                    <a:pt x="5731" y="9293"/>
                  </a:cubicBezTo>
                  <a:cubicBezTo>
                    <a:pt x="5712" y="9293"/>
                    <a:pt x="5712" y="9293"/>
                    <a:pt x="5712" y="9293"/>
                  </a:cubicBezTo>
                  <a:cubicBezTo>
                    <a:pt x="5712" y="9293"/>
                    <a:pt x="5712" y="9293"/>
                    <a:pt x="5712" y="9293"/>
                  </a:cubicBezTo>
                  <a:close/>
                  <a:moveTo>
                    <a:pt x="5712" y="9257"/>
                  </a:moveTo>
                  <a:cubicBezTo>
                    <a:pt x="5712" y="9257"/>
                    <a:pt x="5712" y="9293"/>
                    <a:pt x="5712" y="9293"/>
                  </a:cubicBezTo>
                  <a:cubicBezTo>
                    <a:pt x="5712" y="9293"/>
                    <a:pt x="5712" y="9293"/>
                    <a:pt x="5712" y="9293"/>
                  </a:cubicBezTo>
                  <a:cubicBezTo>
                    <a:pt x="5712" y="9293"/>
                    <a:pt x="5712" y="9257"/>
                    <a:pt x="5712" y="9257"/>
                  </a:cubicBezTo>
                  <a:close/>
                  <a:moveTo>
                    <a:pt x="5731" y="9366"/>
                  </a:moveTo>
                  <a:cubicBezTo>
                    <a:pt x="5731" y="9366"/>
                    <a:pt x="5731" y="9366"/>
                    <a:pt x="5731" y="9366"/>
                  </a:cubicBezTo>
                  <a:cubicBezTo>
                    <a:pt x="5731" y="9330"/>
                    <a:pt x="5731" y="9330"/>
                    <a:pt x="5731" y="9293"/>
                  </a:cubicBezTo>
                  <a:cubicBezTo>
                    <a:pt x="5731" y="9330"/>
                    <a:pt x="5731" y="9330"/>
                    <a:pt x="5731" y="9366"/>
                  </a:cubicBezTo>
                  <a:close/>
                  <a:moveTo>
                    <a:pt x="5807" y="11363"/>
                  </a:moveTo>
                  <a:cubicBezTo>
                    <a:pt x="5807" y="11363"/>
                    <a:pt x="5807" y="11363"/>
                    <a:pt x="5807" y="11363"/>
                  </a:cubicBezTo>
                  <a:cubicBezTo>
                    <a:pt x="5788" y="11399"/>
                    <a:pt x="5769" y="11399"/>
                    <a:pt x="5731" y="11399"/>
                  </a:cubicBezTo>
                  <a:cubicBezTo>
                    <a:pt x="5712" y="11399"/>
                    <a:pt x="5693" y="11399"/>
                    <a:pt x="5674" y="11399"/>
                  </a:cubicBezTo>
                  <a:cubicBezTo>
                    <a:pt x="5655" y="11399"/>
                    <a:pt x="5618" y="11399"/>
                    <a:pt x="5599" y="11399"/>
                  </a:cubicBezTo>
                  <a:cubicBezTo>
                    <a:pt x="5599" y="11399"/>
                    <a:pt x="5599" y="11399"/>
                    <a:pt x="5599" y="11399"/>
                  </a:cubicBezTo>
                  <a:cubicBezTo>
                    <a:pt x="5599" y="11399"/>
                    <a:pt x="5599" y="11399"/>
                    <a:pt x="5599" y="11363"/>
                  </a:cubicBezTo>
                  <a:cubicBezTo>
                    <a:pt x="5618" y="11363"/>
                    <a:pt x="5618" y="11363"/>
                    <a:pt x="5618" y="11326"/>
                  </a:cubicBezTo>
                  <a:cubicBezTo>
                    <a:pt x="5599" y="11290"/>
                    <a:pt x="5561" y="11290"/>
                    <a:pt x="5542" y="11290"/>
                  </a:cubicBezTo>
                  <a:cubicBezTo>
                    <a:pt x="5542" y="11254"/>
                    <a:pt x="5542" y="11217"/>
                    <a:pt x="5523" y="11217"/>
                  </a:cubicBezTo>
                  <a:cubicBezTo>
                    <a:pt x="5523" y="11181"/>
                    <a:pt x="5485" y="11217"/>
                    <a:pt x="5466" y="11181"/>
                  </a:cubicBezTo>
                  <a:cubicBezTo>
                    <a:pt x="5447" y="11181"/>
                    <a:pt x="5428" y="11145"/>
                    <a:pt x="5409" y="11145"/>
                  </a:cubicBezTo>
                  <a:cubicBezTo>
                    <a:pt x="5372" y="11109"/>
                    <a:pt x="5334" y="11145"/>
                    <a:pt x="5315" y="11109"/>
                  </a:cubicBezTo>
                  <a:cubicBezTo>
                    <a:pt x="5334" y="11109"/>
                    <a:pt x="5334" y="11109"/>
                    <a:pt x="5353" y="11072"/>
                  </a:cubicBezTo>
                  <a:cubicBezTo>
                    <a:pt x="5353" y="11072"/>
                    <a:pt x="5353" y="11072"/>
                    <a:pt x="5353" y="11072"/>
                  </a:cubicBezTo>
                  <a:cubicBezTo>
                    <a:pt x="5353" y="11072"/>
                    <a:pt x="5334" y="11072"/>
                    <a:pt x="5334" y="11072"/>
                  </a:cubicBezTo>
                  <a:cubicBezTo>
                    <a:pt x="5277" y="11036"/>
                    <a:pt x="5277" y="11072"/>
                    <a:pt x="5239" y="11109"/>
                  </a:cubicBezTo>
                  <a:cubicBezTo>
                    <a:pt x="5239" y="11145"/>
                    <a:pt x="5220" y="11109"/>
                    <a:pt x="5201" y="11145"/>
                  </a:cubicBezTo>
                  <a:cubicBezTo>
                    <a:pt x="5201" y="11145"/>
                    <a:pt x="5182" y="11181"/>
                    <a:pt x="5164" y="11181"/>
                  </a:cubicBezTo>
                  <a:cubicBezTo>
                    <a:pt x="5164" y="11181"/>
                    <a:pt x="5164" y="11181"/>
                    <a:pt x="5164" y="11181"/>
                  </a:cubicBezTo>
                  <a:cubicBezTo>
                    <a:pt x="5164" y="11145"/>
                    <a:pt x="5182" y="11145"/>
                    <a:pt x="5182" y="11145"/>
                  </a:cubicBezTo>
                  <a:cubicBezTo>
                    <a:pt x="5182" y="11109"/>
                    <a:pt x="5182" y="11109"/>
                    <a:pt x="5182" y="11072"/>
                  </a:cubicBezTo>
                  <a:cubicBezTo>
                    <a:pt x="5201" y="11072"/>
                    <a:pt x="5239" y="11036"/>
                    <a:pt x="5258" y="11036"/>
                  </a:cubicBezTo>
                  <a:cubicBezTo>
                    <a:pt x="5277" y="11000"/>
                    <a:pt x="5296" y="11000"/>
                    <a:pt x="5315" y="11000"/>
                  </a:cubicBezTo>
                  <a:cubicBezTo>
                    <a:pt x="5372" y="11000"/>
                    <a:pt x="5409" y="11036"/>
                    <a:pt x="5428" y="11036"/>
                  </a:cubicBezTo>
                  <a:cubicBezTo>
                    <a:pt x="5447" y="11036"/>
                    <a:pt x="5447" y="11036"/>
                    <a:pt x="5447" y="11036"/>
                  </a:cubicBezTo>
                  <a:cubicBezTo>
                    <a:pt x="5466" y="11072"/>
                    <a:pt x="5485" y="11072"/>
                    <a:pt x="5485" y="11109"/>
                  </a:cubicBezTo>
                  <a:cubicBezTo>
                    <a:pt x="5523" y="11145"/>
                    <a:pt x="5561" y="11109"/>
                    <a:pt x="5599" y="11145"/>
                  </a:cubicBezTo>
                  <a:cubicBezTo>
                    <a:pt x="5599" y="11181"/>
                    <a:pt x="5618" y="11181"/>
                    <a:pt x="5618" y="11217"/>
                  </a:cubicBezTo>
                  <a:cubicBezTo>
                    <a:pt x="5636" y="11254"/>
                    <a:pt x="5712" y="11254"/>
                    <a:pt x="5712" y="11290"/>
                  </a:cubicBezTo>
                  <a:cubicBezTo>
                    <a:pt x="5712" y="11290"/>
                    <a:pt x="5712" y="11290"/>
                    <a:pt x="5712" y="11290"/>
                  </a:cubicBezTo>
                  <a:cubicBezTo>
                    <a:pt x="5712" y="11326"/>
                    <a:pt x="5712" y="11326"/>
                    <a:pt x="5712" y="11326"/>
                  </a:cubicBezTo>
                  <a:cubicBezTo>
                    <a:pt x="5769" y="11326"/>
                    <a:pt x="5788" y="11326"/>
                    <a:pt x="5807" y="11363"/>
                  </a:cubicBezTo>
                  <a:close/>
                  <a:moveTo>
                    <a:pt x="5844" y="11435"/>
                  </a:moveTo>
                  <a:cubicBezTo>
                    <a:pt x="5844" y="11435"/>
                    <a:pt x="5844" y="11435"/>
                    <a:pt x="5844" y="11435"/>
                  </a:cubicBezTo>
                  <a:cubicBezTo>
                    <a:pt x="5844" y="11399"/>
                    <a:pt x="5844" y="11399"/>
                    <a:pt x="5863" y="11399"/>
                  </a:cubicBezTo>
                  <a:cubicBezTo>
                    <a:pt x="5863" y="11399"/>
                    <a:pt x="5863" y="11399"/>
                    <a:pt x="5863" y="11399"/>
                  </a:cubicBezTo>
                  <a:cubicBezTo>
                    <a:pt x="5901" y="11399"/>
                    <a:pt x="5920" y="11435"/>
                    <a:pt x="5939" y="11435"/>
                  </a:cubicBezTo>
                  <a:cubicBezTo>
                    <a:pt x="5958" y="11435"/>
                    <a:pt x="5958" y="11399"/>
                    <a:pt x="5977" y="11399"/>
                  </a:cubicBezTo>
                  <a:cubicBezTo>
                    <a:pt x="5977" y="11399"/>
                    <a:pt x="5977" y="11399"/>
                    <a:pt x="5996" y="11399"/>
                  </a:cubicBezTo>
                  <a:cubicBezTo>
                    <a:pt x="5996" y="11399"/>
                    <a:pt x="5996" y="11399"/>
                    <a:pt x="6015" y="11399"/>
                  </a:cubicBezTo>
                  <a:cubicBezTo>
                    <a:pt x="6015" y="11435"/>
                    <a:pt x="6053" y="11435"/>
                    <a:pt x="6071" y="11435"/>
                  </a:cubicBezTo>
                  <a:cubicBezTo>
                    <a:pt x="6071" y="11508"/>
                    <a:pt x="6147" y="11508"/>
                    <a:pt x="6166" y="11581"/>
                  </a:cubicBezTo>
                  <a:cubicBezTo>
                    <a:pt x="6166" y="11581"/>
                    <a:pt x="6147" y="11617"/>
                    <a:pt x="6147" y="11617"/>
                  </a:cubicBezTo>
                  <a:cubicBezTo>
                    <a:pt x="6128" y="11617"/>
                    <a:pt x="6128" y="11544"/>
                    <a:pt x="6090" y="11581"/>
                  </a:cubicBezTo>
                  <a:cubicBezTo>
                    <a:pt x="6090" y="11581"/>
                    <a:pt x="6090" y="11581"/>
                    <a:pt x="6071" y="11581"/>
                  </a:cubicBezTo>
                  <a:cubicBezTo>
                    <a:pt x="6053" y="11581"/>
                    <a:pt x="6053" y="11617"/>
                    <a:pt x="6034" y="11617"/>
                  </a:cubicBezTo>
                  <a:cubicBezTo>
                    <a:pt x="6034" y="11581"/>
                    <a:pt x="6034" y="11581"/>
                    <a:pt x="6015" y="11581"/>
                  </a:cubicBezTo>
                  <a:cubicBezTo>
                    <a:pt x="5996" y="11617"/>
                    <a:pt x="5996" y="11617"/>
                    <a:pt x="5977" y="11689"/>
                  </a:cubicBezTo>
                  <a:cubicBezTo>
                    <a:pt x="5958" y="11653"/>
                    <a:pt x="5958" y="11617"/>
                    <a:pt x="5939" y="11617"/>
                  </a:cubicBezTo>
                  <a:cubicBezTo>
                    <a:pt x="5920" y="11617"/>
                    <a:pt x="5901" y="11617"/>
                    <a:pt x="5901" y="11617"/>
                  </a:cubicBezTo>
                  <a:cubicBezTo>
                    <a:pt x="5882" y="11617"/>
                    <a:pt x="5863" y="11617"/>
                    <a:pt x="5844" y="11617"/>
                  </a:cubicBezTo>
                  <a:cubicBezTo>
                    <a:pt x="5826" y="11617"/>
                    <a:pt x="5826" y="11617"/>
                    <a:pt x="5826" y="11617"/>
                  </a:cubicBezTo>
                  <a:cubicBezTo>
                    <a:pt x="5807" y="11617"/>
                    <a:pt x="5807" y="11617"/>
                    <a:pt x="5788" y="11581"/>
                  </a:cubicBezTo>
                  <a:cubicBezTo>
                    <a:pt x="5788" y="11581"/>
                    <a:pt x="5788" y="11581"/>
                    <a:pt x="5788" y="11581"/>
                  </a:cubicBezTo>
                  <a:cubicBezTo>
                    <a:pt x="5788" y="11581"/>
                    <a:pt x="5807" y="11544"/>
                    <a:pt x="5807" y="11544"/>
                  </a:cubicBezTo>
                  <a:cubicBezTo>
                    <a:pt x="5844" y="11581"/>
                    <a:pt x="5901" y="11581"/>
                    <a:pt x="5920" y="11544"/>
                  </a:cubicBezTo>
                  <a:cubicBezTo>
                    <a:pt x="5920" y="11544"/>
                    <a:pt x="5920" y="11544"/>
                    <a:pt x="5920" y="11544"/>
                  </a:cubicBezTo>
                  <a:cubicBezTo>
                    <a:pt x="5882" y="11544"/>
                    <a:pt x="5901" y="11508"/>
                    <a:pt x="5901" y="11472"/>
                  </a:cubicBezTo>
                  <a:cubicBezTo>
                    <a:pt x="5882" y="11435"/>
                    <a:pt x="5863" y="11435"/>
                    <a:pt x="5844" y="11435"/>
                  </a:cubicBezTo>
                  <a:close/>
                  <a:moveTo>
                    <a:pt x="6242" y="11581"/>
                  </a:moveTo>
                  <a:cubicBezTo>
                    <a:pt x="6242" y="11581"/>
                    <a:pt x="6242" y="11581"/>
                    <a:pt x="6242" y="11581"/>
                  </a:cubicBezTo>
                  <a:cubicBezTo>
                    <a:pt x="6261" y="11581"/>
                    <a:pt x="6317" y="11581"/>
                    <a:pt x="6336" y="11581"/>
                  </a:cubicBezTo>
                  <a:cubicBezTo>
                    <a:pt x="6317" y="11653"/>
                    <a:pt x="6298" y="11617"/>
                    <a:pt x="6280" y="11653"/>
                  </a:cubicBezTo>
                  <a:cubicBezTo>
                    <a:pt x="6261" y="11653"/>
                    <a:pt x="6261" y="11653"/>
                    <a:pt x="6242" y="11653"/>
                  </a:cubicBezTo>
                  <a:cubicBezTo>
                    <a:pt x="6242" y="11617"/>
                    <a:pt x="6242" y="11617"/>
                    <a:pt x="6242" y="11581"/>
                  </a:cubicBezTo>
                  <a:close/>
                  <a:moveTo>
                    <a:pt x="6261" y="13033"/>
                  </a:moveTo>
                  <a:cubicBezTo>
                    <a:pt x="6261" y="13033"/>
                    <a:pt x="6261" y="13033"/>
                    <a:pt x="6261" y="13033"/>
                  </a:cubicBezTo>
                  <a:cubicBezTo>
                    <a:pt x="6280" y="13033"/>
                    <a:pt x="6280" y="13033"/>
                    <a:pt x="6298" y="13033"/>
                  </a:cubicBezTo>
                  <a:cubicBezTo>
                    <a:pt x="6298" y="13033"/>
                    <a:pt x="6298" y="13033"/>
                    <a:pt x="6298" y="13033"/>
                  </a:cubicBezTo>
                  <a:cubicBezTo>
                    <a:pt x="6298" y="13033"/>
                    <a:pt x="6298" y="13033"/>
                    <a:pt x="6298" y="13033"/>
                  </a:cubicBezTo>
                  <a:cubicBezTo>
                    <a:pt x="6298" y="13033"/>
                    <a:pt x="6298" y="13069"/>
                    <a:pt x="6298" y="13105"/>
                  </a:cubicBezTo>
                  <a:cubicBezTo>
                    <a:pt x="6280" y="13105"/>
                    <a:pt x="6261" y="13105"/>
                    <a:pt x="6242" y="13105"/>
                  </a:cubicBezTo>
                  <a:cubicBezTo>
                    <a:pt x="6242" y="13105"/>
                    <a:pt x="6242" y="13105"/>
                    <a:pt x="6242" y="13105"/>
                  </a:cubicBezTo>
                  <a:cubicBezTo>
                    <a:pt x="6242" y="13105"/>
                    <a:pt x="6242" y="13105"/>
                    <a:pt x="6242" y="13105"/>
                  </a:cubicBezTo>
                  <a:cubicBezTo>
                    <a:pt x="6261" y="13105"/>
                    <a:pt x="6261" y="13105"/>
                    <a:pt x="6280" y="13069"/>
                  </a:cubicBezTo>
                  <a:cubicBezTo>
                    <a:pt x="6261" y="13069"/>
                    <a:pt x="6261" y="13069"/>
                    <a:pt x="6280" y="13069"/>
                  </a:cubicBezTo>
                  <a:cubicBezTo>
                    <a:pt x="6261" y="13033"/>
                    <a:pt x="6261" y="13033"/>
                    <a:pt x="6261" y="13033"/>
                  </a:cubicBezTo>
                  <a:close/>
                  <a:moveTo>
                    <a:pt x="6639" y="7950"/>
                  </a:moveTo>
                  <a:cubicBezTo>
                    <a:pt x="6658" y="7950"/>
                    <a:pt x="6677" y="7841"/>
                    <a:pt x="6715" y="7914"/>
                  </a:cubicBezTo>
                  <a:cubicBezTo>
                    <a:pt x="6696" y="7987"/>
                    <a:pt x="6620" y="8023"/>
                    <a:pt x="6601" y="7914"/>
                  </a:cubicBezTo>
                  <a:cubicBezTo>
                    <a:pt x="6601" y="7878"/>
                    <a:pt x="6639" y="7805"/>
                    <a:pt x="6658" y="7769"/>
                  </a:cubicBezTo>
                  <a:cubicBezTo>
                    <a:pt x="6658" y="7769"/>
                    <a:pt x="6677" y="7769"/>
                    <a:pt x="6677" y="7805"/>
                  </a:cubicBezTo>
                  <a:cubicBezTo>
                    <a:pt x="6677" y="7805"/>
                    <a:pt x="6677" y="7841"/>
                    <a:pt x="6658" y="7878"/>
                  </a:cubicBezTo>
                  <a:cubicBezTo>
                    <a:pt x="6639" y="7914"/>
                    <a:pt x="6620" y="7914"/>
                    <a:pt x="6639" y="7950"/>
                  </a:cubicBezTo>
                  <a:cubicBezTo>
                    <a:pt x="6639" y="7950"/>
                    <a:pt x="6639" y="7950"/>
                    <a:pt x="6639" y="7950"/>
                  </a:cubicBezTo>
                  <a:close/>
                  <a:moveTo>
                    <a:pt x="7093" y="14339"/>
                  </a:moveTo>
                  <a:cubicBezTo>
                    <a:pt x="7074" y="14376"/>
                    <a:pt x="7074" y="14448"/>
                    <a:pt x="7074" y="14448"/>
                  </a:cubicBezTo>
                  <a:cubicBezTo>
                    <a:pt x="7055" y="14485"/>
                    <a:pt x="6998" y="14521"/>
                    <a:pt x="6960" y="14521"/>
                  </a:cubicBezTo>
                  <a:cubicBezTo>
                    <a:pt x="6942" y="14448"/>
                    <a:pt x="6942" y="14376"/>
                    <a:pt x="6960" y="14339"/>
                  </a:cubicBezTo>
                  <a:cubicBezTo>
                    <a:pt x="6998" y="14339"/>
                    <a:pt x="7074" y="14339"/>
                    <a:pt x="7093" y="14339"/>
                  </a:cubicBezTo>
                  <a:close/>
                  <a:moveTo>
                    <a:pt x="7150" y="7696"/>
                  </a:moveTo>
                  <a:cubicBezTo>
                    <a:pt x="7150" y="7732"/>
                    <a:pt x="7131" y="7769"/>
                    <a:pt x="7131" y="7805"/>
                  </a:cubicBezTo>
                  <a:cubicBezTo>
                    <a:pt x="7112" y="7805"/>
                    <a:pt x="7093" y="7805"/>
                    <a:pt x="7093" y="7805"/>
                  </a:cubicBezTo>
                  <a:cubicBezTo>
                    <a:pt x="7093" y="7805"/>
                    <a:pt x="7093" y="7769"/>
                    <a:pt x="7093" y="7769"/>
                  </a:cubicBezTo>
                  <a:cubicBezTo>
                    <a:pt x="7074" y="7769"/>
                    <a:pt x="7074" y="7769"/>
                    <a:pt x="7074" y="7769"/>
                  </a:cubicBezTo>
                  <a:cubicBezTo>
                    <a:pt x="7074" y="7769"/>
                    <a:pt x="7055" y="7769"/>
                    <a:pt x="7055" y="7769"/>
                  </a:cubicBezTo>
                  <a:cubicBezTo>
                    <a:pt x="7055" y="7769"/>
                    <a:pt x="7055" y="7769"/>
                    <a:pt x="7055" y="7769"/>
                  </a:cubicBezTo>
                  <a:cubicBezTo>
                    <a:pt x="7055" y="7732"/>
                    <a:pt x="7074" y="7732"/>
                    <a:pt x="7074" y="7696"/>
                  </a:cubicBezTo>
                  <a:cubicBezTo>
                    <a:pt x="7074" y="7696"/>
                    <a:pt x="7055" y="7696"/>
                    <a:pt x="7055" y="7660"/>
                  </a:cubicBezTo>
                  <a:cubicBezTo>
                    <a:pt x="7055" y="7660"/>
                    <a:pt x="7055" y="7660"/>
                    <a:pt x="7055" y="7660"/>
                  </a:cubicBezTo>
                  <a:cubicBezTo>
                    <a:pt x="7036" y="7696"/>
                    <a:pt x="6998" y="7732"/>
                    <a:pt x="6979" y="7805"/>
                  </a:cubicBezTo>
                  <a:cubicBezTo>
                    <a:pt x="6960" y="7805"/>
                    <a:pt x="6960" y="7805"/>
                    <a:pt x="6942" y="7769"/>
                  </a:cubicBezTo>
                  <a:cubicBezTo>
                    <a:pt x="6942" y="7769"/>
                    <a:pt x="6942" y="7769"/>
                    <a:pt x="6942" y="7769"/>
                  </a:cubicBezTo>
                  <a:cubicBezTo>
                    <a:pt x="6979" y="7732"/>
                    <a:pt x="6998" y="7696"/>
                    <a:pt x="7017" y="7696"/>
                  </a:cubicBezTo>
                  <a:cubicBezTo>
                    <a:pt x="7017" y="7660"/>
                    <a:pt x="7017" y="7660"/>
                    <a:pt x="7017" y="7660"/>
                  </a:cubicBezTo>
                  <a:cubicBezTo>
                    <a:pt x="6998" y="7660"/>
                    <a:pt x="6998" y="7660"/>
                    <a:pt x="6979" y="7660"/>
                  </a:cubicBezTo>
                  <a:cubicBezTo>
                    <a:pt x="6979" y="7696"/>
                    <a:pt x="6979" y="7696"/>
                    <a:pt x="6960" y="7696"/>
                  </a:cubicBezTo>
                  <a:cubicBezTo>
                    <a:pt x="6960" y="7696"/>
                    <a:pt x="6960" y="7696"/>
                    <a:pt x="6960" y="7696"/>
                  </a:cubicBezTo>
                  <a:cubicBezTo>
                    <a:pt x="6960" y="7696"/>
                    <a:pt x="6960" y="7696"/>
                    <a:pt x="6960" y="7696"/>
                  </a:cubicBezTo>
                  <a:cubicBezTo>
                    <a:pt x="6960" y="7660"/>
                    <a:pt x="6960" y="7660"/>
                    <a:pt x="6960" y="7660"/>
                  </a:cubicBezTo>
                  <a:cubicBezTo>
                    <a:pt x="6942" y="7660"/>
                    <a:pt x="6942" y="7660"/>
                    <a:pt x="6942" y="7660"/>
                  </a:cubicBezTo>
                  <a:cubicBezTo>
                    <a:pt x="6923" y="7696"/>
                    <a:pt x="6904" y="7696"/>
                    <a:pt x="6885" y="7696"/>
                  </a:cubicBezTo>
                  <a:cubicBezTo>
                    <a:pt x="6866" y="7696"/>
                    <a:pt x="6828" y="7660"/>
                    <a:pt x="6809" y="7660"/>
                  </a:cubicBezTo>
                  <a:cubicBezTo>
                    <a:pt x="6790" y="7660"/>
                    <a:pt x="6771" y="7660"/>
                    <a:pt x="6752" y="7696"/>
                  </a:cubicBezTo>
                  <a:cubicBezTo>
                    <a:pt x="6733" y="7660"/>
                    <a:pt x="6733" y="7660"/>
                    <a:pt x="6733" y="7624"/>
                  </a:cubicBezTo>
                  <a:cubicBezTo>
                    <a:pt x="6752" y="7587"/>
                    <a:pt x="6790" y="7587"/>
                    <a:pt x="6809" y="7551"/>
                  </a:cubicBezTo>
                  <a:cubicBezTo>
                    <a:pt x="6790" y="7551"/>
                    <a:pt x="6790" y="7515"/>
                    <a:pt x="6771" y="7515"/>
                  </a:cubicBezTo>
                  <a:cubicBezTo>
                    <a:pt x="6771" y="7515"/>
                    <a:pt x="6771" y="7515"/>
                    <a:pt x="6771" y="7515"/>
                  </a:cubicBezTo>
                  <a:cubicBezTo>
                    <a:pt x="6790" y="7442"/>
                    <a:pt x="6809" y="7478"/>
                    <a:pt x="6828" y="7442"/>
                  </a:cubicBezTo>
                  <a:cubicBezTo>
                    <a:pt x="6828" y="7442"/>
                    <a:pt x="6809" y="7406"/>
                    <a:pt x="6809" y="7406"/>
                  </a:cubicBezTo>
                  <a:cubicBezTo>
                    <a:pt x="6828" y="7297"/>
                    <a:pt x="6885" y="7152"/>
                    <a:pt x="6923" y="7115"/>
                  </a:cubicBezTo>
                  <a:cubicBezTo>
                    <a:pt x="6942" y="7115"/>
                    <a:pt x="6942" y="7079"/>
                    <a:pt x="6960" y="7079"/>
                  </a:cubicBezTo>
                  <a:cubicBezTo>
                    <a:pt x="6960" y="7079"/>
                    <a:pt x="6979" y="7079"/>
                    <a:pt x="6979" y="7079"/>
                  </a:cubicBezTo>
                  <a:cubicBezTo>
                    <a:pt x="6979" y="7079"/>
                    <a:pt x="6979" y="7115"/>
                    <a:pt x="6979" y="7115"/>
                  </a:cubicBezTo>
                  <a:cubicBezTo>
                    <a:pt x="6979" y="7115"/>
                    <a:pt x="6979" y="7115"/>
                    <a:pt x="6979" y="7115"/>
                  </a:cubicBezTo>
                  <a:cubicBezTo>
                    <a:pt x="6960" y="7115"/>
                    <a:pt x="6960" y="7115"/>
                    <a:pt x="6942" y="7115"/>
                  </a:cubicBezTo>
                  <a:cubicBezTo>
                    <a:pt x="6960" y="7224"/>
                    <a:pt x="6885" y="7261"/>
                    <a:pt x="6904" y="7369"/>
                  </a:cubicBezTo>
                  <a:cubicBezTo>
                    <a:pt x="6923" y="7369"/>
                    <a:pt x="6923" y="7333"/>
                    <a:pt x="6942" y="7297"/>
                  </a:cubicBezTo>
                  <a:cubicBezTo>
                    <a:pt x="6942" y="7333"/>
                    <a:pt x="6960" y="7333"/>
                    <a:pt x="6960" y="7333"/>
                  </a:cubicBezTo>
                  <a:cubicBezTo>
                    <a:pt x="6960" y="7333"/>
                    <a:pt x="6960" y="7369"/>
                    <a:pt x="6942" y="7369"/>
                  </a:cubicBezTo>
                  <a:cubicBezTo>
                    <a:pt x="6942" y="7369"/>
                    <a:pt x="6942" y="7369"/>
                    <a:pt x="6942" y="7369"/>
                  </a:cubicBezTo>
                  <a:cubicBezTo>
                    <a:pt x="6942" y="7369"/>
                    <a:pt x="6942" y="7369"/>
                    <a:pt x="6942" y="7369"/>
                  </a:cubicBezTo>
                  <a:cubicBezTo>
                    <a:pt x="6960" y="7406"/>
                    <a:pt x="6979" y="7442"/>
                    <a:pt x="7017" y="7442"/>
                  </a:cubicBezTo>
                  <a:cubicBezTo>
                    <a:pt x="7017" y="7442"/>
                    <a:pt x="7017" y="7406"/>
                    <a:pt x="7017" y="7406"/>
                  </a:cubicBezTo>
                  <a:cubicBezTo>
                    <a:pt x="7055" y="7406"/>
                    <a:pt x="7074" y="7406"/>
                    <a:pt x="7093" y="7442"/>
                  </a:cubicBezTo>
                  <a:cubicBezTo>
                    <a:pt x="7093" y="7442"/>
                    <a:pt x="7093" y="7442"/>
                    <a:pt x="7093" y="7442"/>
                  </a:cubicBezTo>
                  <a:cubicBezTo>
                    <a:pt x="7074" y="7478"/>
                    <a:pt x="7074" y="7478"/>
                    <a:pt x="7055" y="7515"/>
                  </a:cubicBezTo>
                  <a:cubicBezTo>
                    <a:pt x="7055" y="7515"/>
                    <a:pt x="7055" y="7515"/>
                    <a:pt x="7055" y="7515"/>
                  </a:cubicBezTo>
                  <a:cubicBezTo>
                    <a:pt x="7055" y="7515"/>
                    <a:pt x="7074" y="7551"/>
                    <a:pt x="7074" y="7551"/>
                  </a:cubicBezTo>
                  <a:cubicBezTo>
                    <a:pt x="7093" y="7551"/>
                    <a:pt x="7093" y="7551"/>
                    <a:pt x="7112" y="7551"/>
                  </a:cubicBezTo>
                  <a:cubicBezTo>
                    <a:pt x="7112" y="7551"/>
                    <a:pt x="7112" y="7551"/>
                    <a:pt x="7112" y="7551"/>
                  </a:cubicBezTo>
                  <a:cubicBezTo>
                    <a:pt x="7112" y="7551"/>
                    <a:pt x="7112" y="7551"/>
                    <a:pt x="7112" y="7551"/>
                  </a:cubicBezTo>
                  <a:cubicBezTo>
                    <a:pt x="7093" y="7587"/>
                    <a:pt x="7093" y="7587"/>
                    <a:pt x="7074" y="7587"/>
                  </a:cubicBezTo>
                  <a:cubicBezTo>
                    <a:pt x="7074" y="7587"/>
                    <a:pt x="7074" y="7587"/>
                    <a:pt x="7074" y="7587"/>
                  </a:cubicBezTo>
                  <a:cubicBezTo>
                    <a:pt x="7074" y="7624"/>
                    <a:pt x="7074" y="7660"/>
                    <a:pt x="7093" y="7660"/>
                  </a:cubicBezTo>
                  <a:cubicBezTo>
                    <a:pt x="7093" y="7660"/>
                    <a:pt x="7093" y="7660"/>
                    <a:pt x="7093" y="7660"/>
                  </a:cubicBezTo>
                  <a:cubicBezTo>
                    <a:pt x="7093" y="7660"/>
                    <a:pt x="7093" y="7660"/>
                    <a:pt x="7112" y="7624"/>
                  </a:cubicBezTo>
                  <a:cubicBezTo>
                    <a:pt x="7112" y="7660"/>
                    <a:pt x="7112" y="7660"/>
                    <a:pt x="7112" y="7660"/>
                  </a:cubicBezTo>
                  <a:cubicBezTo>
                    <a:pt x="7112" y="7660"/>
                    <a:pt x="7112" y="7660"/>
                    <a:pt x="7112" y="7660"/>
                  </a:cubicBezTo>
                  <a:cubicBezTo>
                    <a:pt x="7112" y="7696"/>
                    <a:pt x="7112" y="7696"/>
                    <a:pt x="7150" y="7696"/>
                  </a:cubicBezTo>
                  <a:close/>
                  <a:moveTo>
                    <a:pt x="7452" y="5119"/>
                  </a:moveTo>
                  <a:cubicBezTo>
                    <a:pt x="7452" y="5119"/>
                    <a:pt x="7471" y="5119"/>
                    <a:pt x="7471" y="5082"/>
                  </a:cubicBezTo>
                  <a:cubicBezTo>
                    <a:pt x="7471" y="5082"/>
                    <a:pt x="7471" y="5082"/>
                    <a:pt x="7490" y="5082"/>
                  </a:cubicBezTo>
                  <a:cubicBezTo>
                    <a:pt x="7490" y="5119"/>
                    <a:pt x="7490" y="5119"/>
                    <a:pt x="7490" y="5119"/>
                  </a:cubicBezTo>
                  <a:cubicBezTo>
                    <a:pt x="7471" y="5119"/>
                    <a:pt x="7471" y="5119"/>
                    <a:pt x="7452" y="5119"/>
                  </a:cubicBezTo>
                  <a:cubicBezTo>
                    <a:pt x="7452" y="5119"/>
                    <a:pt x="7452" y="5119"/>
                    <a:pt x="7452" y="5119"/>
                  </a:cubicBezTo>
                  <a:close/>
                  <a:moveTo>
                    <a:pt x="5523" y="19785"/>
                  </a:moveTo>
                  <a:cubicBezTo>
                    <a:pt x="5523" y="19785"/>
                    <a:pt x="5523" y="19785"/>
                    <a:pt x="5523" y="19785"/>
                  </a:cubicBezTo>
                  <a:cubicBezTo>
                    <a:pt x="5504" y="19785"/>
                    <a:pt x="5504" y="19785"/>
                    <a:pt x="5485" y="19785"/>
                  </a:cubicBezTo>
                  <a:cubicBezTo>
                    <a:pt x="5504" y="19712"/>
                    <a:pt x="5504" y="19640"/>
                    <a:pt x="5504" y="19603"/>
                  </a:cubicBezTo>
                  <a:cubicBezTo>
                    <a:pt x="5523" y="19567"/>
                    <a:pt x="5523" y="19567"/>
                    <a:pt x="5523" y="19567"/>
                  </a:cubicBezTo>
                  <a:cubicBezTo>
                    <a:pt x="5523" y="19567"/>
                    <a:pt x="5523" y="19567"/>
                    <a:pt x="5542" y="19603"/>
                  </a:cubicBezTo>
                  <a:cubicBezTo>
                    <a:pt x="5542" y="19603"/>
                    <a:pt x="5542" y="19603"/>
                    <a:pt x="5542" y="19640"/>
                  </a:cubicBezTo>
                  <a:cubicBezTo>
                    <a:pt x="5542" y="19640"/>
                    <a:pt x="5523" y="19640"/>
                    <a:pt x="5523" y="19676"/>
                  </a:cubicBezTo>
                  <a:cubicBezTo>
                    <a:pt x="5523" y="19676"/>
                    <a:pt x="5523" y="19712"/>
                    <a:pt x="5542" y="19712"/>
                  </a:cubicBezTo>
                  <a:cubicBezTo>
                    <a:pt x="5523" y="19749"/>
                    <a:pt x="5523" y="19785"/>
                    <a:pt x="5523" y="19785"/>
                  </a:cubicBezTo>
                  <a:close/>
                  <a:moveTo>
                    <a:pt x="2667" y="3884"/>
                  </a:moveTo>
                  <a:cubicBezTo>
                    <a:pt x="2667" y="3848"/>
                    <a:pt x="2648" y="3812"/>
                    <a:pt x="2667" y="3775"/>
                  </a:cubicBezTo>
                  <a:cubicBezTo>
                    <a:pt x="2686" y="3775"/>
                    <a:pt x="2705" y="3775"/>
                    <a:pt x="2705" y="3775"/>
                  </a:cubicBezTo>
                  <a:cubicBezTo>
                    <a:pt x="2724" y="3812"/>
                    <a:pt x="2724" y="3812"/>
                    <a:pt x="2705" y="3848"/>
                  </a:cubicBezTo>
                  <a:cubicBezTo>
                    <a:pt x="2761" y="3921"/>
                    <a:pt x="2799" y="3812"/>
                    <a:pt x="2818" y="3775"/>
                  </a:cubicBezTo>
                  <a:cubicBezTo>
                    <a:pt x="2837" y="3739"/>
                    <a:pt x="2913" y="3812"/>
                    <a:pt x="2932" y="3812"/>
                  </a:cubicBezTo>
                  <a:cubicBezTo>
                    <a:pt x="3007" y="3884"/>
                    <a:pt x="3140" y="3993"/>
                    <a:pt x="3253" y="3957"/>
                  </a:cubicBezTo>
                  <a:cubicBezTo>
                    <a:pt x="3291" y="3957"/>
                    <a:pt x="3348" y="4030"/>
                    <a:pt x="3367" y="4102"/>
                  </a:cubicBezTo>
                  <a:cubicBezTo>
                    <a:pt x="3329" y="4102"/>
                    <a:pt x="3310" y="4102"/>
                    <a:pt x="3272" y="4138"/>
                  </a:cubicBezTo>
                  <a:cubicBezTo>
                    <a:pt x="3272" y="4138"/>
                    <a:pt x="3272" y="4175"/>
                    <a:pt x="3272" y="4175"/>
                  </a:cubicBezTo>
                  <a:cubicBezTo>
                    <a:pt x="3329" y="4211"/>
                    <a:pt x="3386" y="4247"/>
                    <a:pt x="3461" y="4211"/>
                  </a:cubicBezTo>
                  <a:cubicBezTo>
                    <a:pt x="3499" y="4211"/>
                    <a:pt x="3537" y="4175"/>
                    <a:pt x="3575" y="4175"/>
                  </a:cubicBezTo>
                  <a:cubicBezTo>
                    <a:pt x="3613" y="4175"/>
                    <a:pt x="3632" y="4211"/>
                    <a:pt x="3650" y="4211"/>
                  </a:cubicBezTo>
                  <a:cubicBezTo>
                    <a:pt x="3669" y="4247"/>
                    <a:pt x="3707" y="4247"/>
                    <a:pt x="3726" y="4284"/>
                  </a:cubicBezTo>
                  <a:cubicBezTo>
                    <a:pt x="3726" y="4320"/>
                    <a:pt x="3726" y="4320"/>
                    <a:pt x="3726" y="4320"/>
                  </a:cubicBezTo>
                  <a:cubicBezTo>
                    <a:pt x="3707" y="4320"/>
                    <a:pt x="3707" y="4356"/>
                    <a:pt x="3707" y="4356"/>
                  </a:cubicBezTo>
                  <a:cubicBezTo>
                    <a:pt x="3726" y="4393"/>
                    <a:pt x="3745" y="4429"/>
                    <a:pt x="3764" y="4465"/>
                  </a:cubicBezTo>
                  <a:cubicBezTo>
                    <a:pt x="3764" y="4429"/>
                    <a:pt x="3764" y="4393"/>
                    <a:pt x="3764" y="4393"/>
                  </a:cubicBezTo>
                  <a:cubicBezTo>
                    <a:pt x="3764" y="4393"/>
                    <a:pt x="3783" y="4393"/>
                    <a:pt x="3783" y="4393"/>
                  </a:cubicBezTo>
                  <a:cubicBezTo>
                    <a:pt x="3783" y="4284"/>
                    <a:pt x="3745" y="4320"/>
                    <a:pt x="3764" y="4175"/>
                  </a:cubicBezTo>
                  <a:cubicBezTo>
                    <a:pt x="3783" y="4175"/>
                    <a:pt x="3821" y="4175"/>
                    <a:pt x="3840" y="4138"/>
                  </a:cubicBezTo>
                  <a:cubicBezTo>
                    <a:pt x="3858" y="4102"/>
                    <a:pt x="3858" y="4102"/>
                    <a:pt x="3858" y="4102"/>
                  </a:cubicBezTo>
                  <a:cubicBezTo>
                    <a:pt x="3915" y="4102"/>
                    <a:pt x="3934" y="4175"/>
                    <a:pt x="4010" y="4138"/>
                  </a:cubicBezTo>
                  <a:cubicBezTo>
                    <a:pt x="4029" y="4175"/>
                    <a:pt x="4085" y="4247"/>
                    <a:pt x="4142" y="4211"/>
                  </a:cubicBezTo>
                  <a:cubicBezTo>
                    <a:pt x="4161" y="4211"/>
                    <a:pt x="4161" y="4211"/>
                    <a:pt x="4180" y="4211"/>
                  </a:cubicBezTo>
                  <a:cubicBezTo>
                    <a:pt x="4237" y="4211"/>
                    <a:pt x="4294" y="4211"/>
                    <a:pt x="4331" y="4175"/>
                  </a:cubicBezTo>
                  <a:cubicBezTo>
                    <a:pt x="4350" y="4211"/>
                    <a:pt x="4369" y="4247"/>
                    <a:pt x="4388" y="4247"/>
                  </a:cubicBezTo>
                  <a:cubicBezTo>
                    <a:pt x="4407" y="4211"/>
                    <a:pt x="4407" y="4175"/>
                    <a:pt x="4407" y="4175"/>
                  </a:cubicBezTo>
                  <a:cubicBezTo>
                    <a:pt x="4388" y="4138"/>
                    <a:pt x="4350" y="4138"/>
                    <a:pt x="4331" y="4138"/>
                  </a:cubicBezTo>
                  <a:cubicBezTo>
                    <a:pt x="4331" y="4102"/>
                    <a:pt x="4331" y="4102"/>
                    <a:pt x="4331" y="4102"/>
                  </a:cubicBezTo>
                  <a:cubicBezTo>
                    <a:pt x="4369" y="4066"/>
                    <a:pt x="4388" y="4102"/>
                    <a:pt x="4426" y="4138"/>
                  </a:cubicBezTo>
                  <a:cubicBezTo>
                    <a:pt x="4445" y="4138"/>
                    <a:pt x="4445" y="4138"/>
                    <a:pt x="4464" y="4138"/>
                  </a:cubicBezTo>
                  <a:cubicBezTo>
                    <a:pt x="4464" y="4175"/>
                    <a:pt x="4464" y="4211"/>
                    <a:pt x="4445" y="4247"/>
                  </a:cubicBezTo>
                  <a:cubicBezTo>
                    <a:pt x="4445" y="4320"/>
                    <a:pt x="4502" y="4356"/>
                    <a:pt x="4520" y="4356"/>
                  </a:cubicBezTo>
                  <a:cubicBezTo>
                    <a:pt x="4520" y="4284"/>
                    <a:pt x="4483" y="4211"/>
                    <a:pt x="4520" y="4138"/>
                  </a:cubicBezTo>
                  <a:cubicBezTo>
                    <a:pt x="4520" y="4138"/>
                    <a:pt x="4558" y="4138"/>
                    <a:pt x="4558" y="4138"/>
                  </a:cubicBezTo>
                  <a:cubicBezTo>
                    <a:pt x="4577" y="4138"/>
                    <a:pt x="4577" y="4102"/>
                    <a:pt x="4596" y="4066"/>
                  </a:cubicBezTo>
                  <a:cubicBezTo>
                    <a:pt x="4615" y="4066"/>
                    <a:pt x="4615" y="4066"/>
                    <a:pt x="4634" y="4030"/>
                  </a:cubicBezTo>
                  <a:cubicBezTo>
                    <a:pt x="4634" y="4030"/>
                    <a:pt x="4634" y="3957"/>
                    <a:pt x="4615" y="3957"/>
                  </a:cubicBezTo>
                  <a:cubicBezTo>
                    <a:pt x="4596" y="3993"/>
                    <a:pt x="4577" y="3993"/>
                    <a:pt x="4558" y="3993"/>
                  </a:cubicBezTo>
                  <a:cubicBezTo>
                    <a:pt x="4558" y="3993"/>
                    <a:pt x="4558" y="3993"/>
                    <a:pt x="4558" y="3993"/>
                  </a:cubicBezTo>
                  <a:cubicBezTo>
                    <a:pt x="4577" y="3957"/>
                    <a:pt x="4577" y="3957"/>
                    <a:pt x="4577" y="3921"/>
                  </a:cubicBezTo>
                  <a:cubicBezTo>
                    <a:pt x="4596" y="3921"/>
                    <a:pt x="4596" y="3921"/>
                    <a:pt x="4634" y="3921"/>
                  </a:cubicBezTo>
                  <a:cubicBezTo>
                    <a:pt x="4634" y="3921"/>
                    <a:pt x="4653" y="3957"/>
                    <a:pt x="4653" y="3957"/>
                  </a:cubicBezTo>
                  <a:cubicBezTo>
                    <a:pt x="4653" y="3921"/>
                    <a:pt x="4653" y="3884"/>
                    <a:pt x="4653" y="3848"/>
                  </a:cubicBezTo>
                  <a:cubicBezTo>
                    <a:pt x="4653" y="3848"/>
                    <a:pt x="4653" y="3848"/>
                    <a:pt x="4653" y="3848"/>
                  </a:cubicBezTo>
                  <a:cubicBezTo>
                    <a:pt x="4615" y="3884"/>
                    <a:pt x="4596" y="3812"/>
                    <a:pt x="4577" y="3812"/>
                  </a:cubicBezTo>
                  <a:cubicBezTo>
                    <a:pt x="4558" y="3812"/>
                    <a:pt x="4558" y="3812"/>
                    <a:pt x="4558" y="3812"/>
                  </a:cubicBezTo>
                  <a:cubicBezTo>
                    <a:pt x="4520" y="3812"/>
                    <a:pt x="4445" y="3775"/>
                    <a:pt x="4445" y="3667"/>
                  </a:cubicBezTo>
                  <a:cubicBezTo>
                    <a:pt x="4464" y="3667"/>
                    <a:pt x="4464" y="3667"/>
                    <a:pt x="4483" y="3630"/>
                  </a:cubicBezTo>
                  <a:cubicBezTo>
                    <a:pt x="4464" y="3594"/>
                    <a:pt x="4445" y="3594"/>
                    <a:pt x="4426" y="3558"/>
                  </a:cubicBezTo>
                  <a:cubicBezTo>
                    <a:pt x="4445" y="3521"/>
                    <a:pt x="4445" y="3485"/>
                    <a:pt x="4464" y="3449"/>
                  </a:cubicBezTo>
                  <a:cubicBezTo>
                    <a:pt x="4483" y="3449"/>
                    <a:pt x="4502" y="3485"/>
                    <a:pt x="4520" y="3485"/>
                  </a:cubicBezTo>
                  <a:cubicBezTo>
                    <a:pt x="4520" y="3485"/>
                    <a:pt x="4520" y="3449"/>
                    <a:pt x="4520" y="3449"/>
                  </a:cubicBezTo>
                  <a:cubicBezTo>
                    <a:pt x="4502" y="3412"/>
                    <a:pt x="4502" y="3412"/>
                    <a:pt x="4483" y="3376"/>
                  </a:cubicBezTo>
                  <a:cubicBezTo>
                    <a:pt x="4502" y="3376"/>
                    <a:pt x="4502" y="3340"/>
                    <a:pt x="4520" y="3340"/>
                  </a:cubicBezTo>
                  <a:cubicBezTo>
                    <a:pt x="4577" y="3304"/>
                    <a:pt x="4634" y="3376"/>
                    <a:pt x="4653" y="3449"/>
                  </a:cubicBezTo>
                  <a:cubicBezTo>
                    <a:pt x="4672" y="3485"/>
                    <a:pt x="4653" y="3521"/>
                    <a:pt x="4653" y="3558"/>
                  </a:cubicBezTo>
                  <a:cubicBezTo>
                    <a:pt x="4672" y="3558"/>
                    <a:pt x="4729" y="3667"/>
                    <a:pt x="4747" y="3703"/>
                  </a:cubicBezTo>
                  <a:cubicBezTo>
                    <a:pt x="4747" y="3703"/>
                    <a:pt x="4729" y="3703"/>
                    <a:pt x="4729" y="3739"/>
                  </a:cubicBezTo>
                  <a:cubicBezTo>
                    <a:pt x="4710" y="3739"/>
                    <a:pt x="4710" y="3739"/>
                    <a:pt x="4691" y="3739"/>
                  </a:cubicBezTo>
                  <a:cubicBezTo>
                    <a:pt x="4691" y="3775"/>
                    <a:pt x="4691" y="3775"/>
                    <a:pt x="4691" y="3812"/>
                  </a:cubicBezTo>
                  <a:cubicBezTo>
                    <a:pt x="4691" y="3812"/>
                    <a:pt x="4710" y="3812"/>
                    <a:pt x="4729" y="3848"/>
                  </a:cubicBezTo>
                  <a:cubicBezTo>
                    <a:pt x="4747" y="3848"/>
                    <a:pt x="4747" y="3812"/>
                    <a:pt x="4747" y="3812"/>
                  </a:cubicBezTo>
                  <a:cubicBezTo>
                    <a:pt x="4766" y="3812"/>
                    <a:pt x="4804" y="3848"/>
                    <a:pt x="4804" y="3848"/>
                  </a:cubicBezTo>
                  <a:cubicBezTo>
                    <a:pt x="4804" y="3884"/>
                    <a:pt x="4804" y="3884"/>
                    <a:pt x="4785" y="3921"/>
                  </a:cubicBezTo>
                  <a:cubicBezTo>
                    <a:pt x="4785" y="3957"/>
                    <a:pt x="4804" y="3957"/>
                    <a:pt x="4804" y="3957"/>
                  </a:cubicBezTo>
                  <a:cubicBezTo>
                    <a:pt x="4823" y="3993"/>
                    <a:pt x="4823" y="4066"/>
                    <a:pt x="4823" y="4102"/>
                  </a:cubicBezTo>
                  <a:cubicBezTo>
                    <a:pt x="4880" y="4066"/>
                    <a:pt x="4861" y="3957"/>
                    <a:pt x="4899" y="3921"/>
                  </a:cubicBezTo>
                  <a:cubicBezTo>
                    <a:pt x="4937" y="3921"/>
                    <a:pt x="4993" y="4030"/>
                    <a:pt x="4974" y="4102"/>
                  </a:cubicBezTo>
                  <a:cubicBezTo>
                    <a:pt x="4974" y="4102"/>
                    <a:pt x="4956" y="4102"/>
                    <a:pt x="4937" y="4102"/>
                  </a:cubicBezTo>
                  <a:cubicBezTo>
                    <a:pt x="4937" y="4102"/>
                    <a:pt x="4937" y="4138"/>
                    <a:pt x="4937" y="4175"/>
                  </a:cubicBezTo>
                  <a:cubicBezTo>
                    <a:pt x="4937" y="4211"/>
                    <a:pt x="4993" y="4320"/>
                    <a:pt x="5012" y="4320"/>
                  </a:cubicBezTo>
                  <a:cubicBezTo>
                    <a:pt x="5031" y="4320"/>
                    <a:pt x="5050" y="4320"/>
                    <a:pt x="5069" y="4284"/>
                  </a:cubicBezTo>
                  <a:cubicBezTo>
                    <a:pt x="5069" y="4211"/>
                    <a:pt x="5088" y="4211"/>
                    <a:pt x="5107" y="4138"/>
                  </a:cubicBezTo>
                  <a:cubicBezTo>
                    <a:pt x="5126" y="4102"/>
                    <a:pt x="5107" y="4030"/>
                    <a:pt x="5126" y="3993"/>
                  </a:cubicBezTo>
                  <a:cubicBezTo>
                    <a:pt x="5145" y="3993"/>
                    <a:pt x="5164" y="4030"/>
                    <a:pt x="5182" y="3993"/>
                  </a:cubicBezTo>
                  <a:cubicBezTo>
                    <a:pt x="5182" y="3993"/>
                    <a:pt x="5182" y="3993"/>
                    <a:pt x="5182" y="3957"/>
                  </a:cubicBezTo>
                  <a:cubicBezTo>
                    <a:pt x="5164" y="3957"/>
                    <a:pt x="5145" y="3921"/>
                    <a:pt x="5126" y="3884"/>
                  </a:cubicBezTo>
                  <a:cubicBezTo>
                    <a:pt x="5126" y="3884"/>
                    <a:pt x="5126" y="3848"/>
                    <a:pt x="5126" y="3812"/>
                  </a:cubicBezTo>
                  <a:cubicBezTo>
                    <a:pt x="5126" y="3812"/>
                    <a:pt x="5145" y="3812"/>
                    <a:pt x="5145" y="3775"/>
                  </a:cubicBezTo>
                  <a:cubicBezTo>
                    <a:pt x="5201" y="3775"/>
                    <a:pt x="5220" y="3812"/>
                    <a:pt x="5258" y="3812"/>
                  </a:cubicBezTo>
                  <a:cubicBezTo>
                    <a:pt x="5258" y="3848"/>
                    <a:pt x="5277" y="3848"/>
                    <a:pt x="5296" y="3848"/>
                  </a:cubicBezTo>
                  <a:cubicBezTo>
                    <a:pt x="5296" y="3848"/>
                    <a:pt x="5315" y="3884"/>
                    <a:pt x="5334" y="3921"/>
                  </a:cubicBezTo>
                  <a:cubicBezTo>
                    <a:pt x="5353" y="3921"/>
                    <a:pt x="5353" y="3884"/>
                    <a:pt x="5353" y="3921"/>
                  </a:cubicBezTo>
                  <a:cubicBezTo>
                    <a:pt x="5372" y="3921"/>
                    <a:pt x="5372" y="4030"/>
                    <a:pt x="5372" y="4030"/>
                  </a:cubicBezTo>
                  <a:cubicBezTo>
                    <a:pt x="5372" y="4030"/>
                    <a:pt x="5353" y="4030"/>
                    <a:pt x="5353" y="4066"/>
                  </a:cubicBezTo>
                  <a:cubicBezTo>
                    <a:pt x="5334" y="4030"/>
                    <a:pt x="5334" y="4030"/>
                    <a:pt x="5334" y="3993"/>
                  </a:cubicBezTo>
                  <a:cubicBezTo>
                    <a:pt x="5315" y="3993"/>
                    <a:pt x="5315" y="4030"/>
                    <a:pt x="5296" y="4030"/>
                  </a:cubicBezTo>
                  <a:cubicBezTo>
                    <a:pt x="5296" y="4138"/>
                    <a:pt x="5353" y="4175"/>
                    <a:pt x="5391" y="4284"/>
                  </a:cubicBezTo>
                  <a:cubicBezTo>
                    <a:pt x="5391" y="4320"/>
                    <a:pt x="5334" y="4429"/>
                    <a:pt x="5315" y="4429"/>
                  </a:cubicBezTo>
                  <a:cubicBezTo>
                    <a:pt x="5296" y="4465"/>
                    <a:pt x="5277" y="4465"/>
                    <a:pt x="5277" y="4502"/>
                  </a:cubicBezTo>
                  <a:cubicBezTo>
                    <a:pt x="5220" y="4465"/>
                    <a:pt x="5220" y="4356"/>
                    <a:pt x="5164" y="4356"/>
                  </a:cubicBezTo>
                  <a:cubicBezTo>
                    <a:pt x="5164" y="4356"/>
                    <a:pt x="5164" y="4356"/>
                    <a:pt x="5145" y="4393"/>
                  </a:cubicBezTo>
                  <a:cubicBezTo>
                    <a:pt x="5164" y="4393"/>
                    <a:pt x="5164" y="4393"/>
                    <a:pt x="5164" y="4393"/>
                  </a:cubicBezTo>
                  <a:cubicBezTo>
                    <a:pt x="5182" y="4393"/>
                    <a:pt x="5220" y="4465"/>
                    <a:pt x="5239" y="4502"/>
                  </a:cubicBezTo>
                  <a:cubicBezTo>
                    <a:pt x="5220" y="4502"/>
                    <a:pt x="5201" y="4502"/>
                    <a:pt x="5182" y="4502"/>
                  </a:cubicBezTo>
                  <a:cubicBezTo>
                    <a:pt x="5145" y="4502"/>
                    <a:pt x="5145" y="4502"/>
                    <a:pt x="5126" y="4429"/>
                  </a:cubicBezTo>
                  <a:cubicBezTo>
                    <a:pt x="5107" y="4429"/>
                    <a:pt x="5069" y="4429"/>
                    <a:pt x="5050" y="4465"/>
                  </a:cubicBezTo>
                  <a:cubicBezTo>
                    <a:pt x="5050" y="4465"/>
                    <a:pt x="5031" y="4465"/>
                    <a:pt x="5031" y="4465"/>
                  </a:cubicBezTo>
                  <a:cubicBezTo>
                    <a:pt x="5031" y="4465"/>
                    <a:pt x="5031" y="4465"/>
                    <a:pt x="5050" y="4465"/>
                  </a:cubicBezTo>
                  <a:cubicBezTo>
                    <a:pt x="5050" y="4502"/>
                    <a:pt x="5069" y="4502"/>
                    <a:pt x="5088" y="4538"/>
                  </a:cubicBezTo>
                  <a:cubicBezTo>
                    <a:pt x="5088" y="4574"/>
                    <a:pt x="5012" y="4719"/>
                    <a:pt x="4974" y="4683"/>
                  </a:cubicBezTo>
                  <a:cubicBezTo>
                    <a:pt x="4956" y="4683"/>
                    <a:pt x="4956" y="4647"/>
                    <a:pt x="4937" y="4610"/>
                  </a:cubicBezTo>
                  <a:cubicBezTo>
                    <a:pt x="4918" y="4610"/>
                    <a:pt x="4899" y="4610"/>
                    <a:pt x="4899" y="4610"/>
                  </a:cubicBezTo>
                  <a:cubicBezTo>
                    <a:pt x="4880" y="4574"/>
                    <a:pt x="4880" y="4574"/>
                    <a:pt x="4861" y="4574"/>
                  </a:cubicBezTo>
                  <a:cubicBezTo>
                    <a:pt x="4842" y="4574"/>
                    <a:pt x="4804" y="4574"/>
                    <a:pt x="4785" y="4574"/>
                  </a:cubicBezTo>
                  <a:cubicBezTo>
                    <a:pt x="4785" y="4574"/>
                    <a:pt x="4804" y="4574"/>
                    <a:pt x="4804" y="4574"/>
                  </a:cubicBezTo>
                  <a:cubicBezTo>
                    <a:pt x="4823" y="4610"/>
                    <a:pt x="4842" y="4610"/>
                    <a:pt x="4861" y="4610"/>
                  </a:cubicBezTo>
                  <a:cubicBezTo>
                    <a:pt x="4880" y="4647"/>
                    <a:pt x="4899" y="4683"/>
                    <a:pt x="4918" y="4683"/>
                  </a:cubicBezTo>
                  <a:cubicBezTo>
                    <a:pt x="4937" y="4719"/>
                    <a:pt x="4974" y="4756"/>
                    <a:pt x="5012" y="4756"/>
                  </a:cubicBezTo>
                  <a:cubicBezTo>
                    <a:pt x="5012" y="4756"/>
                    <a:pt x="5012" y="4756"/>
                    <a:pt x="5012" y="4756"/>
                  </a:cubicBezTo>
                  <a:cubicBezTo>
                    <a:pt x="5012" y="4792"/>
                    <a:pt x="5012" y="4792"/>
                    <a:pt x="5012" y="4828"/>
                  </a:cubicBezTo>
                  <a:cubicBezTo>
                    <a:pt x="4993" y="4865"/>
                    <a:pt x="4937" y="4973"/>
                    <a:pt x="4899" y="4937"/>
                  </a:cubicBezTo>
                  <a:cubicBezTo>
                    <a:pt x="4880" y="4937"/>
                    <a:pt x="4861" y="4937"/>
                    <a:pt x="4842" y="4901"/>
                  </a:cubicBezTo>
                  <a:cubicBezTo>
                    <a:pt x="4842" y="4973"/>
                    <a:pt x="4861" y="5010"/>
                    <a:pt x="4861" y="5046"/>
                  </a:cubicBezTo>
                  <a:cubicBezTo>
                    <a:pt x="4804" y="5046"/>
                    <a:pt x="4785" y="5010"/>
                    <a:pt x="4747" y="4973"/>
                  </a:cubicBezTo>
                  <a:cubicBezTo>
                    <a:pt x="4710" y="4973"/>
                    <a:pt x="4672" y="4973"/>
                    <a:pt x="4634" y="4937"/>
                  </a:cubicBezTo>
                  <a:cubicBezTo>
                    <a:pt x="4634" y="4937"/>
                    <a:pt x="4634" y="4973"/>
                    <a:pt x="4634" y="4973"/>
                  </a:cubicBezTo>
                  <a:cubicBezTo>
                    <a:pt x="4634" y="4973"/>
                    <a:pt x="4634" y="4973"/>
                    <a:pt x="4653" y="4973"/>
                  </a:cubicBezTo>
                  <a:cubicBezTo>
                    <a:pt x="4672" y="4973"/>
                    <a:pt x="4691" y="5010"/>
                    <a:pt x="4710" y="5010"/>
                  </a:cubicBezTo>
                  <a:cubicBezTo>
                    <a:pt x="4747" y="5046"/>
                    <a:pt x="4785" y="5046"/>
                    <a:pt x="4804" y="5082"/>
                  </a:cubicBezTo>
                  <a:cubicBezTo>
                    <a:pt x="4804" y="5119"/>
                    <a:pt x="4804" y="5119"/>
                    <a:pt x="4804" y="5119"/>
                  </a:cubicBezTo>
                  <a:cubicBezTo>
                    <a:pt x="4785" y="5155"/>
                    <a:pt x="4785" y="5155"/>
                    <a:pt x="4766" y="5155"/>
                  </a:cubicBezTo>
                  <a:cubicBezTo>
                    <a:pt x="4729" y="5155"/>
                    <a:pt x="4710" y="5155"/>
                    <a:pt x="4691" y="5155"/>
                  </a:cubicBezTo>
                  <a:cubicBezTo>
                    <a:pt x="4691" y="5155"/>
                    <a:pt x="4691" y="5155"/>
                    <a:pt x="4691" y="5155"/>
                  </a:cubicBezTo>
                  <a:cubicBezTo>
                    <a:pt x="4691" y="5155"/>
                    <a:pt x="4691" y="5155"/>
                    <a:pt x="4691" y="5155"/>
                  </a:cubicBezTo>
                  <a:cubicBezTo>
                    <a:pt x="4710" y="5191"/>
                    <a:pt x="4710" y="5191"/>
                    <a:pt x="4729" y="5191"/>
                  </a:cubicBezTo>
                  <a:cubicBezTo>
                    <a:pt x="4729" y="5228"/>
                    <a:pt x="4729" y="5228"/>
                    <a:pt x="4729" y="5228"/>
                  </a:cubicBezTo>
                  <a:cubicBezTo>
                    <a:pt x="4710" y="5264"/>
                    <a:pt x="4653" y="5300"/>
                    <a:pt x="4634" y="5336"/>
                  </a:cubicBezTo>
                  <a:cubicBezTo>
                    <a:pt x="4634" y="5373"/>
                    <a:pt x="4634" y="5409"/>
                    <a:pt x="4634" y="5409"/>
                  </a:cubicBezTo>
                  <a:cubicBezTo>
                    <a:pt x="4634" y="5445"/>
                    <a:pt x="4615" y="5409"/>
                    <a:pt x="4596" y="5445"/>
                  </a:cubicBezTo>
                  <a:cubicBezTo>
                    <a:pt x="4577" y="5518"/>
                    <a:pt x="4520" y="5772"/>
                    <a:pt x="4558" y="5881"/>
                  </a:cubicBezTo>
                  <a:cubicBezTo>
                    <a:pt x="4596" y="5917"/>
                    <a:pt x="4615" y="5881"/>
                    <a:pt x="4653" y="5917"/>
                  </a:cubicBezTo>
                  <a:cubicBezTo>
                    <a:pt x="4672" y="5954"/>
                    <a:pt x="4691" y="6063"/>
                    <a:pt x="4691" y="6135"/>
                  </a:cubicBezTo>
                  <a:cubicBezTo>
                    <a:pt x="4691" y="6135"/>
                    <a:pt x="4691" y="6171"/>
                    <a:pt x="4691" y="6208"/>
                  </a:cubicBezTo>
                  <a:cubicBezTo>
                    <a:pt x="4729" y="6208"/>
                    <a:pt x="4747" y="6135"/>
                    <a:pt x="4804" y="6171"/>
                  </a:cubicBezTo>
                  <a:cubicBezTo>
                    <a:pt x="4861" y="6171"/>
                    <a:pt x="4937" y="6244"/>
                    <a:pt x="4974" y="6317"/>
                  </a:cubicBezTo>
                  <a:cubicBezTo>
                    <a:pt x="4974" y="6317"/>
                    <a:pt x="4993" y="6353"/>
                    <a:pt x="4993" y="6389"/>
                  </a:cubicBezTo>
                  <a:cubicBezTo>
                    <a:pt x="5031" y="6389"/>
                    <a:pt x="5069" y="6426"/>
                    <a:pt x="5088" y="6426"/>
                  </a:cubicBezTo>
                  <a:cubicBezTo>
                    <a:pt x="5107" y="6426"/>
                    <a:pt x="5126" y="6462"/>
                    <a:pt x="5145" y="6462"/>
                  </a:cubicBezTo>
                  <a:cubicBezTo>
                    <a:pt x="5182" y="6498"/>
                    <a:pt x="5296" y="6462"/>
                    <a:pt x="5334" y="6534"/>
                  </a:cubicBezTo>
                  <a:cubicBezTo>
                    <a:pt x="5315" y="6571"/>
                    <a:pt x="5315" y="6607"/>
                    <a:pt x="5315" y="6643"/>
                  </a:cubicBezTo>
                  <a:cubicBezTo>
                    <a:pt x="5315" y="6680"/>
                    <a:pt x="5315" y="6680"/>
                    <a:pt x="5334" y="6716"/>
                  </a:cubicBezTo>
                  <a:cubicBezTo>
                    <a:pt x="5334" y="6789"/>
                    <a:pt x="5315" y="6825"/>
                    <a:pt x="5315" y="6861"/>
                  </a:cubicBezTo>
                  <a:cubicBezTo>
                    <a:pt x="5334" y="6897"/>
                    <a:pt x="5353" y="6897"/>
                    <a:pt x="5353" y="7006"/>
                  </a:cubicBezTo>
                  <a:cubicBezTo>
                    <a:pt x="5391" y="7006"/>
                    <a:pt x="5428" y="7043"/>
                    <a:pt x="5447" y="7115"/>
                  </a:cubicBezTo>
                  <a:cubicBezTo>
                    <a:pt x="5466" y="7115"/>
                    <a:pt x="5485" y="7188"/>
                    <a:pt x="5504" y="7188"/>
                  </a:cubicBezTo>
                  <a:cubicBezTo>
                    <a:pt x="5504" y="7152"/>
                    <a:pt x="5485" y="7152"/>
                    <a:pt x="5485" y="7115"/>
                  </a:cubicBezTo>
                  <a:cubicBezTo>
                    <a:pt x="5485" y="7115"/>
                    <a:pt x="5504" y="7079"/>
                    <a:pt x="5504" y="7079"/>
                  </a:cubicBezTo>
                  <a:cubicBezTo>
                    <a:pt x="5523" y="7079"/>
                    <a:pt x="5523" y="7115"/>
                    <a:pt x="5542" y="7152"/>
                  </a:cubicBezTo>
                  <a:cubicBezTo>
                    <a:pt x="5542" y="7115"/>
                    <a:pt x="5542" y="7079"/>
                    <a:pt x="5542" y="7043"/>
                  </a:cubicBezTo>
                  <a:cubicBezTo>
                    <a:pt x="5580" y="7006"/>
                    <a:pt x="5542" y="6934"/>
                    <a:pt x="5542" y="6861"/>
                  </a:cubicBezTo>
                  <a:cubicBezTo>
                    <a:pt x="5542" y="6825"/>
                    <a:pt x="5542" y="6825"/>
                    <a:pt x="5542" y="6825"/>
                  </a:cubicBezTo>
                  <a:cubicBezTo>
                    <a:pt x="5523" y="6789"/>
                    <a:pt x="5523" y="6752"/>
                    <a:pt x="5523" y="6716"/>
                  </a:cubicBezTo>
                  <a:cubicBezTo>
                    <a:pt x="5523" y="6716"/>
                    <a:pt x="5523" y="6716"/>
                    <a:pt x="5542" y="6716"/>
                  </a:cubicBezTo>
                  <a:cubicBezTo>
                    <a:pt x="5542" y="6680"/>
                    <a:pt x="5523" y="6680"/>
                    <a:pt x="5504" y="6680"/>
                  </a:cubicBezTo>
                  <a:cubicBezTo>
                    <a:pt x="5504" y="6643"/>
                    <a:pt x="5485" y="6607"/>
                    <a:pt x="5485" y="6571"/>
                  </a:cubicBezTo>
                  <a:cubicBezTo>
                    <a:pt x="5580" y="6534"/>
                    <a:pt x="5750" y="6317"/>
                    <a:pt x="5655" y="6063"/>
                  </a:cubicBezTo>
                  <a:cubicBezTo>
                    <a:pt x="5636" y="6026"/>
                    <a:pt x="5561" y="5954"/>
                    <a:pt x="5561" y="5917"/>
                  </a:cubicBezTo>
                  <a:cubicBezTo>
                    <a:pt x="5580" y="5881"/>
                    <a:pt x="5580" y="5845"/>
                    <a:pt x="5599" y="5808"/>
                  </a:cubicBezTo>
                  <a:cubicBezTo>
                    <a:pt x="5599" y="5772"/>
                    <a:pt x="5599" y="5772"/>
                    <a:pt x="5599" y="5736"/>
                  </a:cubicBezTo>
                  <a:cubicBezTo>
                    <a:pt x="5618" y="5736"/>
                    <a:pt x="5618" y="5736"/>
                    <a:pt x="5636" y="5736"/>
                  </a:cubicBezTo>
                  <a:cubicBezTo>
                    <a:pt x="5636" y="5699"/>
                    <a:pt x="5636" y="5663"/>
                    <a:pt x="5618" y="5663"/>
                  </a:cubicBezTo>
                  <a:cubicBezTo>
                    <a:pt x="5618" y="5627"/>
                    <a:pt x="5618" y="5627"/>
                    <a:pt x="5618" y="5627"/>
                  </a:cubicBezTo>
                  <a:cubicBezTo>
                    <a:pt x="5618" y="5591"/>
                    <a:pt x="5618" y="5591"/>
                    <a:pt x="5618" y="5554"/>
                  </a:cubicBezTo>
                  <a:cubicBezTo>
                    <a:pt x="5599" y="5554"/>
                    <a:pt x="5599" y="5554"/>
                    <a:pt x="5580" y="5554"/>
                  </a:cubicBezTo>
                  <a:cubicBezTo>
                    <a:pt x="5580" y="5554"/>
                    <a:pt x="5580" y="5554"/>
                    <a:pt x="5580" y="5554"/>
                  </a:cubicBezTo>
                  <a:cubicBezTo>
                    <a:pt x="5580" y="5518"/>
                    <a:pt x="5618" y="5482"/>
                    <a:pt x="5618" y="5409"/>
                  </a:cubicBezTo>
                  <a:cubicBezTo>
                    <a:pt x="5599" y="5373"/>
                    <a:pt x="5599" y="5373"/>
                    <a:pt x="5580" y="5336"/>
                  </a:cubicBezTo>
                  <a:cubicBezTo>
                    <a:pt x="5580" y="5300"/>
                    <a:pt x="5599" y="5228"/>
                    <a:pt x="5636" y="5228"/>
                  </a:cubicBezTo>
                  <a:cubicBezTo>
                    <a:pt x="5674" y="5228"/>
                    <a:pt x="5712" y="5264"/>
                    <a:pt x="5750" y="5300"/>
                  </a:cubicBezTo>
                  <a:cubicBezTo>
                    <a:pt x="5788" y="5300"/>
                    <a:pt x="5844" y="5228"/>
                    <a:pt x="5863" y="5264"/>
                  </a:cubicBezTo>
                  <a:cubicBezTo>
                    <a:pt x="5901" y="5264"/>
                    <a:pt x="5939" y="5373"/>
                    <a:pt x="5977" y="5409"/>
                  </a:cubicBezTo>
                  <a:cubicBezTo>
                    <a:pt x="5958" y="5445"/>
                    <a:pt x="5958" y="5445"/>
                    <a:pt x="5977" y="5445"/>
                  </a:cubicBezTo>
                  <a:cubicBezTo>
                    <a:pt x="6015" y="5482"/>
                    <a:pt x="6034" y="5518"/>
                    <a:pt x="6071" y="5518"/>
                  </a:cubicBezTo>
                  <a:cubicBezTo>
                    <a:pt x="6090" y="5518"/>
                    <a:pt x="6109" y="5518"/>
                    <a:pt x="6109" y="5518"/>
                  </a:cubicBezTo>
                  <a:cubicBezTo>
                    <a:pt x="6109" y="5518"/>
                    <a:pt x="6109" y="5518"/>
                    <a:pt x="6109" y="5518"/>
                  </a:cubicBezTo>
                  <a:cubicBezTo>
                    <a:pt x="6109" y="5554"/>
                    <a:pt x="6109" y="5554"/>
                    <a:pt x="6109" y="5554"/>
                  </a:cubicBezTo>
                  <a:cubicBezTo>
                    <a:pt x="6071" y="5591"/>
                    <a:pt x="6128" y="5808"/>
                    <a:pt x="6109" y="5845"/>
                  </a:cubicBezTo>
                  <a:cubicBezTo>
                    <a:pt x="6109" y="5845"/>
                    <a:pt x="6090" y="5845"/>
                    <a:pt x="6090" y="5845"/>
                  </a:cubicBezTo>
                  <a:cubicBezTo>
                    <a:pt x="6090" y="5881"/>
                    <a:pt x="6090" y="5917"/>
                    <a:pt x="6090" y="5917"/>
                  </a:cubicBezTo>
                  <a:cubicBezTo>
                    <a:pt x="6090" y="5917"/>
                    <a:pt x="6090" y="5917"/>
                    <a:pt x="6090" y="5917"/>
                  </a:cubicBezTo>
                  <a:cubicBezTo>
                    <a:pt x="6147" y="5881"/>
                    <a:pt x="6166" y="5845"/>
                    <a:pt x="6204" y="5954"/>
                  </a:cubicBezTo>
                  <a:cubicBezTo>
                    <a:pt x="6204" y="5954"/>
                    <a:pt x="6204" y="5954"/>
                    <a:pt x="6185" y="5990"/>
                  </a:cubicBezTo>
                  <a:cubicBezTo>
                    <a:pt x="6204" y="5990"/>
                    <a:pt x="6204" y="5990"/>
                    <a:pt x="6204" y="5990"/>
                  </a:cubicBezTo>
                  <a:cubicBezTo>
                    <a:pt x="6223" y="5990"/>
                    <a:pt x="6261" y="5990"/>
                    <a:pt x="6280" y="5954"/>
                  </a:cubicBezTo>
                  <a:cubicBezTo>
                    <a:pt x="6280" y="5917"/>
                    <a:pt x="6298" y="5917"/>
                    <a:pt x="6298" y="5881"/>
                  </a:cubicBezTo>
                  <a:cubicBezTo>
                    <a:pt x="6317" y="5881"/>
                    <a:pt x="6317" y="5917"/>
                    <a:pt x="6336" y="5954"/>
                  </a:cubicBezTo>
                  <a:cubicBezTo>
                    <a:pt x="6336" y="5954"/>
                    <a:pt x="6336" y="5954"/>
                    <a:pt x="6336" y="5954"/>
                  </a:cubicBezTo>
                  <a:cubicBezTo>
                    <a:pt x="6336" y="5845"/>
                    <a:pt x="6355" y="5845"/>
                    <a:pt x="6374" y="5808"/>
                  </a:cubicBezTo>
                  <a:cubicBezTo>
                    <a:pt x="6336" y="5699"/>
                    <a:pt x="6355" y="5736"/>
                    <a:pt x="6393" y="5699"/>
                  </a:cubicBezTo>
                  <a:cubicBezTo>
                    <a:pt x="6393" y="5699"/>
                    <a:pt x="6393" y="5663"/>
                    <a:pt x="6412" y="5663"/>
                  </a:cubicBezTo>
                  <a:cubicBezTo>
                    <a:pt x="6412" y="5663"/>
                    <a:pt x="6412" y="5663"/>
                    <a:pt x="6412" y="5663"/>
                  </a:cubicBezTo>
                  <a:cubicBezTo>
                    <a:pt x="6431" y="5663"/>
                    <a:pt x="6488" y="5845"/>
                    <a:pt x="6525" y="5917"/>
                  </a:cubicBezTo>
                  <a:cubicBezTo>
                    <a:pt x="6506" y="5917"/>
                    <a:pt x="6506" y="5917"/>
                    <a:pt x="6506" y="5954"/>
                  </a:cubicBezTo>
                  <a:cubicBezTo>
                    <a:pt x="6506" y="5954"/>
                    <a:pt x="6525" y="5954"/>
                    <a:pt x="6525" y="5954"/>
                  </a:cubicBezTo>
                  <a:cubicBezTo>
                    <a:pt x="6525" y="6063"/>
                    <a:pt x="6582" y="6026"/>
                    <a:pt x="6582" y="6099"/>
                  </a:cubicBezTo>
                  <a:cubicBezTo>
                    <a:pt x="6582" y="6099"/>
                    <a:pt x="6563" y="6099"/>
                    <a:pt x="6563" y="6135"/>
                  </a:cubicBezTo>
                  <a:cubicBezTo>
                    <a:pt x="6582" y="6171"/>
                    <a:pt x="6601" y="6171"/>
                    <a:pt x="6620" y="6208"/>
                  </a:cubicBezTo>
                  <a:cubicBezTo>
                    <a:pt x="6620" y="6208"/>
                    <a:pt x="6620" y="6244"/>
                    <a:pt x="6601" y="6244"/>
                  </a:cubicBezTo>
                  <a:cubicBezTo>
                    <a:pt x="6601" y="6244"/>
                    <a:pt x="6563" y="6208"/>
                    <a:pt x="6563" y="6244"/>
                  </a:cubicBezTo>
                  <a:cubicBezTo>
                    <a:pt x="6544" y="6244"/>
                    <a:pt x="6544" y="6244"/>
                    <a:pt x="6544" y="6244"/>
                  </a:cubicBezTo>
                  <a:cubicBezTo>
                    <a:pt x="6563" y="6244"/>
                    <a:pt x="6582" y="6317"/>
                    <a:pt x="6582" y="6353"/>
                  </a:cubicBezTo>
                  <a:cubicBezTo>
                    <a:pt x="6601" y="6353"/>
                    <a:pt x="6601" y="6353"/>
                    <a:pt x="6601" y="6353"/>
                  </a:cubicBezTo>
                  <a:cubicBezTo>
                    <a:pt x="6620" y="6353"/>
                    <a:pt x="6677" y="6426"/>
                    <a:pt x="6677" y="6462"/>
                  </a:cubicBezTo>
                  <a:cubicBezTo>
                    <a:pt x="6677" y="6462"/>
                    <a:pt x="6658" y="6498"/>
                    <a:pt x="6658" y="6534"/>
                  </a:cubicBezTo>
                  <a:cubicBezTo>
                    <a:pt x="6677" y="6534"/>
                    <a:pt x="6696" y="6498"/>
                    <a:pt x="6715" y="6498"/>
                  </a:cubicBezTo>
                  <a:cubicBezTo>
                    <a:pt x="6733" y="6498"/>
                    <a:pt x="6752" y="6534"/>
                    <a:pt x="6790" y="6571"/>
                  </a:cubicBezTo>
                  <a:cubicBezTo>
                    <a:pt x="6809" y="6571"/>
                    <a:pt x="6828" y="6607"/>
                    <a:pt x="6847" y="6607"/>
                  </a:cubicBezTo>
                  <a:cubicBezTo>
                    <a:pt x="6847" y="6643"/>
                    <a:pt x="6809" y="6643"/>
                    <a:pt x="6790" y="6643"/>
                  </a:cubicBezTo>
                  <a:cubicBezTo>
                    <a:pt x="6771" y="6680"/>
                    <a:pt x="6752" y="6716"/>
                    <a:pt x="6733" y="6716"/>
                  </a:cubicBezTo>
                  <a:cubicBezTo>
                    <a:pt x="6715" y="6716"/>
                    <a:pt x="6715" y="6716"/>
                    <a:pt x="6696" y="6716"/>
                  </a:cubicBezTo>
                  <a:cubicBezTo>
                    <a:pt x="6696" y="6752"/>
                    <a:pt x="6677" y="6789"/>
                    <a:pt x="6677" y="6825"/>
                  </a:cubicBezTo>
                  <a:cubicBezTo>
                    <a:pt x="6696" y="6789"/>
                    <a:pt x="6733" y="6789"/>
                    <a:pt x="6752" y="6752"/>
                  </a:cubicBezTo>
                  <a:cubicBezTo>
                    <a:pt x="6790" y="6716"/>
                    <a:pt x="6828" y="6607"/>
                    <a:pt x="6866" y="6716"/>
                  </a:cubicBezTo>
                  <a:cubicBezTo>
                    <a:pt x="6866" y="6716"/>
                    <a:pt x="6866" y="6752"/>
                    <a:pt x="6866" y="6752"/>
                  </a:cubicBezTo>
                  <a:cubicBezTo>
                    <a:pt x="6866" y="6752"/>
                    <a:pt x="6866" y="6752"/>
                    <a:pt x="6866" y="6789"/>
                  </a:cubicBezTo>
                  <a:cubicBezTo>
                    <a:pt x="6885" y="6752"/>
                    <a:pt x="6885" y="6752"/>
                    <a:pt x="6904" y="6752"/>
                  </a:cubicBezTo>
                  <a:cubicBezTo>
                    <a:pt x="6923" y="6752"/>
                    <a:pt x="6960" y="6789"/>
                    <a:pt x="6960" y="6825"/>
                  </a:cubicBezTo>
                  <a:cubicBezTo>
                    <a:pt x="6942" y="6861"/>
                    <a:pt x="6942" y="6897"/>
                    <a:pt x="6942" y="6934"/>
                  </a:cubicBezTo>
                  <a:cubicBezTo>
                    <a:pt x="6942" y="6934"/>
                    <a:pt x="6960" y="6970"/>
                    <a:pt x="6960" y="6970"/>
                  </a:cubicBezTo>
                  <a:cubicBezTo>
                    <a:pt x="6960" y="6970"/>
                    <a:pt x="6960" y="6970"/>
                    <a:pt x="6960" y="7006"/>
                  </a:cubicBezTo>
                  <a:cubicBezTo>
                    <a:pt x="6942" y="7006"/>
                    <a:pt x="6904" y="7079"/>
                    <a:pt x="6885" y="7079"/>
                  </a:cubicBezTo>
                  <a:cubicBezTo>
                    <a:pt x="6847" y="7115"/>
                    <a:pt x="6809" y="7115"/>
                    <a:pt x="6790" y="7115"/>
                  </a:cubicBezTo>
                  <a:cubicBezTo>
                    <a:pt x="6771" y="7152"/>
                    <a:pt x="6752" y="7188"/>
                    <a:pt x="6733" y="7224"/>
                  </a:cubicBezTo>
                  <a:cubicBezTo>
                    <a:pt x="6696" y="7261"/>
                    <a:pt x="6658" y="7261"/>
                    <a:pt x="6601" y="7297"/>
                  </a:cubicBezTo>
                  <a:cubicBezTo>
                    <a:pt x="6563" y="7297"/>
                    <a:pt x="6525" y="7261"/>
                    <a:pt x="6506" y="7261"/>
                  </a:cubicBezTo>
                  <a:cubicBezTo>
                    <a:pt x="6469" y="7261"/>
                    <a:pt x="6431" y="7297"/>
                    <a:pt x="6393" y="7261"/>
                  </a:cubicBezTo>
                  <a:cubicBezTo>
                    <a:pt x="6374" y="7261"/>
                    <a:pt x="6317" y="7261"/>
                    <a:pt x="6298" y="7297"/>
                  </a:cubicBezTo>
                  <a:cubicBezTo>
                    <a:pt x="6261" y="7297"/>
                    <a:pt x="6261" y="7369"/>
                    <a:pt x="6242" y="7406"/>
                  </a:cubicBezTo>
                  <a:cubicBezTo>
                    <a:pt x="6223" y="7442"/>
                    <a:pt x="6204" y="7442"/>
                    <a:pt x="6185" y="7442"/>
                  </a:cubicBezTo>
                  <a:cubicBezTo>
                    <a:pt x="6109" y="7515"/>
                    <a:pt x="6053" y="7696"/>
                    <a:pt x="6015" y="7805"/>
                  </a:cubicBezTo>
                  <a:cubicBezTo>
                    <a:pt x="6053" y="7769"/>
                    <a:pt x="6090" y="7660"/>
                    <a:pt x="6128" y="7624"/>
                  </a:cubicBezTo>
                  <a:cubicBezTo>
                    <a:pt x="6166" y="7551"/>
                    <a:pt x="6242" y="7515"/>
                    <a:pt x="6298" y="7478"/>
                  </a:cubicBezTo>
                  <a:cubicBezTo>
                    <a:pt x="6355" y="7442"/>
                    <a:pt x="6412" y="7442"/>
                    <a:pt x="6431" y="7515"/>
                  </a:cubicBezTo>
                  <a:cubicBezTo>
                    <a:pt x="6431" y="7551"/>
                    <a:pt x="6374" y="7624"/>
                    <a:pt x="6355" y="7624"/>
                  </a:cubicBezTo>
                  <a:cubicBezTo>
                    <a:pt x="6355" y="7624"/>
                    <a:pt x="6336" y="7624"/>
                    <a:pt x="6336" y="7587"/>
                  </a:cubicBezTo>
                  <a:cubicBezTo>
                    <a:pt x="6317" y="7587"/>
                    <a:pt x="6298" y="7624"/>
                    <a:pt x="6298" y="7624"/>
                  </a:cubicBezTo>
                  <a:cubicBezTo>
                    <a:pt x="6298" y="7624"/>
                    <a:pt x="6298" y="7624"/>
                    <a:pt x="6298" y="7624"/>
                  </a:cubicBezTo>
                  <a:cubicBezTo>
                    <a:pt x="6317" y="7624"/>
                    <a:pt x="6336" y="7660"/>
                    <a:pt x="6355" y="7696"/>
                  </a:cubicBezTo>
                  <a:cubicBezTo>
                    <a:pt x="6355" y="7660"/>
                    <a:pt x="6374" y="7660"/>
                    <a:pt x="6393" y="7660"/>
                  </a:cubicBezTo>
                  <a:cubicBezTo>
                    <a:pt x="6393" y="7660"/>
                    <a:pt x="6393" y="7660"/>
                    <a:pt x="6393" y="7660"/>
                  </a:cubicBezTo>
                  <a:cubicBezTo>
                    <a:pt x="6393" y="7660"/>
                    <a:pt x="6393" y="7660"/>
                    <a:pt x="6393" y="7660"/>
                  </a:cubicBezTo>
                  <a:cubicBezTo>
                    <a:pt x="6393" y="7660"/>
                    <a:pt x="6412" y="7660"/>
                    <a:pt x="6412" y="7660"/>
                  </a:cubicBezTo>
                  <a:cubicBezTo>
                    <a:pt x="6393" y="7660"/>
                    <a:pt x="6393" y="7696"/>
                    <a:pt x="6393" y="7696"/>
                  </a:cubicBezTo>
                  <a:cubicBezTo>
                    <a:pt x="6393" y="7732"/>
                    <a:pt x="6374" y="7732"/>
                    <a:pt x="6374" y="7769"/>
                  </a:cubicBezTo>
                  <a:cubicBezTo>
                    <a:pt x="6374" y="7769"/>
                    <a:pt x="6393" y="7769"/>
                    <a:pt x="6393" y="7769"/>
                  </a:cubicBezTo>
                  <a:cubicBezTo>
                    <a:pt x="6393" y="7805"/>
                    <a:pt x="6393" y="7805"/>
                    <a:pt x="6393" y="7841"/>
                  </a:cubicBezTo>
                  <a:cubicBezTo>
                    <a:pt x="6393" y="7805"/>
                    <a:pt x="6393" y="7805"/>
                    <a:pt x="6412" y="7841"/>
                  </a:cubicBezTo>
                  <a:cubicBezTo>
                    <a:pt x="6393" y="7914"/>
                    <a:pt x="6431" y="7878"/>
                    <a:pt x="6469" y="7914"/>
                  </a:cubicBezTo>
                  <a:cubicBezTo>
                    <a:pt x="6469" y="7914"/>
                    <a:pt x="6469" y="7914"/>
                    <a:pt x="6450" y="7914"/>
                  </a:cubicBezTo>
                  <a:cubicBezTo>
                    <a:pt x="6450" y="7914"/>
                    <a:pt x="6450" y="7914"/>
                    <a:pt x="6450" y="7914"/>
                  </a:cubicBezTo>
                  <a:cubicBezTo>
                    <a:pt x="6450" y="7914"/>
                    <a:pt x="6450" y="7914"/>
                    <a:pt x="6450" y="7914"/>
                  </a:cubicBezTo>
                  <a:cubicBezTo>
                    <a:pt x="6450" y="7914"/>
                    <a:pt x="6450" y="7914"/>
                    <a:pt x="6450" y="7914"/>
                  </a:cubicBezTo>
                  <a:cubicBezTo>
                    <a:pt x="6450" y="7914"/>
                    <a:pt x="6450" y="7914"/>
                    <a:pt x="6450" y="7914"/>
                  </a:cubicBezTo>
                  <a:cubicBezTo>
                    <a:pt x="6450" y="7914"/>
                    <a:pt x="6450" y="7950"/>
                    <a:pt x="6469" y="7950"/>
                  </a:cubicBezTo>
                  <a:cubicBezTo>
                    <a:pt x="6469" y="7950"/>
                    <a:pt x="6469" y="7950"/>
                    <a:pt x="6488" y="7950"/>
                  </a:cubicBezTo>
                  <a:cubicBezTo>
                    <a:pt x="6488" y="7950"/>
                    <a:pt x="6488" y="7950"/>
                    <a:pt x="6488" y="7950"/>
                  </a:cubicBezTo>
                  <a:cubicBezTo>
                    <a:pt x="6506" y="7950"/>
                    <a:pt x="6506" y="7950"/>
                    <a:pt x="6525" y="7950"/>
                  </a:cubicBezTo>
                  <a:cubicBezTo>
                    <a:pt x="6525" y="7950"/>
                    <a:pt x="6525" y="7950"/>
                    <a:pt x="6525" y="7950"/>
                  </a:cubicBezTo>
                  <a:cubicBezTo>
                    <a:pt x="6525" y="7950"/>
                    <a:pt x="6525" y="7950"/>
                    <a:pt x="6525" y="7950"/>
                  </a:cubicBezTo>
                  <a:cubicBezTo>
                    <a:pt x="6525" y="7950"/>
                    <a:pt x="6525" y="7987"/>
                    <a:pt x="6525" y="7987"/>
                  </a:cubicBezTo>
                  <a:cubicBezTo>
                    <a:pt x="6525" y="7987"/>
                    <a:pt x="6544" y="7987"/>
                    <a:pt x="6544" y="7987"/>
                  </a:cubicBezTo>
                  <a:cubicBezTo>
                    <a:pt x="6563" y="7950"/>
                    <a:pt x="6563" y="7950"/>
                    <a:pt x="6582" y="7950"/>
                  </a:cubicBezTo>
                  <a:cubicBezTo>
                    <a:pt x="6582" y="7987"/>
                    <a:pt x="6582" y="7950"/>
                    <a:pt x="6601" y="7987"/>
                  </a:cubicBezTo>
                  <a:cubicBezTo>
                    <a:pt x="6601" y="7987"/>
                    <a:pt x="6620" y="7987"/>
                    <a:pt x="6620" y="7987"/>
                  </a:cubicBezTo>
                  <a:cubicBezTo>
                    <a:pt x="6620" y="7987"/>
                    <a:pt x="6620" y="7987"/>
                    <a:pt x="6620" y="8023"/>
                  </a:cubicBezTo>
                  <a:cubicBezTo>
                    <a:pt x="6601" y="8023"/>
                    <a:pt x="6601" y="8023"/>
                    <a:pt x="6601" y="8023"/>
                  </a:cubicBezTo>
                  <a:cubicBezTo>
                    <a:pt x="6601" y="8023"/>
                    <a:pt x="6601" y="8023"/>
                    <a:pt x="6601" y="8023"/>
                  </a:cubicBezTo>
                  <a:cubicBezTo>
                    <a:pt x="6620" y="8023"/>
                    <a:pt x="6639" y="8023"/>
                    <a:pt x="6639" y="8023"/>
                  </a:cubicBezTo>
                  <a:cubicBezTo>
                    <a:pt x="6639" y="8023"/>
                    <a:pt x="6620" y="8059"/>
                    <a:pt x="6620" y="8059"/>
                  </a:cubicBezTo>
                  <a:cubicBezTo>
                    <a:pt x="6620" y="8023"/>
                    <a:pt x="6620" y="8023"/>
                    <a:pt x="6620" y="8023"/>
                  </a:cubicBezTo>
                  <a:cubicBezTo>
                    <a:pt x="6620" y="8059"/>
                    <a:pt x="6601" y="8059"/>
                    <a:pt x="6601" y="8059"/>
                  </a:cubicBezTo>
                  <a:cubicBezTo>
                    <a:pt x="6601" y="8059"/>
                    <a:pt x="6620" y="8059"/>
                    <a:pt x="6620" y="8059"/>
                  </a:cubicBezTo>
                  <a:cubicBezTo>
                    <a:pt x="6601" y="8059"/>
                    <a:pt x="6601" y="8059"/>
                    <a:pt x="6582" y="8059"/>
                  </a:cubicBezTo>
                  <a:cubicBezTo>
                    <a:pt x="6601" y="8059"/>
                    <a:pt x="6601" y="8059"/>
                    <a:pt x="6601" y="8059"/>
                  </a:cubicBezTo>
                  <a:cubicBezTo>
                    <a:pt x="6563" y="8059"/>
                    <a:pt x="6525" y="8095"/>
                    <a:pt x="6506" y="8132"/>
                  </a:cubicBezTo>
                  <a:cubicBezTo>
                    <a:pt x="6506" y="8095"/>
                    <a:pt x="6506" y="8095"/>
                    <a:pt x="6506" y="8095"/>
                  </a:cubicBezTo>
                  <a:cubicBezTo>
                    <a:pt x="6488" y="8095"/>
                    <a:pt x="6488" y="8095"/>
                    <a:pt x="6488" y="8095"/>
                  </a:cubicBezTo>
                  <a:cubicBezTo>
                    <a:pt x="6488" y="8132"/>
                    <a:pt x="6488" y="8132"/>
                    <a:pt x="6488" y="8132"/>
                  </a:cubicBezTo>
                  <a:cubicBezTo>
                    <a:pt x="6488" y="8132"/>
                    <a:pt x="6488" y="8132"/>
                    <a:pt x="6488" y="8132"/>
                  </a:cubicBezTo>
                  <a:cubicBezTo>
                    <a:pt x="6488" y="8132"/>
                    <a:pt x="6488" y="8132"/>
                    <a:pt x="6469" y="8132"/>
                  </a:cubicBezTo>
                  <a:cubicBezTo>
                    <a:pt x="6469" y="8132"/>
                    <a:pt x="6469" y="8132"/>
                    <a:pt x="6450" y="8132"/>
                  </a:cubicBezTo>
                  <a:cubicBezTo>
                    <a:pt x="6450" y="8132"/>
                    <a:pt x="6450" y="8132"/>
                    <a:pt x="6450" y="8132"/>
                  </a:cubicBezTo>
                  <a:cubicBezTo>
                    <a:pt x="6450" y="8132"/>
                    <a:pt x="6450" y="8132"/>
                    <a:pt x="6450" y="8132"/>
                  </a:cubicBezTo>
                  <a:cubicBezTo>
                    <a:pt x="6450" y="8132"/>
                    <a:pt x="6450" y="8132"/>
                    <a:pt x="6450" y="8132"/>
                  </a:cubicBezTo>
                  <a:cubicBezTo>
                    <a:pt x="6450" y="8132"/>
                    <a:pt x="6450" y="8132"/>
                    <a:pt x="6450" y="8132"/>
                  </a:cubicBezTo>
                  <a:cubicBezTo>
                    <a:pt x="6431" y="8132"/>
                    <a:pt x="6431" y="8132"/>
                    <a:pt x="6431" y="8132"/>
                  </a:cubicBezTo>
                  <a:cubicBezTo>
                    <a:pt x="6431" y="8132"/>
                    <a:pt x="6431" y="8132"/>
                    <a:pt x="6431" y="8132"/>
                  </a:cubicBezTo>
                  <a:cubicBezTo>
                    <a:pt x="6431" y="8168"/>
                    <a:pt x="6431" y="8168"/>
                    <a:pt x="6431" y="8168"/>
                  </a:cubicBezTo>
                  <a:cubicBezTo>
                    <a:pt x="6412" y="8168"/>
                    <a:pt x="6393" y="8241"/>
                    <a:pt x="6393" y="8241"/>
                  </a:cubicBezTo>
                  <a:cubicBezTo>
                    <a:pt x="6393" y="8241"/>
                    <a:pt x="6393" y="8241"/>
                    <a:pt x="6393" y="8241"/>
                  </a:cubicBezTo>
                  <a:cubicBezTo>
                    <a:pt x="6393" y="8241"/>
                    <a:pt x="6393" y="8241"/>
                    <a:pt x="6393" y="8277"/>
                  </a:cubicBezTo>
                  <a:cubicBezTo>
                    <a:pt x="6374" y="8277"/>
                    <a:pt x="6374" y="8277"/>
                    <a:pt x="6355" y="8277"/>
                  </a:cubicBezTo>
                  <a:cubicBezTo>
                    <a:pt x="6355" y="8277"/>
                    <a:pt x="6355" y="8277"/>
                    <a:pt x="6355" y="8277"/>
                  </a:cubicBezTo>
                  <a:cubicBezTo>
                    <a:pt x="6355" y="8277"/>
                    <a:pt x="6355" y="8277"/>
                    <a:pt x="6336" y="8277"/>
                  </a:cubicBezTo>
                  <a:cubicBezTo>
                    <a:pt x="6336" y="8277"/>
                    <a:pt x="6336" y="8277"/>
                    <a:pt x="6336" y="8241"/>
                  </a:cubicBezTo>
                  <a:cubicBezTo>
                    <a:pt x="6317" y="8241"/>
                    <a:pt x="6317" y="8241"/>
                    <a:pt x="6317" y="8241"/>
                  </a:cubicBezTo>
                  <a:cubicBezTo>
                    <a:pt x="6317" y="8204"/>
                    <a:pt x="6317" y="8168"/>
                    <a:pt x="6317" y="8168"/>
                  </a:cubicBezTo>
                  <a:cubicBezTo>
                    <a:pt x="6336" y="8132"/>
                    <a:pt x="6336" y="8168"/>
                    <a:pt x="6336" y="8132"/>
                  </a:cubicBezTo>
                  <a:cubicBezTo>
                    <a:pt x="6336" y="8132"/>
                    <a:pt x="6317" y="8168"/>
                    <a:pt x="6317" y="8168"/>
                  </a:cubicBezTo>
                  <a:cubicBezTo>
                    <a:pt x="6317" y="8168"/>
                    <a:pt x="6317" y="8168"/>
                    <a:pt x="6317" y="8168"/>
                  </a:cubicBezTo>
                  <a:cubicBezTo>
                    <a:pt x="6317" y="8168"/>
                    <a:pt x="6317" y="8132"/>
                    <a:pt x="6317" y="8132"/>
                  </a:cubicBezTo>
                  <a:cubicBezTo>
                    <a:pt x="6317" y="8132"/>
                    <a:pt x="6336" y="8132"/>
                    <a:pt x="6336" y="8132"/>
                  </a:cubicBezTo>
                  <a:cubicBezTo>
                    <a:pt x="6336" y="8132"/>
                    <a:pt x="6336" y="8132"/>
                    <a:pt x="6355" y="8132"/>
                  </a:cubicBezTo>
                  <a:cubicBezTo>
                    <a:pt x="6355" y="8132"/>
                    <a:pt x="6355" y="8132"/>
                    <a:pt x="6355" y="8132"/>
                  </a:cubicBezTo>
                  <a:cubicBezTo>
                    <a:pt x="6336" y="8132"/>
                    <a:pt x="6336" y="8132"/>
                    <a:pt x="6336" y="8132"/>
                  </a:cubicBezTo>
                  <a:cubicBezTo>
                    <a:pt x="6336" y="8132"/>
                    <a:pt x="6336" y="8132"/>
                    <a:pt x="6336" y="8132"/>
                  </a:cubicBezTo>
                  <a:cubicBezTo>
                    <a:pt x="6355" y="8095"/>
                    <a:pt x="6412" y="8023"/>
                    <a:pt x="6431" y="8023"/>
                  </a:cubicBezTo>
                  <a:cubicBezTo>
                    <a:pt x="6431" y="8023"/>
                    <a:pt x="6431" y="8059"/>
                    <a:pt x="6431" y="8059"/>
                  </a:cubicBezTo>
                  <a:cubicBezTo>
                    <a:pt x="6431" y="8059"/>
                    <a:pt x="6431" y="8059"/>
                    <a:pt x="6431" y="8059"/>
                  </a:cubicBezTo>
                  <a:cubicBezTo>
                    <a:pt x="6431" y="8059"/>
                    <a:pt x="6431" y="8059"/>
                    <a:pt x="6431" y="8059"/>
                  </a:cubicBezTo>
                  <a:cubicBezTo>
                    <a:pt x="6450" y="8023"/>
                    <a:pt x="6469" y="8023"/>
                    <a:pt x="6488" y="8023"/>
                  </a:cubicBezTo>
                  <a:cubicBezTo>
                    <a:pt x="6488" y="8023"/>
                    <a:pt x="6488" y="8023"/>
                    <a:pt x="6488" y="8023"/>
                  </a:cubicBezTo>
                  <a:cubicBezTo>
                    <a:pt x="6450" y="8023"/>
                    <a:pt x="6412" y="7987"/>
                    <a:pt x="6393" y="8023"/>
                  </a:cubicBezTo>
                  <a:cubicBezTo>
                    <a:pt x="6393" y="8023"/>
                    <a:pt x="6393" y="8023"/>
                    <a:pt x="6393" y="8023"/>
                  </a:cubicBezTo>
                  <a:cubicBezTo>
                    <a:pt x="6412" y="7987"/>
                    <a:pt x="6431" y="7987"/>
                    <a:pt x="6431" y="7950"/>
                  </a:cubicBezTo>
                  <a:cubicBezTo>
                    <a:pt x="6431" y="7950"/>
                    <a:pt x="6431" y="7950"/>
                    <a:pt x="6431" y="7950"/>
                  </a:cubicBezTo>
                  <a:cubicBezTo>
                    <a:pt x="6431" y="7950"/>
                    <a:pt x="6412" y="7950"/>
                    <a:pt x="6412" y="7950"/>
                  </a:cubicBezTo>
                  <a:cubicBezTo>
                    <a:pt x="6412" y="7950"/>
                    <a:pt x="6412" y="7950"/>
                    <a:pt x="6412" y="7914"/>
                  </a:cubicBezTo>
                  <a:cubicBezTo>
                    <a:pt x="6412" y="7950"/>
                    <a:pt x="6412" y="7950"/>
                    <a:pt x="6412" y="7950"/>
                  </a:cubicBezTo>
                  <a:cubicBezTo>
                    <a:pt x="6412" y="7950"/>
                    <a:pt x="6412" y="7987"/>
                    <a:pt x="6412" y="7987"/>
                  </a:cubicBezTo>
                  <a:cubicBezTo>
                    <a:pt x="6374" y="7987"/>
                    <a:pt x="6355" y="8023"/>
                    <a:pt x="6336" y="8023"/>
                  </a:cubicBezTo>
                  <a:cubicBezTo>
                    <a:pt x="6317" y="8023"/>
                    <a:pt x="6317" y="8023"/>
                    <a:pt x="6317" y="8023"/>
                  </a:cubicBezTo>
                  <a:cubicBezTo>
                    <a:pt x="6317" y="8023"/>
                    <a:pt x="6317" y="8023"/>
                    <a:pt x="6317" y="8023"/>
                  </a:cubicBezTo>
                  <a:cubicBezTo>
                    <a:pt x="6317" y="8059"/>
                    <a:pt x="6298" y="8059"/>
                    <a:pt x="6298" y="8059"/>
                  </a:cubicBezTo>
                  <a:cubicBezTo>
                    <a:pt x="6298" y="8059"/>
                    <a:pt x="6280" y="8059"/>
                    <a:pt x="6261" y="8059"/>
                  </a:cubicBezTo>
                  <a:cubicBezTo>
                    <a:pt x="6261" y="8059"/>
                    <a:pt x="6261" y="8059"/>
                    <a:pt x="6261" y="8059"/>
                  </a:cubicBezTo>
                  <a:cubicBezTo>
                    <a:pt x="6261" y="8059"/>
                    <a:pt x="6261" y="8059"/>
                    <a:pt x="6261" y="8059"/>
                  </a:cubicBezTo>
                  <a:cubicBezTo>
                    <a:pt x="6261" y="8095"/>
                    <a:pt x="6261" y="8095"/>
                    <a:pt x="6261" y="8095"/>
                  </a:cubicBezTo>
                  <a:cubicBezTo>
                    <a:pt x="6261" y="8095"/>
                    <a:pt x="6261" y="8095"/>
                    <a:pt x="6261" y="8095"/>
                  </a:cubicBezTo>
                  <a:cubicBezTo>
                    <a:pt x="6261" y="8095"/>
                    <a:pt x="6261" y="8095"/>
                    <a:pt x="6261" y="8095"/>
                  </a:cubicBezTo>
                  <a:cubicBezTo>
                    <a:pt x="6242" y="8132"/>
                    <a:pt x="6242" y="8132"/>
                    <a:pt x="6223" y="8132"/>
                  </a:cubicBezTo>
                  <a:cubicBezTo>
                    <a:pt x="6223" y="8132"/>
                    <a:pt x="6223" y="8132"/>
                    <a:pt x="6223" y="8132"/>
                  </a:cubicBezTo>
                  <a:cubicBezTo>
                    <a:pt x="6223" y="8132"/>
                    <a:pt x="6223" y="8132"/>
                    <a:pt x="6223" y="8132"/>
                  </a:cubicBezTo>
                  <a:cubicBezTo>
                    <a:pt x="6204" y="8132"/>
                    <a:pt x="6204" y="8168"/>
                    <a:pt x="6204" y="8168"/>
                  </a:cubicBezTo>
                  <a:cubicBezTo>
                    <a:pt x="6204" y="8168"/>
                    <a:pt x="6185" y="8168"/>
                    <a:pt x="6185" y="8132"/>
                  </a:cubicBezTo>
                  <a:cubicBezTo>
                    <a:pt x="6185" y="8132"/>
                    <a:pt x="6185" y="8168"/>
                    <a:pt x="6166" y="8168"/>
                  </a:cubicBezTo>
                  <a:cubicBezTo>
                    <a:pt x="6166" y="8168"/>
                    <a:pt x="6166" y="8168"/>
                    <a:pt x="6166" y="8168"/>
                  </a:cubicBezTo>
                  <a:cubicBezTo>
                    <a:pt x="6166" y="8168"/>
                    <a:pt x="6166" y="8168"/>
                    <a:pt x="6147" y="8168"/>
                  </a:cubicBezTo>
                  <a:cubicBezTo>
                    <a:pt x="6147" y="8168"/>
                    <a:pt x="6147" y="8168"/>
                    <a:pt x="6147" y="8168"/>
                  </a:cubicBezTo>
                  <a:cubicBezTo>
                    <a:pt x="6147" y="8168"/>
                    <a:pt x="6147" y="8132"/>
                    <a:pt x="6166" y="8132"/>
                  </a:cubicBezTo>
                  <a:cubicBezTo>
                    <a:pt x="6147" y="8132"/>
                    <a:pt x="6147" y="8132"/>
                    <a:pt x="6147" y="8132"/>
                  </a:cubicBezTo>
                  <a:cubicBezTo>
                    <a:pt x="6147" y="8132"/>
                    <a:pt x="6147" y="8132"/>
                    <a:pt x="6147" y="8132"/>
                  </a:cubicBezTo>
                  <a:cubicBezTo>
                    <a:pt x="6147" y="8168"/>
                    <a:pt x="6128" y="8204"/>
                    <a:pt x="6128" y="8241"/>
                  </a:cubicBezTo>
                  <a:cubicBezTo>
                    <a:pt x="6128" y="8204"/>
                    <a:pt x="6109" y="8204"/>
                    <a:pt x="6109" y="8204"/>
                  </a:cubicBezTo>
                  <a:cubicBezTo>
                    <a:pt x="6109" y="8241"/>
                    <a:pt x="6109" y="8241"/>
                    <a:pt x="6109" y="8241"/>
                  </a:cubicBezTo>
                  <a:cubicBezTo>
                    <a:pt x="6109" y="8241"/>
                    <a:pt x="6109" y="8241"/>
                    <a:pt x="6090" y="8241"/>
                  </a:cubicBezTo>
                  <a:cubicBezTo>
                    <a:pt x="6090" y="8241"/>
                    <a:pt x="6109" y="8241"/>
                    <a:pt x="6109" y="8204"/>
                  </a:cubicBezTo>
                  <a:cubicBezTo>
                    <a:pt x="6090" y="8204"/>
                    <a:pt x="6090" y="8241"/>
                    <a:pt x="6090" y="8241"/>
                  </a:cubicBezTo>
                  <a:cubicBezTo>
                    <a:pt x="6090" y="8241"/>
                    <a:pt x="6090" y="8241"/>
                    <a:pt x="6090" y="8277"/>
                  </a:cubicBezTo>
                  <a:cubicBezTo>
                    <a:pt x="6090" y="8277"/>
                    <a:pt x="6090" y="8277"/>
                    <a:pt x="6090" y="8277"/>
                  </a:cubicBezTo>
                  <a:cubicBezTo>
                    <a:pt x="6090" y="8241"/>
                    <a:pt x="6090" y="8241"/>
                    <a:pt x="6071" y="8241"/>
                  </a:cubicBezTo>
                  <a:cubicBezTo>
                    <a:pt x="6071" y="8241"/>
                    <a:pt x="6090" y="8241"/>
                    <a:pt x="6090" y="8241"/>
                  </a:cubicBezTo>
                  <a:cubicBezTo>
                    <a:pt x="6071" y="8241"/>
                    <a:pt x="6071" y="8241"/>
                    <a:pt x="6071" y="8241"/>
                  </a:cubicBezTo>
                  <a:cubicBezTo>
                    <a:pt x="6071" y="8277"/>
                    <a:pt x="6071" y="8277"/>
                    <a:pt x="6071" y="8277"/>
                  </a:cubicBezTo>
                  <a:cubicBezTo>
                    <a:pt x="6053" y="8277"/>
                    <a:pt x="6034" y="8350"/>
                    <a:pt x="6034" y="8386"/>
                  </a:cubicBezTo>
                  <a:cubicBezTo>
                    <a:pt x="6034" y="8422"/>
                    <a:pt x="6034" y="8422"/>
                    <a:pt x="6034" y="8422"/>
                  </a:cubicBezTo>
                  <a:cubicBezTo>
                    <a:pt x="6034" y="8422"/>
                    <a:pt x="6034" y="8422"/>
                    <a:pt x="6034" y="8422"/>
                  </a:cubicBezTo>
                  <a:cubicBezTo>
                    <a:pt x="6034" y="8422"/>
                    <a:pt x="6015" y="8422"/>
                    <a:pt x="6015" y="8458"/>
                  </a:cubicBezTo>
                  <a:cubicBezTo>
                    <a:pt x="6034" y="8458"/>
                    <a:pt x="6053" y="8495"/>
                    <a:pt x="6053" y="8531"/>
                  </a:cubicBezTo>
                  <a:cubicBezTo>
                    <a:pt x="6053" y="8531"/>
                    <a:pt x="6053" y="8531"/>
                    <a:pt x="6053" y="8531"/>
                  </a:cubicBezTo>
                  <a:cubicBezTo>
                    <a:pt x="6071" y="8531"/>
                    <a:pt x="6071" y="8531"/>
                    <a:pt x="6071" y="8531"/>
                  </a:cubicBezTo>
                  <a:cubicBezTo>
                    <a:pt x="6071" y="8531"/>
                    <a:pt x="6071" y="8531"/>
                    <a:pt x="6071" y="8531"/>
                  </a:cubicBezTo>
                  <a:cubicBezTo>
                    <a:pt x="6071" y="8531"/>
                    <a:pt x="6071" y="8531"/>
                    <a:pt x="6071" y="8531"/>
                  </a:cubicBezTo>
                  <a:cubicBezTo>
                    <a:pt x="6071" y="8495"/>
                    <a:pt x="6071" y="8495"/>
                    <a:pt x="6071" y="8495"/>
                  </a:cubicBezTo>
                  <a:cubicBezTo>
                    <a:pt x="6071" y="8495"/>
                    <a:pt x="6071" y="8495"/>
                    <a:pt x="6071" y="8495"/>
                  </a:cubicBezTo>
                  <a:cubicBezTo>
                    <a:pt x="6071" y="8495"/>
                    <a:pt x="6071" y="8495"/>
                    <a:pt x="6071" y="8495"/>
                  </a:cubicBezTo>
                  <a:cubicBezTo>
                    <a:pt x="6071" y="8531"/>
                    <a:pt x="6090" y="8531"/>
                    <a:pt x="6090" y="8567"/>
                  </a:cubicBezTo>
                  <a:cubicBezTo>
                    <a:pt x="6071" y="8567"/>
                    <a:pt x="6053" y="8567"/>
                    <a:pt x="6034" y="8567"/>
                  </a:cubicBezTo>
                  <a:cubicBezTo>
                    <a:pt x="6034" y="8567"/>
                    <a:pt x="6034" y="8531"/>
                    <a:pt x="6034" y="8531"/>
                  </a:cubicBezTo>
                  <a:cubicBezTo>
                    <a:pt x="6034" y="8531"/>
                    <a:pt x="6034" y="8531"/>
                    <a:pt x="6034" y="8531"/>
                  </a:cubicBezTo>
                  <a:cubicBezTo>
                    <a:pt x="6034" y="8567"/>
                    <a:pt x="6015" y="8567"/>
                    <a:pt x="6015" y="8567"/>
                  </a:cubicBezTo>
                  <a:cubicBezTo>
                    <a:pt x="6015" y="8567"/>
                    <a:pt x="6015" y="8567"/>
                    <a:pt x="5996" y="8567"/>
                  </a:cubicBezTo>
                  <a:cubicBezTo>
                    <a:pt x="5996" y="8567"/>
                    <a:pt x="6015" y="8531"/>
                    <a:pt x="6015" y="8531"/>
                  </a:cubicBezTo>
                  <a:cubicBezTo>
                    <a:pt x="5996" y="8531"/>
                    <a:pt x="5996" y="8531"/>
                    <a:pt x="5996" y="8531"/>
                  </a:cubicBezTo>
                  <a:cubicBezTo>
                    <a:pt x="5996" y="8567"/>
                    <a:pt x="5996" y="8567"/>
                    <a:pt x="5996" y="8604"/>
                  </a:cubicBezTo>
                  <a:cubicBezTo>
                    <a:pt x="5920" y="8604"/>
                    <a:pt x="5863" y="8640"/>
                    <a:pt x="5826" y="8676"/>
                  </a:cubicBezTo>
                  <a:cubicBezTo>
                    <a:pt x="5826" y="8676"/>
                    <a:pt x="5844" y="8640"/>
                    <a:pt x="5844" y="8640"/>
                  </a:cubicBezTo>
                  <a:cubicBezTo>
                    <a:pt x="5844" y="8640"/>
                    <a:pt x="5826" y="8676"/>
                    <a:pt x="5826" y="8676"/>
                  </a:cubicBezTo>
                  <a:cubicBezTo>
                    <a:pt x="5826" y="8676"/>
                    <a:pt x="5826" y="8676"/>
                    <a:pt x="5807" y="8713"/>
                  </a:cubicBezTo>
                  <a:cubicBezTo>
                    <a:pt x="5807" y="8713"/>
                    <a:pt x="5807" y="8713"/>
                    <a:pt x="5807" y="8713"/>
                  </a:cubicBezTo>
                  <a:cubicBezTo>
                    <a:pt x="5826" y="8713"/>
                    <a:pt x="5826" y="8713"/>
                    <a:pt x="5826" y="8713"/>
                  </a:cubicBezTo>
                  <a:cubicBezTo>
                    <a:pt x="5826" y="8785"/>
                    <a:pt x="5826" y="8822"/>
                    <a:pt x="5807" y="8858"/>
                  </a:cubicBezTo>
                  <a:cubicBezTo>
                    <a:pt x="5807" y="8858"/>
                    <a:pt x="5807" y="8858"/>
                    <a:pt x="5807" y="8858"/>
                  </a:cubicBezTo>
                  <a:cubicBezTo>
                    <a:pt x="5807" y="8894"/>
                    <a:pt x="5788" y="8930"/>
                    <a:pt x="5769" y="8930"/>
                  </a:cubicBezTo>
                  <a:cubicBezTo>
                    <a:pt x="5769" y="8930"/>
                    <a:pt x="5769" y="8930"/>
                    <a:pt x="5769" y="8930"/>
                  </a:cubicBezTo>
                  <a:cubicBezTo>
                    <a:pt x="5769" y="8930"/>
                    <a:pt x="5769" y="8930"/>
                    <a:pt x="5769" y="8930"/>
                  </a:cubicBezTo>
                  <a:cubicBezTo>
                    <a:pt x="5769" y="8930"/>
                    <a:pt x="5769" y="8930"/>
                    <a:pt x="5769" y="8894"/>
                  </a:cubicBezTo>
                  <a:cubicBezTo>
                    <a:pt x="5750" y="8894"/>
                    <a:pt x="5750" y="8858"/>
                    <a:pt x="5731" y="8858"/>
                  </a:cubicBezTo>
                  <a:cubicBezTo>
                    <a:pt x="5731" y="8822"/>
                    <a:pt x="5750" y="8822"/>
                    <a:pt x="5750" y="8822"/>
                  </a:cubicBezTo>
                  <a:cubicBezTo>
                    <a:pt x="5750" y="8822"/>
                    <a:pt x="5750" y="8822"/>
                    <a:pt x="5750" y="8822"/>
                  </a:cubicBezTo>
                  <a:cubicBezTo>
                    <a:pt x="5731" y="8822"/>
                    <a:pt x="5731" y="8822"/>
                    <a:pt x="5731" y="8822"/>
                  </a:cubicBezTo>
                  <a:cubicBezTo>
                    <a:pt x="5731" y="8858"/>
                    <a:pt x="5750" y="8930"/>
                    <a:pt x="5769" y="8967"/>
                  </a:cubicBezTo>
                  <a:cubicBezTo>
                    <a:pt x="5769" y="8967"/>
                    <a:pt x="5769" y="9003"/>
                    <a:pt x="5769" y="9003"/>
                  </a:cubicBezTo>
                  <a:cubicBezTo>
                    <a:pt x="5769" y="9039"/>
                    <a:pt x="5750" y="9039"/>
                    <a:pt x="5750" y="9076"/>
                  </a:cubicBezTo>
                  <a:cubicBezTo>
                    <a:pt x="5750" y="9076"/>
                    <a:pt x="5731" y="9112"/>
                    <a:pt x="5731" y="9112"/>
                  </a:cubicBezTo>
                  <a:cubicBezTo>
                    <a:pt x="5731" y="9148"/>
                    <a:pt x="5731" y="9112"/>
                    <a:pt x="5731" y="9112"/>
                  </a:cubicBezTo>
                  <a:cubicBezTo>
                    <a:pt x="5712" y="9148"/>
                    <a:pt x="5712" y="9148"/>
                    <a:pt x="5712" y="9185"/>
                  </a:cubicBezTo>
                  <a:cubicBezTo>
                    <a:pt x="5712" y="9185"/>
                    <a:pt x="5712" y="9185"/>
                    <a:pt x="5712" y="9185"/>
                  </a:cubicBezTo>
                  <a:cubicBezTo>
                    <a:pt x="5712" y="9185"/>
                    <a:pt x="5712" y="9185"/>
                    <a:pt x="5712" y="9148"/>
                  </a:cubicBezTo>
                  <a:cubicBezTo>
                    <a:pt x="5712" y="9112"/>
                    <a:pt x="5712" y="9112"/>
                    <a:pt x="5731" y="9076"/>
                  </a:cubicBezTo>
                  <a:cubicBezTo>
                    <a:pt x="5731" y="9076"/>
                    <a:pt x="5731" y="9076"/>
                    <a:pt x="5712" y="9076"/>
                  </a:cubicBezTo>
                  <a:cubicBezTo>
                    <a:pt x="5712" y="9076"/>
                    <a:pt x="5712" y="9076"/>
                    <a:pt x="5712" y="9076"/>
                  </a:cubicBezTo>
                  <a:cubicBezTo>
                    <a:pt x="5712" y="9076"/>
                    <a:pt x="5712" y="9076"/>
                    <a:pt x="5712" y="9076"/>
                  </a:cubicBezTo>
                  <a:cubicBezTo>
                    <a:pt x="5712" y="9076"/>
                    <a:pt x="5712" y="9039"/>
                    <a:pt x="5731" y="9039"/>
                  </a:cubicBezTo>
                  <a:cubicBezTo>
                    <a:pt x="5712" y="9039"/>
                    <a:pt x="5712" y="9039"/>
                    <a:pt x="5712" y="9039"/>
                  </a:cubicBezTo>
                  <a:cubicBezTo>
                    <a:pt x="5712" y="9039"/>
                    <a:pt x="5712" y="9039"/>
                    <a:pt x="5712" y="9003"/>
                  </a:cubicBezTo>
                  <a:cubicBezTo>
                    <a:pt x="5712" y="9003"/>
                    <a:pt x="5712" y="9039"/>
                    <a:pt x="5712" y="9039"/>
                  </a:cubicBezTo>
                  <a:cubicBezTo>
                    <a:pt x="5693" y="9039"/>
                    <a:pt x="5693" y="9003"/>
                    <a:pt x="5693" y="9003"/>
                  </a:cubicBezTo>
                  <a:cubicBezTo>
                    <a:pt x="5693" y="9003"/>
                    <a:pt x="5693" y="9003"/>
                    <a:pt x="5693" y="9003"/>
                  </a:cubicBezTo>
                  <a:cubicBezTo>
                    <a:pt x="5693" y="9003"/>
                    <a:pt x="5693" y="9003"/>
                    <a:pt x="5693" y="9003"/>
                  </a:cubicBezTo>
                  <a:cubicBezTo>
                    <a:pt x="5693" y="9003"/>
                    <a:pt x="5693" y="8967"/>
                    <a:pt x="5712" y="8967"/>
                  </a:cubicBezTo>
                  <a:cubicBezTo>
                    <a:pt x="5712" y="8967"/>
                    <a:pt x="5712" y="8967"/>
                    <a:pt x="5712" y="8967"/>
                  </a:cubicBezTo>
                  <a:cubicBezTo>
                    <a:pt x="5693" y="8967"/>
                    <a:pt x="5693" y="8967"/>
                    <a:pt x="5693" y="8967"/>
                  </a:cubicBezTo>
                  <a:cubicBezTo>
                    <a:pt x="5693" y="8967"/>
                    <a:pt x="5693" y="8967"/>
                    <a:pt x="5693" y="8967"/>
                  </a:cubicBezTo>
                  <a:cubicBezTo>
                    <a:pt x="5693" y="8967"/>
                    <a:pt x="5693" y="8967"/>
                    <a:pt x="5693" y="8967"/>
                  </a:cubicBezTo>
                  <a:cubicBezTo>
                    <a:pt x="5693" y="8930"/>
                    <a:pt x="5693" y="8930"/>
                    <a:pt x="5693" y="8930"/>
                  </a:cubicBezTo>
                  <a:cubicBezTo>
                    <a:pt x="5693" y="8967"/>
                    <a:pt x="5693" y="8967"/>
                    <a:pt x="5693" y="8967"/>
                  </a:cubicBezTo>
                  <a:cubicBezTo>
                    <a:pt x="5693" y="8967"/>
                    <a:pt x="5693" y="8930"/>
                    <a:pt x="5693" y="8930"/>
                  </a:cubicBezTo>
                  <a:cubicBezTo>
                    <a:pt x="5693" y="8930"/>
                    <a:pt x="5693" y="8930"/>
                    <a:pt x="5693" y="8930"/>
                  </a:cubicBezTo>
                  <a:cubicBezTo>
                    <a:pt x="5693" y="8930"/>
                    <a:pt x="5693" y="8930"/>
                    <a:pt x="5693" y="8930"/>
                  </a:cubicBezTo>
                  <a:cubicBezTo>
                    <a:pt x="5693" y="8930"/>
                    <a:pt x="5693" y="8930"/>
                    <a:pt x="5693" y="8930"/>
                  </a:cubicBezTo>
                  <a:cubicBezTo>
                    <a:pt x="5693" y="8930"/>
                    <a:pt x="5693" y="8930"/>
                    <a:pt x="5712" y="8894"/>
                  </a:cubicBezTo>
                  <a:cubicBezTo>
                    <a:pt x="5693" y="8894"/>
                    <a:pt x="5693" y="8894"/>
                    <a:pt x="5693" y="8894"/>
                  </a:cubicBezTo>
                  <a:cubicBezTo>
                    <a:pt x="5693" y="8894"/>
                    <a:pt x="5693" y="8894"/>
                    <a:pt x="5693" y="8894"/>
                  </a:cubicBezTo>
                  <a:cubicBezTo>
                    <a:pt x="5693" y="8894"/>
                    <a:pt x="5693" y="8894"/>
                    <a:pt x="5693" y="8894"/>
                  </a:cubicBezTo>
                  <a:cubicBezTo>
                    <a:pt x="5712" y="8894"/>
                    <a:pt x="5712" y="8858"/>
                    <a:pt x="5712" y="8858"/>
                  </a:cubicBezTo>
                  <a:cubicBezTo>
                    <a:pt x="5712" y="8858"/>
                    <a:pt x="5712" y="8858"/>
                    <a:pt x="5712" y="8858"/>
                  </a:cubicBezTo>
                  <a:cubicBezTo>
                    <a:pt x="5712" y="8858"/>
                    <a:pt x="5712" y="8858"/>
                    <a:pt x="5712" y="8858"/>
                  </a:cubicBezTo>
                  <a:cubicBezTo>
                    <a:pt x="5712" y="8858"/>
                    <a:pt x="5712" y="8858"/>
                    <a:pt x="5693" y="8858"/>
                  </a:cubicBezTo>
                  <a:cubicBezTo>
                    <a:pt x="5693" y="8858"/>
                    <a:pt x="5693" y="8858"/>
                    <a:pt x="5693" y="8858"/>
                  </a:cubicBezTo>
                  <a:cubicBezTo>
                    <a:pt x="5693" y="8858"/>
                    <a:pt x="5693" y="8858"/>
                    <a:pt x="5693" y="8858"/>
                  </a:cubicBezTo>
                  <a:cubicBezTo>
                    <a:pt x="5693" y="8858"/>
                    <a:pt x="5693" y="8858"/>
                    <a:pt x="5693" y="8894"/>
                  </a:cubicBezTo>
                  <a:cubicBezTo>
                    <a:pt x="5693" y="8894"/>
                    <a:pt x="5693" y="8894"/>
                    <a:pt x="5693" y="8894"/>
                  </a:cubicBezTo>
                  <a:cubicBezTo>
                    <a:pt x="5693" y="8858"/>
                    <a:pt x="5693" y="8858"/>
                    <a:pt x="5693" y="8858"/>
                  </a:cubicBezTo>
                  <a:cubicBezTo>
                    <a:pt x="5693" y="8894"/>
                    <a:pt x="5693" y="8894"/>
                    <a:pt x="5693" y="8894"/>
                  </a:cubicBezTo>
                  <a:cubicBezTo>
                    <a:pt x="5674" y="8894"/>
                    <a:pt x="5674" y="8894"/>
                    <a:pt x="5674" y="8894"/>
                  </a:cubicBezTo>
                  <a:cubicBezTo>
                    <a:pt x="5693" y="8967"/>
                    <a:pt x="5674" y="8930"/>
                    <a:pt x="5674" y="8967"/>
                  </a:cubicBezTo>
                  <a:cubicBezTo>
                    <a:pt x="5674" y="8967"/>
                    <a:pt x="5674" y="9003"/>
                    <a:pt x="5693" y="9003"/>
                  </a:cubicBezTo>
                  <a:cubicBezTo>
                    <a:pt x="5693" y="9003"/>
                    <a:pt x="5674" y="9003"/>
                    <a:pt x="5674" y="9003"/>
                  </a:cubicBezTo>
                  <a:cubicBezTo>
                    <a:pt x="5674" y="9003"/>
                    <a:pt x="5674" y="9003"/>
                    <a:pt x="5674" y="9003"/>
                  </a:cubicBezTo>
                  <a:cubicBezTo>
                    <a:pt x="5674" y="9003"/>
                    <a:pt x="5674" y="9003"/>
                    <a:pt x="5674" y="9003"/>
                  </a:cubicBezTo>
                  <a:cubicBezTo>
                    <a:pt x="5674" y="9003"/>
                    <a:pt x="5674" y="9003"/>
                    <a:pt x="5674" y="9003"/>
                  </a:cubicBezTo>
                  <a:cubicBezTo>
                    <a:pt x="5674" y="9003"/>
                    <a:pt x="5674" y="9003"/>
                    <a:pt x="5693" y="9039"/>
                  </a:cubicBezTo>
                  <a:cubicBezTo>
                    <a:pt x="5674" y="9039"/>
                    <a:pt x="5655" y="9039"/>
                    <a:pt x="5655" y="9003"/>
                  </a:cubicBezTo>
                  <a:cubicBezTo>
                    <a:pt x="5655" y="9003"/>
                    <a:pt x="5655" y="9003"/>
                    <a:pt x="5655" y="9039"/>
                  </a:cubicBezTo>
                  <a:cubicBezTo>
                    <a:pt x="5636" y="9003"/>
                    <a:pt x="5636" y="9003"/>
                    <a:pt x="5636" y="9003"/>
                  </a:cubicBezTo>
                  <a:cubicBezTo>
                    <a:pt x="5636" y="9003"/>
                    <a:pt x="5636" y="9003"/>
                    <a:pt x="5636" y="9003"/>
                  </a:cubicBezTo>
                  <a:cubicBezTo>
                    <a:pt x="5636" y="8967"/>
                    <a:pt x="5636" y="8967"/>
                    <a:pt x="5636" y="8967"/>
                  </a:cubicBezTo>
                  <a:cubicBezTo>
                    <a:pt x="5636" y="8967"/>
                    <a:pt x="5636" y="8967"/>
                    <a:pt x="5636" y="8967"/>
                  </a:cubicBezTo>
                  <a:cubicBezTo>
                    <a:pt x="5636" y="9003"/>
                    <a:pt x="5618" y="9003"/>
                    <a:pt x="5636" y="9003"/>
                  </a:cubicBezTo>
                  <a:cubicBezTo>
                    <a:pt x="5636" y="9039"/>
                    <a:pt x="5693" y="9076"/>
                    <a:pt x="5693" y="9076"/>
                  </a:cubicBezTo>
                  <a:cubicBezTo>
                    <a:pt x="5693" y="9112"/>
                    <a:pt x="5693" y="9112"/>
                    <a:pt x="5674" y="9112"/>
                  </a:cubicBezTo>
                  <a:cubicBezTo>
                    <a:pt x="5674" y="9112"/>
                    <a:pt x="5674" y="9112"/>
                    <a:pt x="5674" y="9112"/>
                  </a:cubicBezTo>
                  <a:cubicBezTo>
                    <a:pt x="5674" y="9076"/>
                    <a:pt x="5655" y="9076"/>
                    <a:pt x="5655" y="9076"/>
                  </a:cubicBezTo>
                  <a:cubicBezTo>
                    <a:pt x="5674" y="9112"/>
                    <a:pt x="5674" y="9112"/>
                    <a:pt x="5693" y="9112"/>
                  </a:cubicBezTo>
                  <a:cubicBezTo>
                    <a:pt x="5693" y="9112"/>
                    <a:pt x="5693" y="9112"/>
                    <a:pt x="5693" y="9112"/>
                  </a:cubicBezTo>
                  <a:cubicBezTo>
                    <a:pt x="5693" y="9148"/>
                    <a:pt x="5693" y="9148"/>
                    <a:pt x="5693" y="9148"/>
                  </a:cubicBezTo>
                  <a:cubicBezTo>
                    <a:pt x="5693" y="9148"/>
                    <a:pt x="5693" y="9148"/>
                    <a:pt x="5693" y="9148"/>
                  </a:cubicBezTo>
                  <a:cubicBezTo>
                    <a:pt x="5693" y="9148"/>
                    <a:pt x="5693" y="9148"/>
                    <a:pt x="5674" y="9148"/>
                  </a:cubicBezTo>
                  <a:cubicBezTo>
                    <a:pt x="5674" y="9148"/>
                    <a:pt x="5674" y="9148"/>
                    <a:pt x="5674" y="9148"/>
                  </a:cubicBezTo>
                  <a:cubicBezTo>
                    <a:pt x="5674" y="9148"/>
                    <a:pt x="5674" y="9148"/>
                    <a:pt x="5674" y="9148"/>
                  </a:cubicBezTo>
                  <a:cubicBezTo>
                    <a:pt x="5674" y="9148"/>
                    <a:pt x="5674" y="9148"/>
                    <a:pt x="5655" y="9148"/>
                  </a:cubicBezTo>
                  <a:cubicBezTo>
                    <a:pt x="5674" y="9148"/>
                    <a:pt x="5674" y="9148"/>
                    <a:pt x="5693" y="9185"/>
                  </a:cubicBezTo>
                  <a:cubicBezTo>
                    <a:pt x="5693" y="9185"/>
                    <a:pt x="5693" y="9185"/>
                    <a:pt x="5693" y="9185"/>
                  </a:cubicBezTo>
                  <a:cubicBezTo>
                    <a:pt x="5674" y="9185"/>
                    <a:pt x="5674" y="9185"/>
                    <a:pt x="5674" y="9185"/>
                  </a:cubicBezTo>
                  <a:cubicBezTo>
                    <a:pt x="5674" y="9185"/>
                    <a:pt x="5674" y="9148"/>
                    <a:pt x="5655" y="9148"/>
                  </a:cubicBezTo>
                  <a:cubicBezTo>
                    <a:pt x="5655" y="9148"/>
                    <a:pt x="5655" y="9148"/>
                    <a:pt x="5655" y="9148"/>
                  </a:cubicBezTo>
                  <a:cubicBezTo>
                    <a:pt x="5655" y="9185"/>
                    <a:pt x="5655" y="9185"/>
                    <a:pt x="5655" y="9185"/>
                  </a:cubicBezTo>
                  <a:cubicBezTo>
                    <a:pt x="5655" y="9185"/>
                    <a:pt x="5674" y="9185"/>
                    <a:pt x="5674" y="9221"/>
                  </a:cubicBezTo>
                  <a:cubicBezTo>
                    <a:pt x="5693" y="9221"/>
                    <a:pt x="5712" y="9185"/>
                    <a:pt x="5712" y="9257"/>
                  </a:cubicBezTo>
                  <a:cubicBezTo>
                    <a:pt x="5712" y="9257"/>
                    <a:pt x="5712" y="9257"/>
                    <a:pt x="5712" y="9257"/>
                  </a:cubicBezTo>
                  <a:cubicBezTo>
                    <a:pt x="5712" y="9257"/>
                    <a:pt x="5712" y="9257"/>
                    <a:pt x="5712" y="9257"/>
                  </a:cubicBezTo>
                  <a:cubicBezTo>
                    <a:pt x="5712" y="9257"/>
                    <a:pt x="5712" y="9257"/>
                    <a:pt x="5712" y="9257"/>
                  </a:cubicBezTo>
                  <a:cubicBezTo>
                    <a:pt x="5712" y="9257"/>
                    <a:pt x="5712" y="9257"/>
                    <a:pt x="5712" y="9257"/>
                  </a:cubicBezTo>
                  <a:cubicBezTo>
                    <a:pt x="5712" y="9257"/>
                    <a:pt x="5712" y="9257"/>
                    <a:pt x="5712" y="9257"/>
                  </a:cubicBezTo>
                  <a:cubicBezTo>
                    <a:pt x="5712" y="9293"/>
                    <a:pt x="5712" y="9293"/>
                    <a:pt x="5712" y="9330"/>
                  </a:cubicBezTo>
                  <a:cubicBezTo>
                    <a:pt x="5712" y="9330"/>
                    <a:pt x="5712" y="9330"/>
                    <a:pt x="5712" y="9330"/>
                  </a:cubicBezTo>
                  <a:cubicBezTo>
                    <a:pt x="5712" y="9330"/>
                    <a:pt x="5712" y="9293"/>
                    <a:pt x="5712" y="9293"/>
                  </a:cubicBezTo>
                  <a:cubicBezTo>
                    <a:pt x="5712" y="9293"/>
                    <a:pt x="5693" y="9293"/>
                    <a:pt x="5693" y="9293"/>
                  </a:cubicBezTo>
                  <a:cubicBezTo>
                    <a:pt x="5693" y="9293"/>
                    <a:pt x="5693" y="9293"/>
                    <a:pt x="5693" y="9330"/>
                  </a:cubicBezTo>
                  <a:cubicBezTo>
                    <a:pt x="5693" y="9330"/>
                    <a:pt x="5693" y="9330"/>
                    <a:pt x="5693" y="9330"/>
                  </a:cubicBezTo>
                  <a:cubicBezTo>
                    <a:pt x="5693" y="9330"/>
                    <a:pt x="5693" y="9330"/>
                    <a:pt x="5693" y="9330"/>
                  </a:cubicBezTo>
                  <a:cubicBezTo>
                    <a:pt x="5693" y="9330"/>
                    <a:pt x="5693" y="9330"/>
                    <a:pt x="5674" y="9293"/>
                  </a:cubicBezTo>
                  <a:cubicBezTo>
                    <a:pt x="5693" y="9330"/>
                    <a:pt x="5693" y="9330"/>
                    <a:pt x="5693" y="9330"/>
                  </a:cubicBezTo>
                  <a:cubicBezTo>
                    <a:pt x="5674" y="9330"/>
                    <a:pt x="5674" y="9330"/>
                    <a:pt x="5674" y="9330"/>
                  </a:cubicBezTo>
                  <a:cubicBezTo>
                    <a:pt x="5674" y="9330"/>
                    <a:pt x="5674" y="9330"/>
                    <a:pt x="5674" y="9330"/>
                  </a:cubicBezTo>
                  <a:cubicBezTo>
                    <a:pt x="5655" y="9293"/>
                    <a:pt x="5674" y="9293"/>
                    <a:pt x="5655" y="9293"/>
                  </a:cubicBezTo>
                  <a:cubicBezTo>
                    <a:pt x="5655" y="9293"/>
                    <a:pt x="5655" y="9293"/>
                    <a:pt x="5655" y="9293"/>
                  </a:cubicBezTo>
                  <a:cubicBezTo>
                    <a:pt x="5655" y="9330"/>
                    <a:pt x="5674" y="9330"/>
                    <a:pt x="5655" y="9330"/>
                  </a:cubicBezTo>
                  <a:cubicBezTo>
                    <a:pt x="5674" y="9330"/>
                    <a:pt x="5693" y="9330"/>
                    <a:pt x="5712" y="9330"/>
                  </a:cubicBezTo>
                  <a:cubicBezTo>
                    <a:pt x="5712" y="9330"/>
                    <a:pt x="5712" y="9330"/>
                    <a:pt x="5712" y="9330"/>
                  </a:cubicBezTo>
                  <a:cubicBezTo>
                    <a:pt x="5712" y="9366"/>
                    <a:pt x="5693" y="9366"/>
                    <a:pt x="5712" y="9366"/>
                  </a:cubicBezTo>
                  <a:cubicBezTo>
                    <a:pt x="5712" y="9366"/>
                    <a:pt x="5712" y="9366"/>
                    <a:pt x="5712" y="9366"/>
                  </a:cubicBezTo>
                  <a:cubicBezTo>
                    <a:pt x="5712" y="9366"/>
                    <a:pt x="5712" y="9366"/>
                    <a:pt x="5712" y="9330"/>
                  </a:cubicBezTo>
                  <a:cubicBezTo>
                    <a:pt x="5712" y="9330"/>
                    <a:pt x="5712" y="9330"/>
                    <a:pt x="5712" y="9330"/>
                  </a:cubicBezTo>
                  <a:cubicBezTo>
                    <a:pt x="5731" y="9366"/>
                    <a:pt x="5731" y="9366"/>
                    <a:pt x="5731" y="9366"/>
                  </a:cubicBezTo>
                  <a:cubicBezTo>
                    <a:pt x="5731" y="9366"/>
                    <a:pt x="5731" y="9402"/>
                    <a:pt x="5731" y="9402"/>
                  </a:cubicBezTo>
                  <a:cubicBezTo>
                    <a:pt x="5712" y="9402"/>
                    <a:pt x="5712" y="9366"/>
                    <a:pt x="5712" y="9402"/>
                  </a:cubicBezTo>
                  <a:cubicBezTo>
                    <a:pt x="5712" y="9402"/>
                    <a:pt x="5712" y="9402"/>
                    <a:pt x="5693" y="9439"/>
                  </a:cubicBezTo>
                  <a:cubicBezTo>
                    <a:pt x="5674" y="9439"/>
                    <a:pt x="5674" y="9402"/>
                    <a:pt x="5674" y="9402"/>
                  </a:cubicBezTo>
                  <a:cubicBezTo>
                    <a:pt x="5674" y="9402"/>
                    <a:pt x="5674" y="9402"/>
                    <a:pt x="5674" y="9402"/>
                  </a:cubicBezTo>
                  <a:cubicBezTo>
                    <a:pt x="5674" y="9402"/>
                    <a:pt x="5674" y="9402"/>
                    <a:pt x="5674" y="9402"/>
                  </a:cubicBezTo>
                  <a:cubicBezTo>
                    <a:pt x="5655" y="9402"/>
                    <a:pt x="5655" y="9402"/>
                    <a:pt x="5636" y="9402"/>
                  </a:cubicBezTo>
                  <a:cubicBezTo>
                    <a:pt x="5636" y="9402"/>
                    <a:pt x="5655" y="9402"/>
                    <a:pt x="5655" y="9402"/>
                  </a:cubicBezTo>
                  <a:cubicBezTo>
                    <a:pt x="5655" y="9402"/>
                    <a:pt x="5674" y="9439"/>
                    <a:pt x="5674" y="9439"/>
                  </a:cubicBezTo>
                  <a:cubicBezTo>
                    <a:pt x="5674" y="9439"/>
                    <a:pt x="5674" y="9439"/>
                    <a:pt x="5674" y="9439"/>
                  </a:cubicBezTo>
                  <a:cubicBezTo>
                    <a:pt x="5674" y="9439"/>
                    <a:pt x="5674" y="9475"/>
                    <a:pt x="5655" y="9475"/>
                  </a:cubicBezTo>
                  <a:cubicBezTo>
                    <a:pt x="5655" y="9475"/>
                    <a:pt x="5655" y="9475"/>
                    <a:pt x="5636" y="9439"/>
                  </a:cubicBezTo>
                  <a:cubicBezTo>
                    <a:pt x="5636" y="9475"/>
                    <a:pt x="5655" y="9475"/>
                    <a:pt x="5655" y="9475"/>
                  </a:cubicBezTo>
                  <a:cubicBezTo>
                    <a:pt x="5655" y="9475"/>
                    <a:pt x="5655" y="9475"/>
                    <a:pt x="5655" y="9475"/>
                  </a:cubicBezTo>
                  <a:cubicBezTo>
                    <a:pt x="5674" y="9475"/>
                    <a:pt x="5674" y="9475"/>
                    <a:pt x="5674" y="9475"/>
                  </a:cubicBezTo>
                  <a:cubicBezTo>
                    <a:pt x="5674" y="9475"/>
                    <a:pt x="5693" y="9475"/>
                    <a:pt x="5693" y="9475"/>
                  </a:cubicBezTo>
                  <a:cubicBezTo>
                    <a:pt x="5693" y="9475"/>
                    <a:pt x="5693" y="9475"/>
                    <a:pt x="5693" y="9475"/>
                  </a:cubicBezTo>
                  <a:cubicBezTo>
                    <a:pt x="5674" y="9475"/>
                    <a:pt x="5674" y="9511"/>
                    <a:pt x="5674" y="9511"/>
                  </a:cubicBezTo>
                  <a:cubicBezTo>
                    <a:pt x="5655" y="9511"/>
                    <a:pt x="5636" y="9511"/>
                    <a:pt x="5636" y="9511"/>
                  </a:cubicBezTo>
                  <a:cubicBezTo>
                    <a:pt x="5618" y="9548"/>
                    <a:pt x="5599" y="9584"/>
                    <a:pt x="5580" y="9620"/>
                  </a:cubicBezTo>
                  <a:cubicBezTo>
                    <a:pt x="5580" y="9620"/>
                    <a:pt x="5542" y="9620"/>
                    <a:pt x="5523" y="9656"/>
                  </a:cubicBezTo>
                  <a:cubicBezTo>
                    <a:pt x="5504" y="9656"/>
                    <a:pt x="5504" y="9693"/>
                    <a:pt x="5504" y="9729"/>
                  </a:cubicBezTo>
                  <a:cubicBezTo>
                    <a:pt x="5485" y="9765"/>
                    <a:pt x="5447" y="9802"/>
                    <a:pt x="5428" y="9802"/>
                  </a:cubicBezTo>
                  <a:cubicBezTo>
                    <a:pt x="5409" y="9838"/>
                    <a:pt x="5409" y="9874"/>
                    <a:pt x="5391" y="9911"/>
                  </a:cubicBezTo>
                  <a:cubicBezTo>
                    <a:pt x="5391" y="9947"/>
                    <a:pt x="5372" y="9983"/>
                    <a:pt x="5372" y="10019"/>
                  </a:cubicBezTo>
                  <a:cubicBezTo>
                    <a:pt x="5353" y="10128"/>
                    <a:pt x="5409" y="10237"/>
                    <a:pt x="5428" y="10310"/>
                  </a:cubicBezTo>
                  <a:cubicBezTo>
                    <a:pt x="5428" y="10346"/>
                    <a:pt x="5428" y="10383"/>
                    <a:pt x="5428" y="10419"/>
                  </a:cubicBezTo>
                  <a:cubicBezTo>
                    <a:pt x="5447" y="10455"/>
                    <a:pt x="5447" y="10491"/>
                    <a:pt x="5447" y="10528"/>
                  </a:cubicBezTo>
                  <a:cubicBezTo>
                    <a:pt x="5466" y="10600"/>
                    <a:pt x="5447" y="10709"/>
                    <a:pt x="5428" y="10782"/>
                  </a:cubicBezTo>
                  <a:cubicBezTo>
                    <a:pt x="5428" y="10782"/>
                    <a:pt x="5428" y="10782"/>
                    <a:pt x="5428" y="10782"/>
                  </a:cubicBezTo>
                  <a:cubicBezTo>
                    <a:pt x="5428" y="10782"/>
                    <a:pt x="5428" y="10746"/>
                    <a:pt x="5428" y="10746"/>
                  </a:cubicBezTo>
                  <a:cubicBezTo>
                    <a:pt x="5428" y="10746"/>
                    <a:pt x="5409" y="10746"/>
                    <a:pt x="5391" y="10746"/>
                  </a:cubicBezTo>
                  <a:cubicBezTo>
                    <a:pt x="5391" y="10746"/>
                    <a:pt x="5372" y="10673"/>
                    <a:pt x="5372" y="10673"/>
                  </a:cubicBezTo>
                  <a:cubicBezTo>
                    <a:pt x="5334" y="10673"/>
                    <a:pt x="5353" y="10637"/>
                    <a:pt x="5353" y="10600"/>
                  </a:cubicBezTo>
                  <a:cubicBezTo>
                    <a:pt x="5334" y="10600"/>
                    <a:pt x="5334" y="10564"/>
                    <a:pt x="5334" y="10564"/>
                  </a:cubicBezTo>
                  <a:cubicBezTo>
                    <a:pt x="5334" y="10564"/>
                    <a:pt x="5334" y="10564"/>
                    <a:pt x="5334" y="10528"/>
                  </a:cubicBezTo>
                  <a:cubicBezTo>
                    <a:pt x="5334" y="10528"/>
                    <a:pt x="5315" y="10528"/>
                    <a:pt x="5315" y="10528"/>
                  </a:cubicBezTo>
                  <a:cubicBezTo>
                    <a:pt x="5315" y="10528"/>
                    <a:pt x="5296" y="10491"/>
                    <a:pt x="5296" y="10455"/>
                  </a:cubicBezTo>
                  <a:cubicBezTo>
                    <a:pt x="5296" y="10455"/>
                    <a:pt x="5296" y="10455"/>
                    <a:pt x="5315" y="10419"/>
                  </a:cubicBezTo>
                  <a:cubicBezTo>
                    <a:pt x="5315" y="10419"/>
                    <a:pt x="5315" y="10419"/>
                    <a:pt x="5315" y="10419"/>
                  </a:cubicBezTo>
                  <a:cubicBezTo>
                    <a:pt x="5296" y="10419"/>
                    <a:pt x="5296" y="10419"/>
                    <a:pt x="5296" y="10419"/>
                  </a:cubicBezTo>
                  <a:cubicBezTo>
                    <a:pt x="5296" y="10419"/>
                    <a:pt x="5277" y="10419"/>
                    <a:pt x="5277" y="10419"/>
                  </a:cubicBezTo>
                  <a:cubicBezTo>
                    <a:pt x="5296" y="10383"/>
                    <a:pt x="5296" y="10310"/>
                    <a:pt x="5296" y="10274"/>
                  </a:cubicBezTo>
                  <a:cubicBezTo>
                    <a:pt x="5296" y="10237"/>
                    <a:pt x="5277" y="10237"/>
                    <a:pt x="5277" y="10237"/>
                  </a:cubicBezTo>
                  <a:cubicBezTo>
                    <a:pt x="5258" y="10201"/>
                    <a:pt x="5239" y="10092"/>
                    <a:pt x="5201" y="10128"/>
                  </a:cubicBezTo>
                  <a:cubicBezTo>
                    <a:pt x="5182" y="10128"/>
                    <a:pt x="5182" y="10165"/>
                    <a:pt x="5164" y="10165"/>
                  </a:cubicBezTo>
                  <a:cubicBezTo>
                    <a:pt x="5164" y="10165"/>
                    <a:pt x="5145" y="10165"/>
                    <a:pt x="5126" y="10165"/>
                  </a:cubicBezTo>
                  <a:cubicBezTo>
                    <a:pt x="5126" y="10165"/>
                    <a:pt x="5126" y="10128"/>
                    <a:pt x="5107" y="10128"/>
                  </a:cubicBezTo>
                  <a:cubicBezTo>
                    <a:pt x="5088" y="10092"/>
                    <a:pt x="5088" y="10092"/>
                    <a:pt x="5069" y="10092"/>
                  </a:cubicBezTo>
                  <a:cubicBezTo>
                    <a:pt x="5050" y="10092"/>
                    <a:pt x="5031" y="10092"/>
                    <a:pt x="5012" y="10092"/>
                  </a:cubicBezTo>
                  <a:cubicBezTo>
                    <a:pt x="5012" y="10092"/>
                    <a:pt x="5012" y="10092"/>
                    <a:pt x="5012" y="10092"/>
                  </a:cubicBezTo>
                  <a:cubicBezTo>
                    <a:pt x="4993" y="10092"/>
                    <a:pt x="4993" y="10092"/>
                    <a:pt x="4974" y="10092"/>
                  </a:cubicBezTo>
                  <a:cubicBezTo>
                    <a:pt x="4974" y="10092"/>
                    <a:pt x="4974" y="10056"/>
                    <a:pt x="4974" y="10056"/>
                  </a:cubicBezTo>
                  <a:cubicBezTo>
                    <a:pt x="4974" y="10056"/>
                    <a:pt x="4974" y="10056"/>
                    <a:pt x="4956" y="10056"/>
                  </a:cubicBezTo>
                  <a:cubicBezTo>
                    <a:pt x="4956" y="10056"/>
                    <a:pt x="4956" y="10092"/>
                    <a:pt x="4956" y="10092"/>
                  </a:cubicBezTo>
                  <a:cubicBezTo>
                    <a:pt x="4937" y="10092"/>
                    <a:pt x="4899" y="10056"/>
                    <a:pt x="4899" y="10092"/>
                  </a:cubicBezTo>
                  <a:cubicBezTo>
                    <a:pt x="4880" y="10092"/>
                    <a:pt x="4880" y="10092"/>
                    <a:pt x="4861" y="10128"/>
                  </a:cubicBezTo>
                  <a:cubicBezTo>
                    <a:pt x="4861" y="10128"/>
                    <a:pt x="4842" y="10056"/>
                    <a:pt x="4823" y="10092"/>
                  </a:cubicBezTo>
                  <a:cubicBezTo>
                    <a:pt x="4823" y="10092"/>
                    <a:pt x="4823" y="10092"/>
                    <a:pt x="4823" y="10128"/>
                  </a:cubicBezTo>
                  <a:cubicBezTo>
                    <a:pt x="4823" y="10128"/>
                    <a:pt x="4842" y="10128"/>
                    <a:pt x="4861" y="10128"/>
                  </a:cubicBezTo>
                  <a:cubicBezTo>
                    <a:pt x="4861" y="10128"/>
                    <a:pt x="4880" y="10128"/>
                    <a:pt x="4880" y="10165"/>
                  </a:cubicBezTo>
                  <a:cubicBezTo>
                    <a:pt x="4880" y="10165"/>
                    <a:pt x="4880" y="10165"/>
                    <a:pt x="4861" y="10165"/>
                  </a:cubicBezTo>
                  <a:cubicBezTo>
                    <a:pt x="4861" y="10201"/>
                    <a:pt x="4899" y="10201"/>
                    <a:pt x="4899" y="10237"/>
                  </a:cubicBezTo>
                  <a:cubicBezTo>
                    <a:pt x="4899" y="10237"/>
                    <a:pt x="4880" y="10237"/>
                    <a:pt x="4880" y="10237"/>
                  </a:cubicBezTo>
                  <a:cubicBezTo>
                    <a:pt x="4861" y="10237"/>
                    <a:pt x="4842" y="10201"/>
                    <a:pt x="4823" y="10201"/>
                  </a:cubicBezTo>
                  <a:cubicBezTo>
                    <a:pt x="4823" y="10201"/>
                    <a:pt x="4823" y="10201"/>
                    <a:pt x="4823" y="10201"/>
                  </a:cubicBezTo>
                  <a:cubicBezTo>
                    <a:pt x="4823" y="10201"/>
                    <a:pt x="4823" y="10201"/>
                    <a:pt x="4823" y="10237"/>
                  </a:cubicBezTo>
                  <a:cubicBezTo>
                    <a:pt x="4823" y="10237"/>
                    <a:pt x="4842" y="10237"/>
                    <a:pt x="4842" y="10237"/>
                  </a:cubicBezTo>
                  <a:cubicBezTo>
                    <a:pt x="4842" y="10237"/>
                    <a:pt x="4842" y="10237"/>
                    <a:pt x="4842" y="10237"/>
                  </a:cubicBezTo>
                  <a:cubicBezTo>
                    <a:pt x="4842" y="10237"/>
                    <a:pt x="4823" y="10237"/>
                    <a:pt x="4823" y="10237"/>
                  </a:cubicBezTo>
                  <a:cubicBezTo>
                    <a:pt x="4823" y="10237"/>
                    <a:pt x="4823" y="10237"/>
                    <a:pt x="4823" y="10237"/>
                  </a:cubicBezTo>
                  <a:cubicBezTo>
                    <a:pt x="4823" y="10237"/>
                    <a:pt x="4823" y="10237"/>
                    <a:pt x="4823" y="10237"/>
                  </a:cubicBezTo>
                  <a:cubicBezTo>
                    <a:pt x="4804" y="10237"/>
                    <a:pt x="4804" y="10237"/>
                    <a:pt x="4785" y="10237"/>
                  </a:cubicBezTo>
                  <a:cubicBezTo>
                    <a:pt x="4785" y="10237"/>
                    <a:pt x="4785" y="10237"/>
                    <a:pt x="4766" y="10237"/>
                  </a:cubicBezTo>
                  <a:cubicBezTo>
                    <a:pt x="4766" y="10201"/>
                    <a:pt x="4766" y="10201"/>
                    <a:pt x="4747" y="10201"/>
                  </a:cubicBezTo>
                  <a:cubicBezTo>
                    <a:pt x="4747" y="10165"/>
                    <a:pt x="4729" y="10165"/>
                    <a:pt x="4729" y="10165"/>
                  </a:cubicBezTo>
                  <a:cubicBezTo>
                    <a:pt x="4729" y="10165"/>
                    <a:pt x="4710" y="10165"/>
                    <a:pt x="4710" y="10165"/>
                  </a:cubicBezTo>
                  <a:cubicBezTo>
                    <a:pt x="4710" y="10165"/>
                    <a:pt x="4710" y="10165"/>
                    <a:pt x="4710" y="10165"/>
                  </a:cubicBezTo>
                  <a:cubicBezTo>
                    <a:pt x="4710" y="10165"/>
                    <a:pt x="4710" y="10165"/>
                    <a:pt x="4729" y="10201"/>
                  </a:cubicBezTo>
                  <a:cubicBezTo>
                    <a:pt x="4729" y="10201"/>
                    <a:pt x="4729" y="10201"/>
                    <a:pt x="4729" y="10201"/>
                  </a:cubicBezTo>
                  <a:cubicBezTo>
                    <a:pt x="4710" y="10201"/>
                    <a:pt x="4691" y="10201"/>
                    <a:pt x="4672" y="10201"/>
                  </a:cubicBezTo>
                  <a:cubicBezTo>
                    <a:pt x="4653" y="10165"/>
                    <a:pt x="4615" y="10165"/>
                    <a:pt x="4596" y="10165"/>
                  </a:cubicBezTo>
                  <a:cubicBezTo>
                    <a:pt x="4577" y="10165"/>
                    <a:pt x="4577" y="10201"/>
                    <a:pt x="4539" y="10201"/>
                  </a:cubicBezTo>
                  <a:cubicBezTo>
                    <a:pt x="4539" y="10165"/>
                    <a:pt x="4539" y="10165"/>
                    <a:pt x="4539" y="10165"/>
                  </a:cubicBezTo>
                  <a:cubicBezTo>
                    <a:pt x="4539" y="10165"/>
                    <a:pt x="4539" y="10165"/>
                    <a:pt x="4539" y="10165"/>
                  </a:cubicBezTo>
                  <a:cubicBezTo>
                    <a:pt x="4539" y="10201"/>
                    <a:pt x="4539" y="10201"/>
                    <a:pt x="4539" y="10237"/>
                  </a:cubicBezTo>
                  <a:cubicBezTo>
                    <a:pt x="4520" y="10237"/>
                    <a:pt x="4502" y="10310"/>
                    <a:pt x="4483" y="10310"/>
                  </a:cubicBezTo>
                  <a:cubicBezTo>
                    <a:pt x="4464" y="10310"/>
                    <a:pt x="4445" y="10310"/>
                    <a:pt x="4426" y="10310"/>
                  </a:cubicBezTo>
                  <a:cubicBezTo>
                    <a:pt x="4426" y="10310"/>
                    <a:pt x="4445" y="10346"/>
                    <a:pt x="4445" y="10346"/>
                  </a:cubicBezTo>
                  <a:cubicBezTo>
                    <a:pt x="4426" y="10383"/>
                    <a:pt x="4388" y="10383"/>
                    <a:pt x="4388" y="10419"/>
                  </a:cubicBezTo>
                  <a:cubicBezTo>
                    <a:pt x="4388" y="10419"/>
                    <a:pt x="4388" y="10419"/>
                    <a:pt x="4388" y="10419"/>
                  </a:cubicBezTo>
                  <a:cubicBezTo>
                    <a:pt x="4388" y="10419"/>
                    <a:pt x="4388" y="10419"/>
                    <a:pt x="4388" y="10419"/>
                  </a:cubicBezTo>
                  <a:cubicBezTo>
                    <a:pt x="4388" y="10419"/>
                    <a:pt x="4388" y="10419"/>
                    <a:pt x="4388" y="10455"/>
                  </a:cubicBezTo>
                  <a:cubicBezTo>
                    <a:pt x="4388" y="10455"/>
                    <a:pt x="4388" y="10455"/>
                    <a:pt x="4369" y="10491"/>
                  </a:cubicBezTo>
                  <a:cubicBezTo>
                    <a:pt x="4369" y="10564"/>
                    <a:pt x="4388" y="10600"/>
                    <a:pt x="4388" y="10673"/>
                  </a:cubicBezTo>
                  <a:cubicBezTo>
                    <a:pt x="4369" y="10709"/>
                    <a:pt x="4369" y="10746"/>
                    <a:pt x="4350" y="10782"/>
                  </a:cubicBezTo>
                  <a:cubicBezTo>
                    <a:pt x="4350" y="10782"/>
                    <a:pt x="4350" y="10818"/>
                    <a:pt x="4350" y="10854"/>
                  </a:cubicBezTo>
                  <a:cubicBezTo>
                    <a:pt x="4331" y="10963"/>
                    <a:pt x="4350" y="11181"/>
                    <a:pt x="4369" y="11254"/>
                  </a:cubicBezTo>
                  <a:cubicBezTo>
                    <a:pt x="4388" y="11290"/>
                    <a:pt x="4407" y="11363"/>
                    <a:pt x="4426" y="11399"/>
                  </a:cubicBezTo>
                  <a:cubicBezTo>
                    <a:pt x="4445" y="11435"/>
                    <a:pt x="4445" y="11508"/>
                    <a:pt x="4464" y="11544"/>
                  </a:cubicBezTo>
                  <a:cubicBezTo>
                    <a:pt x="4483" y="11544"/>
                    <a:pt x="4502" y="11544"/>
                    <a:pt x="4520" y="11544"/>
                  </a:cubicBezTo>
                  <a:cubicBezTo>
                    <a:pt x="4539" y="11581"/>
                    <a:pt x="4539" y="11617"/>
                    <a:pt x="4558" y="11617"/>
                  </a:cubicBezTo>
                  <a:cubicBezTo>
                    <a:pt x="4596" y="11617"/>
                    <a:pt x="4672" y="11544"/>
                    <a:pt x="4710" y="11544"/>
                  </a:cubicBezTo>
                  <a:cubicBezTo>
                    <a:pt x="4710" y="11544"/>
                    <a:pt x="4710" y="11581"/>
                    <a:pt x="4710" y="11581"/>
                  </a:cubicBezTo>
                  <a:cubicBezTo>
                    <a:pt x="4710" y="11581"/>
                    <a:pt x="4729" y="11581"/>
                    <a:pt x="4729" y="11581"/>
                  </a:cubicBezTo>
                  <a:cubicBezTo>
                    <a:pt x="4729" y="11581"/>
                    <a:pt x="4729" y="11581"/>
                    <a:pt x="4747" y="11581"/>
                  </a:cubicBezTo>
                  <a:cubicBezTo>
                    <a:pt x="4729" y="11544"/>
                    <a:pt x="4729" y="11544"/>
                    <a:pt x="4729" y="11544"/>
                  </a:cubicBezTo>
                  <a:cubicBezTo>
                    <a:pt x="4729" y="11544"/>
                    <a:pt x="4729" y="11544"/>
                    <a:pt x="4729" y="11544"/>
                  </a:cubicBezTo>
                  <a:cubicBezTo>
                    <a:pt x="4747" y="11508"/>
                    <a:pt x="4766" y="11508"/>
                    <a:pt x="4766" y="11472"/>
                  </a:cubicBezTo>
                  <a:cubicBezTo>
                    <a:pt x="4785" y="11472"/>
                    <a:pt x="4785" y="11435"/>
                    <a:pt x="4785" y="11435"/>
                  </a:cubicBezTo>
                  <a:cubicBezTo>
                    <a:pt x="4785" y="11435"/>
                    <a:pt x="4785" y="11399"/>
                    <a:pt x="4785" y="11399"/>
                  </a:cubicBezTo>
                  <a:cubicBezTo>
                    <a:pt x="4785" y="11363"/>
                    <a:pt x="4785" y="11363"/>
                    <a:pt x="4785" y="11326"/>
                  </a:cubicBezTo>
                  <a:cubicBezTo>
                    <a:pt x="4785" y="11326"/>
                    <a:pt x="4804" y="11290"/>
                    <a:pt x="4804" y="11290"/>
                  </a:cubicBezTo>
                  <a:cubicBezTo>
                    <a:pt x="4861" y="11217"/>
                    <a:pt x="4974" y="11145"/>
                    <a:pt x="5031" y="11254"/>
                  </a:cubicBezTo>
                  <a:cubicBezTo>
                    <a:pt x="5031" y="11254"/>
                    <a:pt x="5031" y="11254"/>
                    <a:pt x="5012" y="11290"/>
                  </a:cubicBezTo>
                  <a:cubicBezTo>
                    <a:pt x="5012" y="11326"/>
                    <a:pt x="4993" y="11326"/>
                    <a:pt x="4974" y="11363"/>
                  </a:cubicBezTo>
                  <a:cubicBezTo>
                    <a:pt x="4974" y="11363"/>
                    <a:pt x="4974" y="11435"/>
                    <a:pt x="4956" y="11435"/>
                  </a:cubicBezTo>
                  <a:cubicBezTo>
                    <a:pt x="4974" y="11435"/>
                    <a:pt x="4974" y="11472"/>
                    <a:pt x="4974" y="11472"/>
                  </a:cubicBezTo>
                  <a:cubicBezTo>
                    <a:pt x="4974" y="11472"/>
                    <a:pt x="4974" y="11435"/>
                    <a:pt x="4974" y="11435"/>
                  </a:cubicBezTo>
                  <a:cubicBezTo>
                    <a:pt x="4974" y="11508"/>
                    <a:pt x="4974" y="11544"/>
                    <a:pt x="4956" y="11581"/>
                  </a:cubicBezTo>
                  <a:cubicBezTo>
                    <a:pt x="4956" y="11581"/>
                    <a:pt x="4956" y="11581"/>
                    <a:pt x="4956" y="11581"/>
                  </a:cubicBezTo>
                  <a:cubicBezTo>
                    <a:pt x="4956" y="11581"/>
                    <a:pt x="4956" y="11544"/>
                    <a:pt x="4937" y="11544"/>
                  </a:cubicBezTo>
                  <a:cubicBezTo>
                    <a:pt x="4937" y="11544"/>
                    <a:pt x="4937" y="11544"/>
                    <a:pt x="4937" y="11544"/>
                  </a:cubicBezTo>
                  <a:cubicBezTo>
                    <a:pt x="4937" y="11544"/>
                    <a:pt x="4937" y="11544"/>
                    <a:pt x="4937" y="11544"/>
                  </a:cubicBezTo>
                  <a:cubicBezTo>
                    <a:pt x="4937" y="11581"/>
                    <a:pt x="4937" y="11581"/>
                    <a:pt x="4937" y="11617"/>
                  </a:cubicBezTo>
                  <a:cubicBezTo>
                    <a:pt x="4937" y="11617"/>
                    <a:pt x="4937" y="11581"/>
                    <a:pt x="4956" y="11581"/>
                  </a:cubicBezTo>
                  <a:cubicBezTo>
                    <a:pt x="4956" y="11617"/>
                    <a:pt x="4956" y="11617"/>
                    <a:pt x="4956" y="11617"/>
                  </a:cubicBezTo>
                  <a:cubicBezTo>
                    <a:pt x="4937" y="11689"/>
                    <a:pt x="4956" y="11762"/>
                    <a:pt x="4937" y="11835"/>
                  </a:cubicBezTo>
                  <a:cubicBezTo>
                    <a:pt x="4918" y="11871"/>
                    <a:pt x="4899" y="11871"/>
                    <a:pt x="4899" y="11907"/>
                  </a:cubicBezTo>
                  <a:cubicBezTo>
                    <a:pt x="4899" y="11907"/>
                    <a:pt x="4918" y="11907"/>
                    <a:pt x="4918" y="11907"/>
                  </a:cubicBezTo>
                  <a:cubicBezTo>
                    <a:pt x="4918" y="11907"/>
                    <a:pt x="4918" y="11907"/>
                    <a:pt x="4918" y="11907"/>
                  </a:cubicBezTo>
                  <a:cubicBezTo>
                    <a:pt x="4918" y="11907"/>
                    <a:pt x="4918" y="11907"/>
                    <a:pt x="4918" y="11871"/>
                  </a:cubicBezTo>
                  <a:cubicBezTo>
                    <a:pt x="4937" y="11907"/>
                    <a:pt x="4937" y="11907"/>
                    <a:pt x="4956" y="11907"/>
                  </a:cubicBezTo>
                  <a:cubicBezTo>
                    <a:pt x="4974" y="11871"/>
                    <a:pt x="5012" y="11907"/>
                    <a:pt x="5069" y="11907"/>
                  </a:cubicBezTo>
                  <a:cubicBezTo>
                    <a:pt x="5069" y="11907"/>
                    <a:pt x="5069" y="11907"/>
                    <a:pt x="5088" y="11871"/>
                  </a:cubicBezTo>
                  <a:cubicBezTo>
                    <a:pt x="5088" y="11907"/>
                    <a:pt x="5088" y="11907"/>
                    <a:pt x="5107" y="11907"/>
                  </a:cubicBezTo>
                  <a:cubicBezTo>
                    <a:pt x="5126" y="11907"/>
                    <a:pt x="5145" y="11907"/>
                    <a:pt x="5164" y="11907"/>
                  </a:cubicBezTo>
                  <a:cubicBezTo>
                    <a:pt x="5182" y="11907"/>
                    <a:pt x="5182" y="11907"/>
                    <a:pt x="5182" y="11907"/>
                  </a:cubicBezTo>
                  <a:cubicBezTo>
                    <a:pt x="5182" y="11944"/>
                    <a:pt x="5182" y="11944"/>
                    <a:pt x="5201" y="11980"/>
                  </a:cubicBezTo>
                  <a:cubicBezTo>
                    <a:pt x="5201" y="11980"/>
                    <a:pt x="5220" y="11980"/>
                    <a:pt x="5239" y="11980"/>
                  </a:cubicBezTo>
                  <a:cubicBezTo>
                    <a:pt x="5239" y="12016"/>
                    <a:pt x="5258" y="12089"/>
                    <a:pt x="5239" y="12125"/>
                  </a:cubicBezTo>
                  <a:cubicBezTo>
                    <a:pt x="5239" y="12125"/>
                    <a:pt x="5220" y="12161"/>
                    <a:pt x="5220" y="12161"/>
                  </a:cubicBezTo>
                  <a:cubicBezTo>
                    <a:pt x="5220" y="12198"/>
                    <a:pt x="5220" y="12270"/>
                    <a:pt x="5220" y="12307"/>
                  </a:cubicBezTo>
                  <a:cubicBezTo>
                    <a:pt x="5201" y="12343"/>
                    <a:pt x="5201" y="12415"/>
                    <a:pt x="5201" y="12452"/>
                  </a:cubicBezTo>
                  <a:cubicBezTo>
                    <a:pt x="5220" y="12524"/>
                    <a:pt x="5277" y="12633"/>
                    <a:pt x="5296" y="12670"/>
                  </a:cubicBezTo>
                  <a:cubicBezTo>
                    <a:pt x="5315" y="12670"/>
                    <a:pt x="5315" y="12706"/>
                    <a:pt x="5315" y="12706"/>
                  </a:cubicBezTo>
                  <a:cubicBezTo>
                    <a:pt x="5334" y="12742"/>
                    <a:pt x="5334" y="12706"/>
                    <a:pt x="5353" y="12742"/>
                  </a:cubicBezTo>
                  <a:cubicBezTo>
                    <a:pt x="5391" y="12742"/>
                    <a:pt x="5409" y="12706"/>
                    <a:pt x="5428" y="12706"/>
                  </a:cubicBezTo>
                  <a:cubicBezTo>
                    <a:pt x="5428" y="12706"/>
                    <a:pt x="5447" y="12706"/>
                    <a:pt x="5447" y="12706"/>
                  </a:cubicBezTo>
                  <a:cubicBezTo>
                    <a:pt x="5466" y="12670"/>
                    <a:pt x="5466" y="12670"/>
                    <a:pt x="5485" y="12670"/>
                  </a:cubicBezTo>
                  <a:cubicBezTo>
                    <a:pt x="5485" y="12633"/>
                    <a:pt x="5504" y="12670"/>
                    <a:pt x="5504" y="12670"/>
                  </a:cubicBezTo>
                  <a:cubicBezTo>
                    <a:pt x="5523" y="12670"/>
                    <a:pt x="5542" y="12670"/>
                    <a:pt x="5561" y="12670"/>
                  </a:cubicBezTo>
                  <a:cubicBezTo>
                    <a:pt x="5599" y="12706"/>
                    <a:pt x="5618" y="12778"/>
                    <a:pt x="5618" y="12851"/>
                  </a:cubicBezTo>
                  <a:cubicBezTo>
                    <a:pt x="5618" y="12851"/>
                    <a:pt x="5618" y="12887"/>
                    <a:pt x="5599" y="12887"/>
                  </a:cubicBezTo>
                  <a:cubicBezTo>
                    <a:pt x="5599" y="12887"/>
                    <a:pt x="5599" y="12887"/>
                    <a:pt x="5599" y="12887"/>
                  </a:cubicBezTo>
                  <a:cubicBezTo>
                    <a:pt x="5599" y="12887"/>
                    <a:pt x="5599" y="12887"/>
                    <a:pt x="5599" y="12887"/>
                  </a:cubicBezTo>
                  <a:cubicBezTo>
                    <a:pt x="5599" y="12887"/>
                    <a:pt x="5580" y="12887"/>
                    <a:pt x="5580" y="12924"/>
                  </a:cubicBezTo>
                  <a:cubicBezTo>
                    <a:pt x="5599" y="12924"/>
                    <a:pt x="5599" y="12924"/>
                    <a:pt x="5618" y="12887"/>
                  </a:cubicBezTo>
                  <a:cubicBezTo>
                    <a:pt x="5618" y="12887"/>
                    <a:pt x="5636" y="12815"/>
                    <a:pt x="5674" y="12815"/>
                  </a:cubicBezTo>
                  <a:cubicBezTo>
                    <a:pt x="5674" y="12851"/>
                    <a:pt x="5693" y="12851"/>
                    <a:pt x="5693" y="12887"/>
                  </a:cubicBezTo>
                  <a:cubicBezTo>
                    <a:pt x="5693" y="12887"/>
                    <a:pt x="5693" y="12887"/>
                    <a:pt x="5693" y="12887"/>
                  </a:cubicBezTo>
                  <a:cubicBezTo>
                    <a:pt x="5655" y="12887"/>
                    <a:pt x="5636" y="12887"/>
                    <a:pt x="5636" y="12924"/>
                  </a:cubicBezTo>
                  <a:cubicBezTo>
                    <a:pt x="5636" y="12960"/>
                    <a:pt x="5655" y="12996"/>
                    <a:pt x="5655" y="13033"/>
                  </a:cubicBezTo>
                  <a:cubicBezTo>
                    <a:pt x="5636" y="13069"/>
                    <a:pt x="5636" y="13105"/>
                    <a:pt x="5618" y="13142"/>
                  </a:cubicBezTo>
                  <a:cubicBezTo>
                    <a:pt x="5636" y="13178"/>
                    <a:pt x="5636" y="13214"/>
                    <a:pt x="5655" y="13214"/>
                  </a:cubicBezTo>
                  <a:cubicBezTo>
                    <a:pt x="5674" y="13214"/>
                    <a:pt x="5693" y="13214"/>
                    <a:pt x="5693" y="13178"/>
                  </a:cubicBezTo>
                  <a:cubicBezTo>
                    <a:pt x="5693" y="13142"/>
                    <a:pt x="5674" y="13033"/>
                    <a:pt x="5655" y="13033"/>
                  </a:cubicBezTo>
                  <a:cubicBezTo>
                    <a:pt x="5655" y="13033"/>
                    <a:pt x="5655" y="13033"/>
                    <a:pt x="5674" y="12996"/>
                  </a:cubicBezTo>
                  <a:cubicBezTo>
                    <a:pt x="5655" y="12996"/>
                    <a:pt x="5655" y="12996"/>
                    <a:pt x="5655" y="12996"/>
                  </a:cubicBezTo>
                  <a:cubicBezTo>
                    <a:pt x="5674" y="12996"/>
                    <a:pt x="5769" y="12960"/>
                    <a:pt x="5769" y="12924"/>
                  </a:cubicBezTo>
                  <a:cubicBezTo>
                    <a:pt x="5769" y="12924"/>
                    <a:pt x="5769" y="12924"/>
                    <a:pt x="5769" y="12924"/>
                  </a:cubicBezTo>
                  <a:cubicBezTo>
                    <a:pt x="5750" y="12924"/>
                    <a:pt x="5750" y="12924"/>
                    <a:pt x="5750" y="12924"/>
                  </a:cubicBezTo>
                  <a:cubicBezTo>
                    <a:pt x="5750" y="12887"/>
                    <a:pt x="5731" y="12887"/>
                    <a:pt x="5731" y="12887"/>
                  </a:cubicBezTo>
                  <a:cubicBezTo>
                    <a:pt x="5731" y="12851"/>
                    <a:pt x="5750" y="12851"/>
                    <a:pt x="5750" y="12851"/>
                  </a:cubicBezTo>
                  <a:cubicBezTo>
                    <a:pt x="5769" y="12887"/>
                    <a:pt x="5769" y="12924"/>
                    <a:pt x="5769" y="12924"/>
                  </a:cubicBezTo>
                  <a:cubicBezTo>
                    <a:pt x="5807" y="12924"/>
                    <a:pt x="5844" y="12960"/>
                    <a:pt x="5863" y="12996"/>
                  </a:cubicBezTo>
                  <a:cubicBezTo>
                    <a:pt x="5863" y="13033"/>
                    <a:pt x="5863" y="13033"/>
                    <a:pt x="5863" y="13033"/>
                  </a:cubicBezTo>
                  <a:cubicBezTo>
                    <a:pt x="5901" y="13069"/>
                    <a:pt x="5939" y="13033"/>
                    <a:pt x="5977" y="13033"/>
                  </a:cubicBezTo>
                  <a:cubicBezTo>
                    <a:pt x="6015" y="13033"/>
                    <a:pt x="6015" y="13142"/>
                    <a:pt x="6071" y="13105"/>
                  </a:cubicBezTo>
                  <a:cubicBezTo>
                    <a:pt x="6090" y="13105"/>
                    <a:pt x="6109" y="13069"/>
                    <a:pt x="6128" y="13033"/>
                  </a:cubicBezTo>
                  <a:cubicBezTo>
                    <a:pt x="6147" y="13033"/>
                    <a:pt x="6204" y="13033"/>
                    <a:pt x="6242" y="13033"/>
                  </a:cubicBezTo>
                  <a:cubicBezTo>
                    <a:pt x="6242" y="13033"/>
                    <a:pt x="6242" y="13033"/>
                    <a:pt x="6242" y="13033"/>
                  </a:cubicBezTo>
                  <a:cubicBezTo>
                    <a:pt x="6242" y="13033"/>
                    <a:pt x="6242" y="13033"/>
                    <a:pt x="6242" y="13033"/>
                  </a:cubicBezTo>
                  <a:cubicBezTo>
                    <a:pt x="6242" y="13069"/>
                    <a:pt x="6223" y="13069"/>
                    <a:pt x="6223" y="13069"/>
                  </a:cubicBezTo>
                  <a:cubicBezTo>
                    <a:pt x="6223" y="13069"/>
                    <a:pt x="6204" y="13069"/>
                    <a:pt x="6185" y="13069"/>
                  </a:cubicBezTo>
                  <a:cubicBezTo>
                    <a:pt x="6185" y="13069"/>
                    <a:pt x="6185" y="13069"/>
                    <a:pt x="6185" y="13069"/>
                  </a:cubicBezTo>
                  <a:cubicBezTo>
                    <a:pt x="6204" y="13105"/>
                    <a:pt x="6223" y="13105"/>
                    <a:pt x="6223" y="13142"/>
                  </a:cubicBezTo>
                  <a:cubicBezTo>
                    <a:pt x="6223" y="13142"/>
                    <a:pt x="6242" y="13142"/>
                    <a:pt x="6242" y="13142"/>
                  </a:cubicBezTo>
                  <a:cubicBezTo>
                    <a:pt x="6242" y="13142"/>
                    <a:pt x="6242" y="13142"/>
                    <a:pt x="6242" y="13105"/>
                  </a:cubicBezTo>
                  <a:cubicBezTo>
                    <a:pt x="6242" y="13142"/>
                    <a:pt x="6261" y="13105"/>
                    <a:pt x="6280" y="13142"/>
                  </a:cubicBezTo>
                  <a:cubicBezTo>
                    <a:pt x="6280" y="13142"/>
                    <a:pt x="6280" y="13142"/>
                    <a:pt x="6280" y="13142"/>
                  </a:cubicBezTo>
                  <a:cubicBezTo>
                    <a:pt x="6298" y="13178"/>
                    <a:pt x="6317" y="13178"/>
                    <a:pt x="6317" y="13178"/>
                  </a:cubicBezTo>
                  <a:cubicBezTo>
                    <a:pt x="6317" y="13178"/>
                    <a:pt x="6317" y="13178"/>
                    <a:pt x="6317" y="13214"/>
                  </a:cubicBezTo>
                  <a:cubicBezTo>
                    <a:pt x="6298" y="13214"/>
                    <a:pt x="6298" y="13250"/>
                    <a:pt x="6261" y="13287"/>
                  </a:cubicBezTo>
                  <a:cubicBezTo>
                    <a:pt x="6261" y="13287"/>
                    <a:pt x="6261" y="13287"/>
                    <a:pt x="6261" y="13287"/>
                  </a:cubicBezTo>
                  <a:cubicBezTo>
                    <a:pt x="6280" y="13287"/>
                    <a:pt x="6298" y="13287"/>
                    <a:pt x="6298" y="13287"/>
                  </a:cubicBezTo>
                  <a:cubicBezTo>
                    <a:pt x="6317" y="13287"/>
                    <a:pt x="6336" y="13287"/>
                    <a:pt x="6355" y="13287"/>
                  </a:cubicBezTo>
                  <a:cubicBezTo>
                    <a:pt x="6393" y="13287"/>
                    <a:pt x="6450" y="13359"/>
                    <a:pt x="6450" y="13432"/>
                  </a:cubicBezTo>
                  <a:cubicBezTo>
                    <a:pt x="6469" y="13468"/>
                    <a:pt x="6469" y="13505"/>
                    <a:pt x="6469" y="13541"/>
                  </a:cubicBezTo>
                  <a:cubicBezTo>
                    <a:pt x="6469" y="13541"/>
                    <a:pt x="6469" y="13505"/>
                    <a:pt x="6469" y="13505"/>
                  </a:cubicBezTo>
                  <a:cubicBezTo>
                    <a:pt x="6469" y="13505"/>
                    <a:pt x="6469" y="13505"/>
                    <a:pt x="6469" y="13505"/>
                  </a:cubicBezTo>
                  <a:cubicBezTo>
                    <a:pt x="6506" y="13468"/>
                    <a:pt x="6544" y="13577"/>
                    <a:pt x="6563" y="13613"/>
                  </a:cubicBezTo>
                  <a:cubicBezTo>
                    <a:pt x="6563" y="13613"/>
                    <a:pt x="6563" y="13613"/>
                    <a:pt x="6563" y="13613"/>
                  </a:cubicBezTo>
                  <a:cubicBezTo>
                    <a:pt x="6563" y="13613"/>
                    <a:pt x="6563" y="13613"/>
                    <a:pt x="6563" y="13613"/>
                  </a:cubicBezTo>
                  <a:cubicBezTo>
                    <a:pt x="6582" y="13613"/>
                    <a:pt x="6601" y="13613"/>
                    <a:pt x="6620" y="13613"/>
                  </a:cubicBezTo>
                  <a:cubicBezTo>
                    <a:pt x="6620" y="13613"/>
                    <a:pt x="6620" y="13613"/>
                    <a:pt x="6620" y="13613"/>
                  </a:cubicBezTo>
                  <a:cubicBezTo>
                    <a:pt x="6658" y="13577"/>
                    <a:pt x="6715" y="13613"/>
                    <a:pt x="6733" y="13613"/>
                  </a:cubicBezTo>
                  <a:cubicBezTo>
                    <a:pt x="6752" y="13650"/>
                    <a:pt x="6771" y="13650"/>
                    <a:pt x="6809" y="13650"/>
                  </a:cubicBezTo>
                  <a:cubicBezTo>
                    <a:pt x="6828" y="13686"/>
                    <a:pt x="6885" y="13795"/>
                    <a:pt x="6885" y="13795"/>
                  </a:cubicBezTo>
                  <a:cubicBezTo>
                    <a:pt x="6885" y="13795"/>
                    <a:pt x="6904" y="13795"/>
                    <a:pt x="6904" y="13795"/>
                  </a:cubicBezTo>
                  <a:cubicBezTo>
                    <a:pt x="6923" y="13795"/>
                    <a:pt x="6923" y="13831"/>
                    <a:pt x="6923" y="13868"/>
                  </a:cubicBezTo>
                  <a:cubicBezTo>
                    <a:pt x="6942" y="13940"/>
                    <a:pt x="6942" y="14085"/>
                    <a:pt x="6998" y="14085"/>
                  </a:cubicBezTo>
                  <a:cubicBezTo>
                    <a:pt x="6998" y="14122"/>
                    <a:pt x="6998" y="14158"/>
                    <a:pt x="6998" y="14158"/>
                  </a:cubicBezTo>
                  <a:cubicBezTo>
                    <a:pt x="6979" y="14194"/>
                    <a:pt x="6960" y="14231"/>
                    <a:pt x="6960" y="14267"/>
                  </a:cubicBezTo>
                  <a:cubicBezTo>
                    <a:pt x="6942" y="14303"/>
                    <a:pt x="6904" y="14303"/>
                    <a:pt x="6885" y="14376"/>
                  </a:cubicBezTo>
                  <a:cubicBezTo>
                    <a:pt x="6885" y="14412"/>
                    <a:pt x="6885" y="14448"/>
                    <a:pt x="6866" y="14485"/>
                  </a:cubicBezTo>
                  <a:cubicBezTo>
                    <a:pt x="6866" y="14485"/>
                    <a:pt x="6866" y="14485"/>
                    <a:pt x="6866" y="14485"/>
                  </a:cubicBezTo>
                  <a:cubicBezTo>
                    <a:pt x="6885" y="14521"/>
                    <a:pt x="6904" y="14448"/>
                    <a:pt x="6923" y="14448"/>
                  </a:cubicBezTo>
                  <a:cubicBezTo>
                    <a:pt x="6942" y="14485"/>
                    <a:pt x="6942" y="14485"/>
                    <a:pt x="6942" y="14521"/>
                  </a:cubicBezTo>
                  <a:cubicBezTo>
                    <a:pt x="6979" y="14557"/>
                    <a:pt x="7017" y="14521"/>
                    <a:pt x="7036" y="14521"/>
                  </a:cubicBezTo>
                  <a:cubicBezTo>
                    <a:pt x="7036" y="14521"/>
                    <a:pt x="7017" y="14557"/>
                    <a:pt x="7017" y="14594"/>
                  </a:cubicBezTo>
                  <a:cubicBezTo>
                    <a:pt x="7036" y="14594"/>
                    <a:pt x="7036" y="14594"/>
                    <a:pt x="7036" y="14594"/>
                  </a:cubicBezTo>
                  <a:cubicBezTo>
                    <a:pt x="7036" y="14521"/>
                    <a:pt x="7074" y="14521"/>
                    <a:pt x="7093" y="14485"/>
                  </a:cubicBezTo>
                  <a:cubicBezTo>
                    <a:pt x="7093" y="14448"/>
                    <a:pt x="7093" y="14412"/>
                    <a:pt x="7112" y="14412"/>
                  </a:cubicBezTo>
                  <a:cubicBezTo>
                    <a:pt x="7131" y="14376"/>
                    <a:pt x="7150" y="14376"/>
                    <a:pt x="7168" y="14376"/>
                  </a:cubicBezTo>
                  <a:cubicBezTo>
                    <a:pt x="7168" y="14412"/>
                    <a:pt x="7187" y="14412"/>
                    <a:pt x="7187" y="14412"/>
                  </a:cubicBezTo>
                  <a:cubicBezTo>
                    <a:pt x="7225" y="14448"/>
                    <a:pt x="7263" y="14448"/>
                    <a:pt x="7282" y="14521"/>
                  </a:cubicBezTo>
                  <a:cubicBezTo>
                    <a:pt x="7282" y="14521"/>
                    <a:pt x="7282" y="14521"/>
                    <a:pt x="7282" y="14521"/>
                  </a:cubicBezTo>
                  <a:cubicBezTo>
                    <a:pt x="7282" y="14521"/>
                    <a:pt x="7282" y="14485"/>
                    <a:pt x="7301" y="14485"/>
                  </a:cubicBezTo>
                  <a:cubicBezTo>
                    <a:pt x="7301" y="14485"/>
                    <a:pt x="7339" y="14557"/>
                    <a:pt x="7339" y="14594"/>
                  </a:cubicBezTo>
                  <a:cubicBezTo>
                    <a:pt x="7320" y="14630"/>
                    <a:pt x="7320" y="14594"/>
                    <a:pt x="7320" y="14666"/>
                  </a:cubicBezTo>
                  <a:cubicBezTo>
                    <a:pt x="7339" y="14630"/>
                    <a:pt x="7377" y="14594"/>
                    <a:pt x="7395" y="14594"/>
                  </a:cubicBezTo>
                  <a:cubicBezTo>
                    <a:pt x="7433" y="14594"/>
                    <a:pt x="7452" y="14630"/>
                    <a:pt x="7471" y="14630"/>
                  </a:cubicBezTo>
                  <a:cubicBezTo>
                    <a:pt x="7490" y="14630"/>
                    <a:pt x="7509" y="14666"/>
                    <a:pt x="7528" y="14666"/>
                  </a:cubicBezTo>
                  <a:cubicBezTo>
                    <a:pt x="7566" y="14666"/>
                    <a:pt x="7585" y="14630"/>
                    <a:pt x="7622" y="14666"/>
                  </a:cubicBezTo>
                  <a:cubicBezTo>
                    <a:pt x="7679" y="14703"/>
                    <a:pt x="7717" y="14811"/>
                    <a:pt x="7774" y="14884"/>
                  </a:cubicBezTo>
                  <a:cubicBezTo>
                    <a:pt x="7812" y="14920"/>
                    <a:pt x="7849" y="14884"/>
                    <a:pt x="7868" y="14920"/>
                  </a:cubicBezTo>
                  <a:cubicBezTo>
                    <a:pt x="7887" y="14920"/>
                    <a:pt x="7925" y="15174"/>
                    <a:pt x="7925" y="15211"/>
                  </a:cubicBezTo>
                  <a:cubicBezTo>
                    <a:pt x="7906" y="15392"/>
                    <a:pt x="7868" y="15501"/>
                    <a:pt x="7812" y="15574"/>
                  </a:cubicBezTo>
                  <a:cubicBezTo>
                    <a:pt x="7793" y="15574"/>
                    <a:pt x="7793" y="15574"/>
                    <a:pt x="7774" y="15610"/>
                  </a:cubicBezTo>
                  <a:cubicBezTo>
                    <a:pt x="7774" y="15610"/>
                    <a:pt x="7774" y="15646"/>
                    <a:pt x="7774" y="15683"/>
                  </a:cubicBezTo>
                  <a:cubicBezTo>
                    <a:pt x="7755" y="15719"/>
                    <a:pt x="7736" y="15828"/>
                    <a:pt x="7698" y="15864"/>
                  </a:cubicBezTo>
                  <a:cubicBezTo>
                    <a:pt x="7698" y="15864"/>
                    <a:pt x="7698" y="15864"/>
                    <a:pt x="7698" y="15864"/>
                  </a:cubicBezTo>
                  <a:cubicBezTo>
                    <a:pt x="7698" y="15828"/>
                    <a:pt x="7698" y="15828"/>
                    <a:pt x="7698" y="15828"/>
                  </a:cubicBezTo>
                  <a:cubicBezTo>
                    <a:pt x="7679" y="15792"/>
                    <a:pt x="7679" y="15792"/>
                    <a:pt x="7679" y="15792"/>
                  </a:cubicBezTo>
                  <a:cubicBezTo>
                    <a:pt x="7679" y="15864"/>
                    <a:pt x="7660" y="15937"/>
                    <a:pt x="7660" y="16009"/>
                  </a:cubicBezTo>
                  <a:cubicBezTo>
                    <a:pt x="7660" y="16046"/>
                    <a:pt x="7660" y="16118"/>
                    <a:pt x="7679" y="16191"/>
                  </a:cubicBezTo>
                  <a:cubicBezTo>
                    <a:pt x="7679" y="16264"/>
                    <a:pt x="7660" y="16300"/>
                    <a:pt x="7660" y="16336"/>
                  </a:cubicBezTo>
                  <a:cubicBezTo>
                    <a:pt x="7660" y="16372"/>
                    <a:pt x="7660" y="16409"/>
                    <a:pt x="7660" y="16445"/>
                  </a:cubicBezTo>
                  <a:cubicBezTo>
                    <a:pt x="7641" y="16445"/>
                    <a:pt x="7622" y="16518"/>
                    <a:pt x="7622" y="16554"/>
                  </a:cubicBezTo>
                  <a:cubicBezTo>
                    <a:pt x="7622" y="16590"/>
                    <a:pt x="7622" y="16627"/>
                    <a:pt x="7622" y="16663"/>
                  </a:cubicBezTo>
                  <a:cubicBezTo>
                    <a:pt x="7622" y="16663"/>
                    <a:pt x="7604" y="16663"/>
                    <a:pt x="7604" y="16699"/>
                  </a:cubicBezTo>
                  <a:cubicBezTo>
                    <a:pt x="7585" y="16735"/>
                    <a:pt x="7585" y="16772"/>
                    <a:pt x="7585" y="16772"/>
                  </a:cubicBezTo>
                  <a:cubicBezTo>
                    <a:pt x="7566" y="16808"/>
                    <a:pt x="7547" y="16844"/>
                    <a:pt x="7547" y="16917"/>
                  </a:cubicBezTo>
                  <a:cubicBezTo>
                    <a:pt x="7547" y="16917"/>
                    <a:pt x="7547" y="16953"/>
                    <a:pt x="7547" y="16953"/>
                  </a:cubicBezTo>
                  <a:cubicBezTo>
                    <a:pt x="7509" y="16953"/>
                    <a:pt x="7490" y="16990"/>
                    <a:pt x="7490" y="17062"/>
                  </a:cubicBezTo>
                  <a:cubicBezTo>
                    <a:pt x="7452" y="17062"/>
                    <a:pt x="7414" y="17098"/>
                    <a:pt x="7377" y="17062"/>
                  </a:cubicBezTo>
                  <a:cubicBezTo>
                    <a:pt x="7358" y="17062"/>
                    <a:pt x="7339" y="17062"/>
                    <a:pt x="7320" y="17062"/>
                  </a:cubicBezTo>
                  <a:cubicBezTo>
                    <a:pt x="7320" y="17135"/>
                    <a:pt x="7301" y="17098"/>
                    <a:pt x="7282" y="17135"/>
                  </a:cubicBezTo>
                  <a:cubicBezTo>
                    <a:pt x="7282" y="17135"/>
                    <a:pt x="7282" y="17171"/>
                    <a:pt x="7263" y="17171"/>
                  </a:cubicBezTo>
                  <a:cubicBezTo>
                    <a:pt x="7263" y="17171"/>
                    <a:pt x="7244" y="17171"/>
                    <a:pt x="7244" y="17171"/>
                  </a:cubicBezTo>
                  <a:cubicBezTo>
                    <a:pt x="7225" y="17171"/>
                    <a:pt x="7131" y="17280"/>
                    <a:pt x="7112" y="17316"/>
                  </a:cubicBezTo>
                  <a:cubicBezTo>
                    <a:pt x="7112" y="17353"/>
                    <a:pt x="7093" y="17389"/>
                    <a:pt x="7074" y="17389"/>
                  </a:cubicBezTo>
                  <a:cubicBezTo>
                    <a:pt x="7074" y="17389"/>
                    <a:pt x="7074" y="17389"/>
                    <a:pt x="7074" y="17389"/>
                  </a:cubicBezTo>
                  <a:cubicBezTo>
                    <a:pt x="7093" y="17425"/>
                    <a:pt x="7074" y="17462"/>
                    <a:pt x="7074" y="17498"/>
                  </a:cubicBezTo>
                  <a:cubicBezTo>
                    <a:pt x="7074" y="17534"/>
                    <a:pt x="7074" y="17534"/>
                    <a:pt x="7074" y="17570"/>
                  </a:cubicBezTo>
                  <a:cubicBezTo>
                    <a:pt x="7093" y="17788"/>
                    <a:pt x="7036" y="17788"/>
                    <a:pt x="6998" y="17897"/>
                  </a:cubicBezTo>
                  <a:cubicBezTo>
                    <a:pt x="6979" y="17970"/>
                    <a:pt x="6979" y="18006"/>
                    <a:pt x="6960" y="18042"/>
                  </a:cubicBezTo>
                  <a:cubicBezTo>
                    <a:pt x="6942" y="18115"/>
                    <a:pt x="6923" y="18151"/>
                    <a:pt x="6904" y="18188"/>
                  </a:cubicBezTo>
                  <a:cubicBezTo>
                    <a:pt x="6904" y="18115"/>
                    <a:pt x="6960" y="18079"/>
                    <a:pt x="6960" y="18006"/>
                  </a:cubicBezTo>
                  <a:cubicBezTo>
                    <a:pt x="6942" y="18006"/>
                    <a:pt x="6942" y="18006"/>
                    <a:pt x="6942" y="18006"/>
                  </a:cubicBezTo>
                  <a:cubicBezTo>
                    <a:pt x="6942" y="18006"/>
                    <a:pt x="6923" y="18006"/>
                    <a:pt x="6923" y="18006"/>
                  </a:cubicBezTo>
                  <a:cubicBezTo>
                    <a:pt x="6923" y="18006"/>
                    <a:pt x="6923" y="18006"/>
                    <a:pt x="6923" y="18006"/>
                  </a:cubicBezTo>
                  <a:cubicBezTo>
                    <a:pt x="6904" y="18042"/>
                    <a:pt x="6904" y="18079"/>
                    <a:pt x="6904" y="18115"/>
                  </a:cubicBezTo>
                  <a:cubicBezTo>
                    <a:pt x="6885" y="18115"/>
                    <a:pt x="6866" y="18151"/>
                    <a:pt x="6866" y="18188"/>
                  </a:cubicBezTo>
                  <a:cubicBezTo>
                    <a:pt x="6847" y="18224"/>
                    <a:pt x="6847" y="18260"/>
                    <a:pt x="6847" y="18296"/>
                  </a:cubicBezTo>
                  <a:cubicBezTo>
                    <a:pt x="6828" y="18369"/>
                    <a:pt x="6790" y="18405"/>
                    <a:pt x="6771" y="18478"/>
                  </a:cubicBezTo>
                  <a:cubicBezTo>
                    <a:pt x="6752" y="18514"/>
                    <a:pt x="6733" y="18587"/>
                    <a:pt x="6715" y="18623"/>
                  </a:cubicBezTo>
                  <a:cubicBezTo>
                    <a:pt x="6677" y="18623"/>
                    <a:pt x="6677" y="18587"/>
                    <a:pt x="6658" y="18587"/>
                  </a:cubicBezTo>
                  <a:cubicBezTo>
                    <a:pt x="6639" y="18587"/>
                    <a:pt x="6620" y="18623"/>
                    <a:pt x="6601" y="18623"/>
                  </a:cubicBezTo>
                  <a:cubicBezTo>
                    <a:pt x="6582" y="18551"/>
                    <a:pt x="6544" y="18551"/>
                    <a:pt x="6506" y="18587"/>
                  </a:cubicBezTo>
                  <a:cubicBezTo>
                    <a:pt x="6488" y="18551"/>
                    <a:pt x="6488" y="18514"/>
                    <a:pt x="6469" y="18514"/>
                  </a:cubicBezTo>
                  <a:cubicBezTo>
                    <a:pt x="6469" y="18514"/>
                    <a:pt x="6469" y="18551"/>
                    <a:pt x="6469" y="18551"/>
                  </a:cubicBezTo>
                  <a:cubicBezTo>
                    <a:pt x="6469" y="18551"/>
                    <a:pt x="6469" y="18551"/>
                    <a:pt x="6469" y="18551"/>
                  </a:cubicBezTo>
                  <a:cubicBezTo>
                    <a:pt x="6488" y="18623"/>
                    <a:pt x="6525" y="18623"/>
                    <a:pt x="6544" y="18696"/>
                  </a:cubicBezTo>
                  <a:cubicBezTo>
                    <a:pt x="6544" y="18696"/>
                    <a:pt x="6544" y="18696"/>
                    <a:pt x="6525" y="18732"/>
                  </a:cubicBezTo>
                  <a:cubicBezTo>
                    <a:pt x="6525" y="18805"/>
                    <a:pt x="6563" y="18805"/>
                    <a:pt x="6563" y="18841"/>
                  </a:cubicBezTo>
                  <a:cubicBezTo>
                    <a:pt x="6582" y="18841"/>
                    <a:pt x="6582" y="18877"/>
                    <a:pt x="6582" y="18877"/>
                  </a:cubicBezTo>
                  <a:cubicBezTo>
                    <a:pt x="6563" y="18914"/>
                    <a:pt x="6544" y="18950"/>
                    <a:pt x="6544" y="18986"/>
                  </a:cubicBezTo>
                  <a:cubicBezTo>
                    <a:pt x="6525" y="19023"/>
                    <a:pt x="6525" y="19059"/>
                    <a:pt x="6525" y="19059"/>
                  </a:cubicBezTo>
                  <a:cubicBezTo>
                    <a:pt x="6506" y="19131"/>
                    <a:pt x="6412" y="19131"/>
                    <a:pt x="6374" y="19168"/>
                  </a:cubicBezTo>
                  <a:cubicBezTo>
                    <a:pt x="6336" y="19168"/>
                    <a:pt x="6298" y="19168"/>
                    <a:pt x="6261" y="19168"/>
                  </a:cubicBezTo>
                  <a:cubicBezTo>
                    <a:pt x="6261" y="19168"/>
                    <a:pt x="6242" y="19131"/>
                    <a:pt x="6223" y="19168"/>
                  </a:cubicBezTo>
                  <a:cubicBezTo>
                    <a:pt x="6223" y="19204"/>
                    <a:pt x="6242" y="19240"/>
                    <a:pt x="6242" y="19240"/>
                  </a:cubicBezTo>
                  <a:cubicBezTo>
                    <a:pt x="6242" y="19277"/>
                    <a:pt x="6223" y="19313"/>
                    <a:pt x="6223" y="19349"/>
                  </a:cubicBezTo>
                  <a:cubicBezTo>
                    <a:pt x="6223" y="19386"/>
                    <a:pt x="6242" y="19386"/>
                    <a:pt x="6223" y="19422"/>
                  </a:cubicBezTo>
                  <a:cubicBezTo>
                    <a:pt x="6223" y="19422"/>
                    <a:pt x="6223" y="19422"/>
                    <a:pt x="6204" y="19458"/>
                  </a:cubicBezTo>
                  <a:cubicBezTo>
                    <a:pt x="6185" y="19458"/>
                    <a:pt x="6166" y="19494"/>
                    <a:pt x="6128" y="19458"/>
                  </a:cubicBezTo>
                  <a:cubicBezTo>
                    <a:pt x="6109" y="19458"/>
                    <a:pt x="6090" y="19422"/>
                    <a:pt x="6053" y="19422"/>
                  </a:cubicBezTo>
                  <a:cubicBezTo>
                    <a:pt x="6053" y="19422"/>
                    <a:pt x="6053" y="19422"/>
                    <a:pt x="6053" y="19458"/>
                  </a:cubicBezTo>
                  <a:cubicBezTo>
                    <a:pt x="6053" y="19494"/>
                    <a:pt x="6071" y="19494"/>
                    <a:pt x="6071" y="19531"/>
                  </a:cubicBezTo>
                  <a:cubicBezTo>
                    <a:pt x="6071" y="19567"/>
                    <a:pt x="6071" y="19567"/>
                    <a:pt x="6071" y="19603"/>
                  </a:cubicBezTo>
                  <a:cubicBezTo>
                    <a:pt x="6071" y="19640"/>
                    <a:pt x="6090" y="19676"/>
                    <a:pt x="6109" y="19640"/>
                  </a:cubicBezTo>
                  <a:cubicBezTo>
                    <a:pt x="6109" y="19640"/>
                    <a:pt x="6109" y="19640"/>
                    <a:pt x="6109" y="19640"/>
                  </a:cubicBezTo>
                  <a:cubicBezTo>
                    <a:pt x="6109" y="19640"/>
                    <a:pt x="6109" y="19640"/>
                    <a:pt x="6109" y="19603"/>
                  </a:cubicBezTo>
                  <a:cubicBezTo>
                    <a:pt x="6128" y="19603"/>
                    <a:pt x="6128" y="19603"/>
                    <a:pt x="6147" y="19603"/>
                  </a:cubicBezTo>
                  <a:cubicBezTo>
                    <a:pt x="6147" y="19603"/>
                    <a:pt x="6147" y="19603"/>
                    <a:pt x="6147" y="19603"/>
                  </a:cubicBezTo>
                  <a:cubicBezTo>
                    <a:pt x="6147" y="19640"/>
                    <a:pt x="6147" y="19676"/>
                    <a:pt x="6147" y="19676"/>
                  </a:cubicBezTo>
                  <a:cubicBezTo>
                    <a:pt x="6147" y="19676"/>
                    <a:pt x="6147" y="19676"/>
                    <a:pt x="6147" y="19712"/>
                  </a:cubicBezTo>
                  <a:cubicBezTo>
                    <a:pt x="6147" y="19712"/>
                    <a:pt x="6128" y="19712"/>
                    <a:pt x="6128" y="19712"/>
                  </a:cubicBezTo>
                  <a:cubicBezTo>
                    <a:pt x="6109" y="19712"/>
                    <a:pt x="6109" y="19676"/>
                    <a:pt x="6109" y="19676"/>
                  </a:cubicBezTo>
                  <a:cubicBezTo>
                    <a:pt x="6090" y="19676"/>
                    <a:pt x="6071" y="19676"/>
                    <a:pt x="6053" y="19712"/>
                  </a:cubicBezTo>
                  <a:cubicBezTo>
                    <a:pt x="6071" y="19712"/>
                    <a:pt x="6071" y="19712"/>
                    <a:pt x="6071" y="19712"/>
                  </a:cubicBezTo>
                  <a:cubicBezTo>
                    <a:pt x="6071" y="19712"/>
                    <a:pt x="6090" y="19712"/>
                    <a:pt x="6109" y="19749"/>
                  </a:cubicBezTo>
                  <a:cubicBezTo>
                    <a:pt x="6109" y="19749"/>
                    <a:pt x="6109" y="19749"/>
                    <a:pt x="6109" y="19749"/>
                  </a:cubicBezTo>
                  <a:cubicBezTo>
                    <a:pt x="6090" y="19749"/>
                    <a:pt x="6053" y="19785"/>
                    <a:pt x="6053" y="19821"/>
                  </a:cubicBezTo>
                  <a:cubicBezTo>
                    <a:pt x="6053" y="19894"/>
                    <a:pt x="6053" y="19930"/>
                    <a:pt x="6034" y="19966"/>
                  </a:cubicBezTo>
                  <a:cubicBezTo>
                    <a:pt x="6034" y="19966"/>
                    <a:pt x="6034" y="20003"/>
                    <a:pt x="6034" y="20003"/>
                  </a:cubicBezTo>
                  <a:cubicBezTo>
                    <a:pt x="6015" y="20003"/>
                    <a:pt x="5996" y="20003"/>
                    <a:pt x="5977" y="20039"/>
                  </a:cubicBezTo>
                  <a:cubicBezTo>
                    <a:pt x="5939" y="20039"/>
                    <a:pt x="5901" y="20148"/>
                    <a:pt x="5920" y="20257"/>
                  </a:cubicBezTo>
                  <a:cubicBezTo>
                    <a:pt x="5920" y="20293"/>
                    <a:pt x="5958" y="20329"/>
                    <a:pt x="5977" y="20329"/>
                  </a:cubicBezTo>
                  <a:cubicBezTo>
                    <a:pt x="5996" y="20329"/>
                    <a:pt x="6015" y="20329"/>
                    <a:pt x="6015" y="20366"/>
                  </a:cubicBezTo>
                  <a:cubicBezTo>
                    <a:pt x="6034" y="20511"/>
                    <a:pt x="5958" y="20511"/>
                    <a:pt x="5920" y="20584"/>
                  </a:cubicBezTo>
                  <a:cubicBezTo>
                    <a:pt x="5920" y="20620"/>
                    <a:pt x="5901" y="20620"/>
                    <a:pt x="5901" y="20656"/>
                  </a:cubicBezTo>
                  <a:cubicBezTo>
                    <a:pt x="5901" y="20692"/>
                    <a:pt x="5901" y="20729"/>
                    <a:pt x="5882" y="20765"/>
                  </a:cubicBezTo>
                  <a:cubicBezTo>
                    <a:pt x="5882" y="20801"/>
                    <a:pt x="5844" y="20801"/>
                    <a:pt x="5826" y="20838"/>
                  </a:cubicBezTo>
                  <a:cubicBezTo>
                    <a:pt x="5769" y="20947"/>
                    <a:pt x="5844" y="21055"/>
                    <a:pt x="5863" y="21164"/>
                  </a:cubicBezTo>
                  <a:cubicBezTo>
                    <a:pt x="5826" y="21164"/>
                    <a:pt x="5826" y="21164"/>
                    <a:pt x="5807" y="21128"/>
                  </a:cubicBezTo>
                  <a:cubicBezTo>
                    <a:pt x="5807" y="21128"/>
                    <a:pt x="5788" y="21128"/>
                    <a:pt x="5788" y="21128"/>
                  </a:cubicBezTo>
                  <a:cubicBezTo>
                    <a:pt x="5788" y="21128"/>
                    <a:pt x="5769" y="21164"/>
                    <a:pt x="5769" y="21164"/>
                  </a:cubicBezTo>
                  <a:cubicBezTo>
                    <a:pt x="5750" y="21201"/>
                    <a:pt x="5731" y="21164"/>
                    <a:pt x="5712" y="21201"/>
                  </a:cubicBezTo>
                  <a:cubicBezTo>
                    <a:pt x="5712" y="21201"/>
                    <a:pt x="5712" y="21201"/>
                    <a:pt x="5712" y="21201"/>
                  </a:cubicBezTo>
                  <a:cubicBezTo>
                    <a:pt x="5693" y="21273"/>
                    <a:pt x="5712" y="21310"/>
                    <a:pt x="5693" y="21382"/>
                  </a:cubicBezTo>
                  <a:cubicBezTo>
                    <a:pt x="5693" y="21382"/>
                    <a:pt x="5674" y="21382"/>
                    <a:pt x="5674" y="21382"/>
                  </a:cubicBezTo>
                  <a:cubicBezTo>
                    <a:pt x="5655" y="21382"/>
                    <a:pt x="5655" y="21346"/>
                    <a:pt x="5636" y="21346"/>
                  </a:cubicBezTo>
                  <a:cubicBezTo>
                    <a:pt x="5655" y="21310"/>
                    <a:pt x="5674" y="21273"/>
                    <a:pt x="5693" y="21237"/>
                  </a:cubicBezTo>
                  <a:cubicBezTo>
                    <a:pt x="5693" y="21237"/>
                    <a:pt x="5693" y="21237"/>
                    <a:pt x="5693" y="21237"/>
                  </a:cubicBezTo>
                  <a:cubicBezTo>
                    <a:pt x="5674" y="21237"/>
                    <a:pt x="5674" y="21237"/>
                    <a:pt x="5674" y="21201"/>
                  </a:cubicBezTo>
                  <a:cubicBezTo>
                    <a:pt x="5636" y="21237"/>
                    <a:pt x="5618" y="21273"/>
                    <a:pt x="5580" y="21273"/>
                  </a:cubicBezTo>
                  <a:cubicBezTo>
                    <a:pt x="5580" y="21237"/>
                    <a:pt x="5580" y="21237"/>
                    <a:pt x="5580" y="21237"/>
                  </a:cubicBezTo>
                  <a:cubicBezTo>
                    <a:pt x="5618" y="21201"/>
                    <a:pt x="5618" y="21201"/>
                    <a:pt x="5655" y="21201"/>
                  </a:cubicBezTo>
                  <a:cubicBezTo>
                    <a:pt x="5636" y="21164"/>
                    <a:pt x="5618" y="21164"/>
                    <a:pt x="5599" y="21164"/>
                  </a:cubicBezTo>
                  <a:cubicBezTo>
                    <a:pt x="5599" y="21128"/>
                    <a:pt x="5599" y="21128"/>
                    <a:pt x="5599" y="21092"/>
                  </a:cubicBezTo>
                  <a:cubicBezTo>
                    <a:pt x="5599" y="21092"/>
                    <a:pt x="5580" y="21092"/>
                    <a:pt x="5580" y="21055"/>
                  </a:cubicBezTo>
                  <a:cubicBezTo>
                    <a:pt x="5580" y="21092"/>
                    <a:pt x="5561" y="21092"/>
                    <a:pt x="5561" y="21092"/>
                  </a:cubicBezTo>
                  <a:cubicBezTo>
                    <a:pt x="5561" y="21092"/>
                    <a:pt x="5561" y="21092"/>
                    <a:pt x="5542" y="21092"/>
                  </a:cubicBezTo>
                  <a:cubicBezTo>
                    <a:pt x="5542" y="21055"/>
                    <a:pt x="5561" y="21055"/>
                    <a:pt x="5561" y="21019"/>
                  </a:cubicBezTo>
                  <a:cubicBezTo>
                    <a:pt x="5561" y="21019"/>
                    <a:pt x="5561" y="21019"/>
                    <a:pt x="5561" y="21019"/>
                  </a:cubicBezTo>
                  <a:cubicBezTo>
                    <a:pt x="5542" y="21055"/>
                    <a:pt x="5542" y="21055"/>
                    <a:pt x="5542" y="21055"/>
                  </a:cubicBezTo>
                  <a:cubicBezTo>
                    <a:pt x="5523" y="21019"/>
                    <a:pt x="5523" y="21019"/>
                    <a:pt x="5523" y="21019"/>
                  </a:cubicBezTo>
                  <a:cubicBezTo>
                    <a:pt x="5523" y="21019"/>
                    <a:pt x="5523" y="21019"/>
                    <a:pt x="5523" y="20983"/>
                  </a:cubicBezTo>
                  <a:cubicBezTo>
                    <a:pt x="5523" y="20983"/>
                    <a:pt x="5523" y="20983"/>
                    <a:pt x="5523" y="20983"/>
                  </a:cubicBezTo>
                  <a:cubicBezTo>
                    <a:pt x="5523" y="20983"/>
                    <a:pt x="5523" y="20983"/>
                    <a:pt x="5523" y="20947"/>
                  </a:cubicBezTo>
                  <a:cubicBezTo>
                    <a:pt x="5523" y="20947"/>
                    <a:pt x="5504" y="20947"/>
                    <a:pt x="5485" y="20910"/>
                  </a:cubicBezTo>
                  <a:cubicBezTo>
                    <a:pt x="5523" y="20910"/>
                    <a:pt x="5523" y="20874"/>
                    <a:pt x="5542" y="20838"/>
                  </a:cubicBezTo>
                  <a:cubicBezTo>
                    <a:pt x="5523" y="20838"/>
                    <a:pt x="5504" y="20838"/>
                    <a:pt x="5504" y="20838"/>
                  </a:cubicBezTo>
                  <a:cubicBezTo>
                    <a:pt x="5504" y="20838"/>
                    <a:pt x="5504" y="20801"/>
                    <a:pt x="5504" y="20801"/>
                  </a:cubicBezTo>
                  <a:cubicBezTo>
                    <a:pt x="5504" y="20801"/>
                    <a:pt x="5504" y="20765"/>
                    <a:pt x="5504" y="20765"/>
                  </a:cubicBezTo>
                  <a:cubicBezTo>
                    <a:pt x="5504" y="20765"/>
                    <a:pt x="5504" y="20729"/>
                    <a:pt x="5504" y="20692"/>
                  </a:cubicBezTo>
                  <a:cubicBezTo>
                    <a:pt x="5504" y="20692"/>
                    <a:pt x="5504" y="20692"/>
                    <a:pt x="5523" y="20692"/>
                  </a:cubicBezTo>
                  <a:cubicBezTo>
                    <a:pt x="5523" y="20656"/>
                    <a:pt x="5504" y="20656"/>
                    <a:pt x="5504" y="20656"/>
                  </a:cubicBezTo>
                  <a:cubicBezTo>
                    <a:pt x="5504" y="20656"/>
                    <a:pt x="5504" y="20656"/>
                    <a:pt x="5485" y="20692"/>
                  </a:cubicBezTo>
                  <a:cubicBezTo>
                    <a:pt x="5485" y="20656"/>
                    <a:pt x="5485" y="20620"/>
                    <a:pt x="5485" y="20584"/>
                  </a:cubicBezTo>
                  <a:cubicBezTo>
                    <a:pt x="5485" y="20547"/>
                    <a:pt x="5504" y="20547"/>
                    <a:pt x="5504" y="20547"/>
                  </a:cubicBezTo>
                  <a:cubicBezTo>
                    <a:pt x="5504" y="20511"/>
                    <a:pt x="5504" y="20475"/>
                    <a:pt x="5504" y="20475"/>
                  </a:cubicBezTo>
                  <a:cubicBezTo>
                    <a:pt x="5523" y="20475"/>
                    <a:pt x="5523" y="20475"/>
                    <a:pt x="5542" y="20475"/>
                  </a:cubicBezTo>
                  <a:cubicBezTo>
                    <a:pt x="5542" y="20475"/>
                    <a:pt x="5542" y="20475"/>
                    <a:pt x="5542" y="20475"/>
                  </a:cubicBezTo>
                  <a:cubicBezTo>
                    <a:pt x="5542" y="20475"/>
                    <a:pt x="5542" y="20475"/>
                    <a:pt x="5542" y="20475"/>
                  </a:cubicBezTo>
                  <a:cubicBezTo>
                    <a:pt x="5542" y="20438"/>
                    <a:pt x="5542" y="20438"/>
                    <a:pt x="5523" y="20438"/>
                  </a:cubicBezTo>
                  <a:cubicBezTo>
                    <a:pt x="5485" y="20438"/>
                    <a:pt x="5485" y="20438"/>
                    <a:pt x="5485" y="20438"/>
                  </a:cubicBezTo>
                  <a:cubicBezTo>
                    <a:pt x="5485" y="20438"/>
                    <a:pt x="5485" y="20438"/>
                    <a:pt x="5485" y="20402"/>
                  </a:cubicBezTo>
                  <a:cubicBezTo>
                    <a:pt x="5485" y="20402"/>
                    <a:pt x="5485" y="20366"/>
                    <a:pt x="5485" y="20366"/>
                  </a:cubicBezTo>
                  <a:cubicBezTo>
                    <a:pt x="5504" y="20366"/>
                    <a:pt x="5504" y="20366"/>
                    <a:pt x="5504" y="20366"/>
                  </a:cubicBezTo>
                  <a:cubicBezTo>
                    <a:pt x="5504" y="20329"/>
                    <a:pt x="5504" y="20329"/>
                    <a:pt x="5504" y="20329"/>
                  </a:cubicBezTo>
                  <a:cubicBezTo>
                    <a:pt x="5485" y="20293"/>
                    <a:pt x="5466" y="20293"/>
                    <a:pt x="5447" y="20293"/>
                  </a:cubicBezTo>
                  <a:cubicBezTo>
                    <a:pt x="5447" y="20257"/>
                    <a:pt x="5447" y="20257"/>
                    <a:pt x="5447" y="20257"/>
                  </a:cubicBezTo>
                  <a:cubicBezTo>
                    <a:pt x="5428" y="20257"/>
                    <a:pt x="5428" y="20257"/>
                    <a:pt x="5409" y="20257"/>
                  </a:cubicBezTo>
                  <a:cubicBezTo>
                    <a:pt x="5409" y="20257"/>
                    <a:pt x="5428" y="20257"/>
                    <a:pt x="5428" y="20220"/>
                  </a:cubicBezTo>
                  <a:cubicBezTo>
                    <a:pt x="5447" y="20220"/>
                    <a:pt x="5466" y="20184"/>
                    <a:pt x="5466" y="20148"/>
                  </a:cubicBezTo>
                  <a:cubicBezTo>
                    <a:pt x="5485" y="20148"/>
                    <a:pt x="5504" y="20148"/>
                    <a:pt x="5504" y="20148"/>
                  </a:cubicBezTo>
                  <a:cubicBezTo>
                    <a:pt x="5504" y="20148"/>
                    <a:pt x="5504" y="20184"/>
                    <a:pt x="5504" y="20184"/>
                  </a:cubicBezTo>
                  <a:cubicBezTo>
                    <a:pt x="5485" y="20184"/>
                    <a:pt x="5485" y="20184"/>
                    <a:pt x="5485" y="20220"/>
                  </a:cubicBezTo>
                  <a:cubicBezTo>
                    <a:pt x="5485" y="20220"/>
                    <a:pt x="5485" y="20220"/>
                    <a:pt x="5485" y="20257"/>
                  </a:cubicBezTo>
                  <a:cubicBezTo>
                    <a:pt x="5485" y="20257"/>
                    <a:pt x="5485" y="20257"/>
                    <a:pt x="5485" y="20257"/>
                  </a:cubicBezTo>
                  <a:cubicBezTo>
                    <a:pt x="5485" y="20220"/>
                    <a:pt x="5504" y="20220"/>
                    <a:pt x="5504" y="20220"/>
                  </a:cubicBezTo>
                  <a:cubicBezTo>
                    <a:pt x="5504" y="20220"/>
                    <a:pt x="5504" y="20220"/>
                    <a:pt x="5504" y="20220"/>
                  </a:cubicBezTo>
                  <a:cubicBezTo>
                    <a:pt x="5504" y="20220"/>
                    <a:pt x="5504" y="20257"/>
                    <a:pt x="5504" y="20257"/>
                  </a:cubicBezTo>
                  <a:cubicBezTo>
                    <a:pt x="5504" y="20257"/>
                    <a:pt x="5523" y="20257"/>
                    <a:pt x="5523" y="20257"/>
                  </a:cubicBezTo>
                  <a:cubicBezTo>
                    <a:pt x="5523" y="20257"/>
                    <a:pt x="5523" y="20220"/>
                    <a:pt x="5542" y="20184"/>
                  </a:cubicBezTo>
                  <a:cubicBezTo>
                    <a:pt x="5561" y="20112"/>
                    <a:pt x="5523" y="20148"/>
                    <a:pt x="5561" y="20075"/>
                  </a:cubicBezTo>
                  <a:cubicBezTo>
                    <a:pt x="5561" y="20075"/>
                    <a:pt x="5542" y="20075"/>
                    <a:pt x="5561" y="20039"/>
                  </a:cubicBezTo>
                  <a:cubicBezTo>
                    <a:pt x="5561" y="20039"/>
                    <a:pt x="5561" y="20003"/>
                    <a:pt x="5580" y="20003"/>
                  </a:cubicBezTo>
                  <a:cubicBezTo>
                    <a:pt x="5580" y="20003"/>
                    <a:pt x="5599" y="19966"/>
                    <a:pt x="5599" y="19966"/>
                  </a:cubicBezTo>
                  <a:cubicBezTo>
                    <a:pt x="5599" y="19930"/>
                    <a:pt x="5599" y="19930"/>
                    <a:pt x="5599" y="19930"/>
                  </a:cubicBezTo>
                  <a:cubicBezTo>
                    <a:pt x="5580" y="19930"/>
                    <a:pt x="5580" y="19930"/>
                    <a:pt x="5561" y="19894"/>
                  </a:cubicBezTo>
                  <a:cubicBezTo>
                    <a:pt x="5561" y="19857"/>
                    <a:pt x="5580" y="19857"/>
                    <a:pt x="5580" y="19821"/>
                  </a:cubicBezTo>
                  <a:cubicBezTo>
                    <a:pt x="5580" y="19785"/>
                    <a:pt x="5561" y="19749"/>
                    <a:pt x="5599" y="19749"/>
                  </a:cubicBezTo>
                  <a:cubicBezTo>
                    <a:pt x="5599" y="19712"/>
                    <a:pt x="5580" y="19676"/>
                    <a:pt x="5580" y="19640"/>
                  </a:cubicBezTo>
                  <a:cubicBezTo>
                    <a:pt x="5599" y="19640"/>
                    <a:pt x="5599" y="19640"/>
                    <a:pt x="5599" y="19640"/>
                  </a:cubicBezTo>
                  <a:cubicBezTo>
                    <a:pt x="5599" y="19603"/>
                    <a:pt x="5599" y="19603"/>
                    <a:pt x="5599" y="19603"/>
                  </a:cubicBezTo>
                  <a:cubicBezTo>
                    <a:pt x="5599" y="19603"/>
                    <a:pt x="5599" y="19603"/>
                    <a:pt x="5580" y="19567"/>
                  </a:cubicBezTo>
                  <a:cubicBezTo>
                    <a:pt x="5599" y="19567"/>
                    <a:pt x="5599" y="19531"/>
                    <a:pt x="5599" y="19531"/>
                  </a:cubicBezTo>
                  <a:cubicBezTo>
                    <a:pt x="5580" y="19531"/>
                    <a:pt x="5580" y="19531"/>
                    <a:pt x="5580" y="19531"/>
                  </a:cubicBezTo>
                  <a:cubicBezTo>
                    <a:pt x="5561" y="19567"/>
                    <a:pt x="5542" y="19567"/>
                    <a:pt x="5542" y="19531"/>
                  </a:cubicBezTo>
                  <a:cubicBezTo>
                    <a:pt x="5523" y="19494"/>
                    <a:pt x="5523" y="19494"/>
                    <a:pt x="5523" y="19458"/>
                  </a:cubicBezTo>
                  <a:cubicBezTo>
                    <a:pt x="5504" y="19349"/>
                    <a:pt x="5542" y="19313"/>
                    <a:pt x="5561" y="19240"/>
                  </a:cubicBezTo>
                  <a:cubicBezTo>
                    <a:pt x="5561" y="19240"/>
                    <a:pt x="5561" y="19240"/>
                    <a:pt x="5561" y="19240"/>
                  </a:cubicBezTo>
                  <a:cubicBezTo>
                    <a:pt x="5561" y="19204"/>
                    <a:pt x="5542" y="19168"/>
                    <a:pt x="5542" y="19131"/>
                  </a:cubicBezTo>
                  <a:cubicBezTo>
                    <a:pt x="5542" y="19095"/>
                    <a:pt x="5542" y="19059"/>
                    <a:pt x="5542" y="19023"/>
                  </a:cubicBezTo>
                  <a:cubicBezTo>
                    <a:pt x="5542" y="18986"/>
                    <a:pt x="5542" y="18950"/>
                    <a:pt x="5523" y="18950"/>
                  </a:cubicBezTo>
                  <a:cubicBezTo>
                    <a:pt x="5523" y="18950"/>
                    <a:pt x="5523" y="18950"/>
                    <a:pt x="5523" y="18950"/>
                  </a:cubicBezTo>
                  <a:cubicBezTo>
                    <a:pt x="5542" y="18914"/>
                    <a:pt x="5561" y="18950"/>
                    <a:pt x="5561" y="18914"/>
                  </a:cubicBezTo>
                  <a:cubicBezTo>
                    <a:pt x="5580" y="18768"/>
                    <a:pt x="5618" y="18659"/>
                    <a:pt x="5636" y="18514"/>
                  </a:cubicBezTo>
                  <a:cubicBezTo>
                    <a:pt x="5636" y="18478"/>
                    <a:pt x="5655" y="18478"/>
                    <a:pt x="5655" y="18442"/>
                  </a:cubicBezTo>
                  <a:cubicBezTo>
                    <a:pt x="5655" y="18405"/>
                    <a:pt x="5655" y="18405"/>
                    <a:pt x="5655" y="18369"/>
                  </a:cubicBezTo>
                  <a:cubicBezTo>
                    <a:pt x="5655" y="18369"/>
                    <a:pt x="5655" y="18333"/>
                    <a:pt x="5674" y="18333"/>
                  </a:cubicBezTo>
                  <a:cubicBezTo>
                    <a:pt x="5674" y="18296"/>
                    <a:pt x="5674" y="18296"/>
                    <a:pt x="5655" y="18260"/>
                  </a:cubicBezTo>
                  <a:cubicBezTo>
                    <a:pt x="5655" y="18224"/>
                    <a:pt x="5655" y="18079"/>
                    <a:pt x="5655" y="18042"/>
                  </a:cubicBezTo>
                  <a:cubicBezTo>
                    <a:pt x="5655" y="18006"/>
                    <a:pt x="5674" y="17970"/>
                    <a:pt x="5674" y="17933"/>
                  </a:cubicBezTo>
                  <a:cubicBezTo>
                    <a:pt x="5693" y="17897"/>
                    <a:pt x="5655" y="17897"/>
                    <a:pt x="5674" y="17825"/>
                  </a:cubicBezTo>
                  <a:cubicBezTo>
                    <a:pt x="5674" y="17788"/>
                    <a:pt x="5674" y="17752"/>
                    <a:pt x="5693" y="17716"/>
                  </a:cubicBezTo>
                  <a:cubicBezTo>
                    <a:pt x="5693" y="17679"/>
                    <a:pt x="5693" y="17679"/>
                    <a:pt x="5693" y="17679"/>
                  </a:cubicBezTo>
                  <a:cubicBezTo>
                    <a:pt x="5712" y="17607"/>
                    <a:pt x="5712" y="17462"/>
                    <a:pt x="5712" y="17425"/>
                  </a:cubicBezTo>
                  <a:cubicBezTo>
                    <a:pt x="5712" y="17389"/>
                    <a:pt x="5731" y="17389"/>
                    <a:pt x="5731" y="17353"/>
                  </a:cubicBezTo>
                  <a:cubicBezTo>
                    <a:pt x="5731" y="17353"/>
                    <a:pt x="5731" y="17316"/>
                    <a:pt x="5731" y="17316"/>
                  </a:cubicBezTo>
                  <a:cubicBezTo>
                    <a:pt x="5712" y="17280"/>
                    <a:pt x="5731" y="17207"/>
                    <a:pt x="5731" y="17171"/>
                  </a:cubicBezTo>
                  <a:cubicBezTo>
                    <a:pt x="5731" y="17135"/>
                    <a:pt x="5731" y="17135"/>
                    <a:pt x="5712" y="17135"/>
                  </a:cubicBezTo>
                  <a:cubicBezTo>
                    <a:pt x="5712" y="17135"/>
                    <a:pt x="5712" y="17098"/>
                    <a:pt x="5712" y="17098"/>
                  </a:cubicBezTo>
                  <a:cubicBezTo>
                    <a:pt x="5731" y="17098"/>
                    <a:pt x="5731" y="17062"/>
                    <a:pt x="5731" y="17062"/>
                  </a:cubicBezTo>
                  <a:cubicBezTo>
                    <a:pt x="5750" y="16953"/>
                    <a:pt x="5750" y="16590"/>
                    <a:pt x="5731" y="16481"/>
                  </a:cubicBezTo>
                  <a:cubicBezTo>
                    <a:pt x="5712" y="16445"/>
                    <a:pt x="5693" y="16445"/>
                    <a:pt x="5674" y="16409"/>
                  </a:cubicBezTo>
                  <a:cubicBezTo>
                    <a:pt x="5674" y="16409"/>
                    <a:pt x="5655" y="16372"/>
                    <a:pt x="5655" y="16372"/>
                  </a:cubicBezTo>
                  <a:cubicBezTo>
                    <a:pt x="5636" y="16336"/>
                    <a:pt x="5618" y="16336"/>
                    <a:pt x="5599" y="16300"/>
                  </a:cubicBezTo>
                  <a:cubicBezTo>
                    <a:pt x="5523" y="16227"/>
                    <a:pt x="5447" y="16155"/>
                    <a:pt x="5391" y="16046"/>
                  </a:cubicBezTo>
                  <a:cubicBezTo>
                    <a:pt x="5391" y="16046"/>
                    <a:pt x="5372" y="16009"/>
                    <a:pt x="5372" y="15973"/>
                  </a:cubicBezTo>
                  <a:cubicBezTo>
                    <a:pt x="5372" y="15973"/>
                    <a:pt x="5372" y="15937"/>
                    <a:pt x="5372" y="15901"/>
                  </a:cubicBezTo>
                  <a:cubicBezTo>
                    <a:pt x="5372" y="15864"/>
                    <a:pt x="5353" y="15864"/>
                    <a:pt x="5334" y="15828"/>
                  </a:cubicBezTo>
                  <a:cubicBezTo>
                    <a:pt x="5315" y="15755"/>
                    <a:pt x="5315" y="15683"/>
                    <a:pt x="5277" y="15646"/>
                  </a:cubicBezTo>
                  <a:cubicBezTo>
                    <a:pt x="5277" y="15537"/>
                    <a:pt x="5201" y="15320"/>
                    <a:pt x="5164" y="15211"/>
                  </a:cubicBezTo>
                  <a:cubicBezTo>
                    <a:pt x="5164" y="15174"/>
                    <a:pt x="5145" y="15138"/>
                    <a:pt x="5126" y="15102"/>
                  </a:cubicBezTo>
                  <a:cubicBezTo>
                    <a:pt x="5107" y="15066"/>
                    <a:pt x="5088" y="15066"/>
                    <a:pt x="5050" y="15029"/>
                  </a:cubicBezTo>
                  <a:cubicBezTo>
                    <a:pt x="5069" y="15029"/>
                    <a:pt x="5069" y="15029"/>
                    <a:pt x="5069" y="15029"/>
                  </a:cubicBezTo>
                  <a:cubicBezTo>
                    <a:pt x="5069" y="14993"/>
                    <a:pt x="5069" y="14993"/>
                    <a:pt x="5088" y="14993"/>
                  </a:cubicBezTo>
                  <a:cubicBezTo>
                    <a:pt x="5088" y="14920"/>
                    <a:pt x="5050" y="14920"/>
                    <a:pt x="5050" y="14848"/>
                  </a:cubicBezTo>
                  <a:cubicBezTo>
                    <a:pt x="5069" y="14775"/>
                    <a:pt x="5145" y="14739"/>
                    <a:pt x="5145" y="14630"/>
                  </a:cubicBezTo>
                  <a:cubicBezTo>
                    <a:pt x="5164" y="14630"/>
                    <a:pt x="5145" y="14594"/>
                    <a:pt x="5145" y="14557"/>
                  </a:cubicBezTo>
                  <a:cubicBezTo>
                    <a:pt x="5126" y="14594"/>
                    <a:pt x="5107" y="14666"/>
                    <a:pt x="5088" y="14594"/>
                  </a:cubicBezTo>
                  <a:cubicBezTo>
                    <a:pt x="5088" y="14594"/>
                    <a:pt x="5088" y="14594"/>
                    <a:pt x="5088" y="14594"/>
                  </a:cubicBezTo>
                  <a:cubicBezTo>
                    <a:pt x="5088" y="14557"/>
                    <a:pt x="5088" y="14557"/>
                    <a:pt x="5088" y="14557"/>
                  </a:cubicBezTo>
                  <a:cubicBezTo>
                    <a:pt x="5088" y="14521"/>
                    <a:pt x="5088" y="14485"/>
                    <a:pt x="5088" y="14412"/>
                  </a:cubicBezTo>
                  <a:cubicBezTo>
                    <a:pt x="5088" y="14412"/>
                    <a:pt x="5107" y="14412"/>
                    <a:pt x="5126" y="14376"/>
                  </a:cubicBezTo>
                  <a:cubicBezTo>
                    <a:pt x="5107" y="14376"/>
                    <a:pt x="5107" y="14376"/>
                    <a:pt x="5107" y="14376"/>
                  </a:cubicBezTo>
                  <a:cubicBezTo>
                    <a:pt x="5107" y="14339"/>
                    <a:pt x="5126" y="14339"/>
                    <a:pt x="5126" y="14303"/>
                  </a:cubicBezTo>
                  <a:cubicBezTo>
                    <a:pt x="5145" y="14267"/>
                    <a:pt x="5126" y="14231"/>
                    <a:pt x="5145" y="14194"/>
                  </a:cubicBezTo>
                  <a:cubicBezTo>
                    <a:pt x="5164" y="14194"/>
                    <a:pt x="5182" y="14194"/>
                    <a:pt x="5201" y="14158"/>
                  </a:cubicBezTo>
                  <a:cubicBezTo>
                    <a:pt x="5201" y="14122"/>
                    <a:pt x="5201" y="14122"/>
                    <a:pt x="5201" y="14122"/>
                  </a:cubicBezTo>
                  <a:cubicBezTo>
                    <a:pt x="5201" y="14122"/>
                    <a:pt x="5201" y="14085"/>
                    <a:pt x="5201" y="14085"/>
                  </a:cubicBezTo>
                  <a:cubicBezTo>
                    <a:pt x="5220" y="14085"/>
                    <a:pt x="5220" y="14085"/>
                    <a:pt x="5220" y="14085"/>
                  </a:cubicBezTo>
                  <a:cubicBezTo>
                    <a:pt x="5239" y="14085"/>
                    <a:pt x="5220" y="14049"/>
                    <a:pt x="5220" y="14013"/>
                  </a:cubicBezTo>
                  <a:cubicBezTo>
                    <a:pt x="5239" y="14013"/>
                    <a:pt x="5258" y="14013"/>
                    <a:pt x="5277" y="14013"/>
                  </a:cubicBezTo>
                  <a:cubicBezTo>
                    <a:pt x="5296" y="13940"/>
                    <a:pt x="5296" y="13904"/>
                    <a:pt x="5315" y="13868"/>
                  </a:cubicBezTo>
                  <a:cubicBezTo>
                    <a:pt x="5315" y="13831"/>
                    <a:pt x="5296" y="13831"/>
                    <a:pt x="5296" y="13831"/>
                  </a:cubicBezTo>
                  <a:cubicBezTo>
                    <a:pt x="5296" y="13795"/>
                    <a:pt x="5296" y="13759"/>
                    <a:pt x="5315" y="13722"/>
                  </a:cubicBezTo>
                  <a:cubicBezTo>
                    <a:pt x="5315" y="13686"/>
                    <a:pt x="5296" y="13686"/>
                    <a:pt x="5296" y="13650"/>
                  </a:cubicBezTo>
                  <a:cubicBezTo>
                    <a:pt x="5296" y="13650"/>
                    <a:pt x="5315" y="13650"/>
                    <a:pt x="5315" y="13613"/>
                  </a:cubicBezTo>
                  <a:cubicBezTo>
                    <a:pt x="5315" y="13613"/>
                    <a:pt x="5296" y="13613"/>
                    <a:pt x="5296" y="13577"/>
                  </a:cubicBezTo>
                  <a:cubicBezTo>
                    <a:pt x="5296" y="13541"/>
                    <a:pt x="5296" y="13541"/>
                    <a:pt x="5296" y="13541"/>
                  </a:cubicBezTo>
                  <a:cubicBezTo>
                    <a:pt x="5296" y="13505"/>
                    <a:pt x="5277" y="13468"/>
                    <a:pt x="5277" y="13468"/>
                  </a:cubicBezTo>
                  <a:cubicBezTo>
                    <a:pt x="5277" y="13432"/>
                    <a:pt x="5277" y="13396"/>
                    <a:pt x="5277" y="13396"/>
                  </a:cubicBezTo>
                  <a:cubicBezTo>
                    <a:pt x="5277" y="13396"/>
                    <a:pt x="5296" y="13396"/>
                    <a:pt x="5296" y="13396"/>
                  </a:cubicBezTo>
                  <a:cubicBezTo>
                    <a:pt x="5296" y="13396"/>
                    <a:pt x="5315" y="13359"/>
                    <a:pt x="5315" y="13359"/>
                  </a:cubicBezTo>
                  <a:cubicBezTo>
                    <a:pt x="5315" y="13323"/>
                    <a:pt x="5296" y="13323"/>
                    <a:pt x="5296" y="13287"/>
                  </a:cubicBezTo>
                  <a:cubicBezTo>
                    <a:pt x="5296" y="13287"/>
                    <a:pt x="5296" y="13287"/>
                    <a:pt x="5296" y="13287"/>
                  </a:cubicBezTo>
                  <a:cubicBezTo>
                    <a:pt x="5315" y="13287"/>
                    <a:pt x="5315" y="13323"/>
                    <a:pt x="5334" y="13359"/>
                  </a:cubicBezTo>
                  <a:cubicBezTo>
                    <a:pt x="5334" y="13359"/>
                    <a:pt x="5334" y="13359"/>
                    <a:pt x="5334" y="13359"/>
                  </a:cubicBezTo>
                  <a:cubicBezTo>
                    <a:pt x="5334" y="13359"/>
                    <a:pt x="5334" y="13359"/>
                    <a:pt x="5334" y="13359"/>
                  </a:cubicBezTo>
                  <a:cubicBezTo>
                    <a:pt x="5334" y="13323"/>
                    <a:pt x="5334" y="13323"/>
                    <a:pt x="5334" y="13287"/>
                  </a:cubicBezTo>
                  <a:cubicBezTo>
                    <a:pt x="5372" y="13214"/>
                    <a:pt x="5372" y="13214"/>
                    <a:pt x="5372" y="13214"/>
                  </a:cubicBezTo>
                  <a:cubicBezTo>
                    <a:pt x="5391" y="13178"/>
                    <a:pt x="5391" y="13178"/>
                    <a:pt x="5409" y="13178"/>
                  </a:cubicBezTo>
                  <a:cubicBezTo>
                    <a:pt x="5428" y="13105"/>
                    <a:pt x="5409" y="13069"/>
                    <a:pt x="5447" y="12996"/>
                  </a:cubicBezTo>
                  <a:cubicBezTo>
                    <a:pt x="5447" y="12996"/>
                    <a:pt x="5466" y="12996"/>
                    <a:pt x="5466" y="12996"/>
                  </a:cubicBezTo>
                  <a:cubicBezTo>
                    <a:pt x="5485" y="12996"/>
                    <a:pt x="5485" y="12996"/>
                    <a:pt x="5485" y="13033"/>
                  </a:cubicBezTo>
                  <a:cubicBezTo>
                    <a:pt x="5485" y="13033"/>
                    <a:pt x="5485" y="13033"/>
                    <a:pt x="5485" y="12996"/>
                  </a:cubicBezTo>
                  <a:cubicBezTo>
                    <a:pt x="5485" y="12960"/>
                    <a:pt x="5485" y="12960"/>
                    <a:pt x="5504" y="12960"/>
                  </a:cubicBezTo>
                  <a:cubicBezTo>
                    <a:pt x="5523" y="12960"/>
                    <a:pt x="5561" y="12960"/>
                    <a:pt x="5580" y="12924"/>
                  </a:cubicBezTo>
                  <a:cubicBezTo>
                    <a:pt x="5561" y="12924"/>
                    <a:pt x="5542" y="12851"/>
                    <a:pt x="5561" y="12851"/>
                  </a:cubicBezTo>
                  <a:cubicBezTo>
                    <a:pt x="5561" y="12815"/>
                    <a:pt x="5561" y="12815"/>
                    <a:pt x="5580" y="12815"/>
                  </a:cubicBezTo>
                  <a:cubicBezTo>
                    <a:pt x="5580" y="12815"/>
                    <a:pt x="5580" y="12815"/>
                    <a:pt x="5580" y="12815"/>
                  </a:cubicBezTo>
                  <a:cubicBezTo>
                    <a:pt x="5580" y="12815"/>
                    <a:pt x="5561" y="12815"/>
                    <a:pt x="5561" y="12778"/>
                  </a:cubicBezTo>
                  <a:cubicBezTo>
                    <a:pt x="5561" y="12778"/>
                    <a:pt x="5561" y="12815"/>
                    <a:pt x="5542" y="12815"/>
                  </a:cubicBezTo>
                  <a:cubicBezTo>
                    <a:pt x="5542" y="12742"/>
                    <a:pt x="5504" y="12706"/>
                    <a:pt x="5466" y="12742"/>
                  </a:cubicBezTo>
                  <a:cubicBezTo>
                    <a:pt x="5466" y="12742"/>
                    <a:pt x="5466" y="12778"/>
                    <a:pt x="5466" y="12778"/>
                  </a:cubicBezTo>
                  <a:cubicBezTo>
                    <a:pt x="5447" y="12778"/>
                    <a:pt x="5428" y="12815"/>
                    <a:pt x="5428" y="12815"/>
                  </a:cubicBezTo>
                  <a:cubicBezTo>
                    <a:pt x="5428" y="12851"/>
                    <a:pt x="5447" y="12851"/>
                    <a:pt x="5447" y="12924"/>
                  </a:cubicBezTo>
                  <a:cubicBezTo>
                    <a:pt x="5428" y="12924"/>
                    <a:pt x="5428" y="12924"/>
                    <a:pt x="5391" y="12924"/>
                  </a:cubicBezTo>
                  <a:cubicBezTo>
                    <a:pt x="5391" y="12924"/>
                    <a:pt x="5391" y="12924"/>
                    <a:pt x="5391" y="12924"/>
                  </a:cubicBezTo>
                  <a:cubicBezTo>
                    <a:pt x="5391" y="12887"/>
                    <a:pt x="5391" y="12887"/>
                    <a:pt x="5372" y="12851"/>
                  </a:cubicBezTo>
                  <a:cubicBezTo>
                    <a:pt x="5372" y="12851"/>
                    <a:pt x="5372" y="12851"/>
                    <a:pt x="5372" y="12851"/>
                  </a:cubicBezTo>
                  <a:cubicBezTo>
                    <a:pt x="5372" y="12851"/>
                    <a:pt x="5372" y="12887"/>
                    <a:pt x="5372" y="12887"/>
                  </a:cubicBezTo>
                  <a:cubicBezTo>
                    <a:pt x="5353" y="12887"/>
                    <a:pt x="5353" y="12851"/>
                    <a:pt x="5353" y="12815"/>
                  </a:cubicBezTo>
                  <a:cubicBezTo>
                    <a:pt x="5315" y="12815"/>
                    <a:pt x="5296" y="12815"/>
                    <a:pt x="5277" y="12815"/>
                  </a:cubicBezTo>
                  <a:cubicBezTo>
                    <a:pt x="5277" y="12815"/>
                    <a:pt x="5277" y="12815"/>
                    <a:pt x="5258" y="12851"/>
                  </a:cubicBezTo>
                  <a:cubicBezTo>
                    <a:pt x="5258" y="12815"/>
                    <a:pt x="5258" y="12778"/>
                    <a:pt x="5239" y="12742"/>
                  </a:cubicBezTo>
                  <a:cubicBezTo>
                    <a:pt x="5239" y="12742"/>
                    <a:pt x="5239" y="12742"/>
                    <a:pt x="5239" y="12742"/>
                  </a:cubicBezTo>
                  <a:cubicBezTo>
                    <a:pt x="5239" y="12778"/>
                    <a:pt x="5239" y="12778"/>
                    <a:pt x="5258" y="12778"/>
                  </a:cubicBezTo>
                  <a:cubicBezTo>
                    <a:pt x="5258" y="12778"/>
                    <a:pt x="5258" y="12778"/>
                    <a:pt x="5258" y="12778"/>
                  </a:cubicBezTo>
                  <a:cubicBezTo>
                    <a:pt x="5239" y="12778"/>
                    <a:pt x="5220" y="12778"/>
                    <a:pt x="5220" y="12778"/>
                  </a:cubicBezTo>
                  <a:cubicBezTo>
                    <a:pt x="5239" y="12706"/>
                    <a:pt x="5201" y="12706"/>
                    <a:pt x="5164" y="12670"/>
                  </a:cubicBezTo>
                  <a:cubicBezTo>
                    <a:pt x="5164" y="12670"/>
                    <a:pt x="5164" y="12633"/>
                    <a:pt x="5164" y="12597"/>
                  </a:cubicBezTo>
                  <a:cubicBezTo>
                    <a:pt x="5145" y="12597"/>
                    <a:pt x="5145" y="12597"/>
                    <a:pt x="5126" y="12561"/>
                  </a:cubicBezTo>
                  <a:cubicBezTo>
                    <a:pt x="5126" y="12561"/>
                    <a:pt x="5126" y="12561"/>
                    <a:pt x="5126" y="12561"/>
                  </a:cubicBezTo>
                  <a:cubicBezTo>
                    <a:pt x="5126" y="12597"/>
                    <a:pt x="5126" y="12597"/>
                    <a:pt x="5126" y="12597"/>
                  </a:cubicBezTo>
                  <a:cubicBezTo>
                    <a:pt x="5145" y="12597"/>
                    <a:pt x="5145" y="12597"/>
                    <a:pt x="5145" y="12633"/>
                  </a:cubicBezTo>
                  <a:cubicBezTo>
                    <a:pt x="5145" y="12633"/>
                    <a:pt x="5145" y="12633"/>
                    <a:pt x="5145" y="12670"/>
                  </a:cubicBezTo>
                  <a:cubicBezTo>
                    <a:pt x="5145" y="12670"/>
                    <a:pt x="5126" y="12670"/>
                    <a:pt x="5126" y="12670"/>
                  </a:cubicBezTo>
                  <a:cubicBezTo>
                    <a:pt x="5126" y="12597"/>
                    <a:pt x="5107" y="12633"/>
                    <a:pt x="5088" y="12561"/>
                  </a:cubicBezTo>
                  <a:cubicBezTo>
                    <a:pt x="5088" y="12561"/>
                    <a:pt x="5107" y="12524"/>
                    <a:pt x="5107" y="12524"/>
                  </a:cubicBezTo>
                  <a:cubicBezTo>
                    <a:pt x="5107" y="12524"/>
                    <a:pt x="5107" y="12524"/>
                    <a:pt x="5107" y="12524"/>
                  </a:cubicBezTo>
                  <a:cubicBezTo>
                    <a:pt x="5088" y="12488"/>
                    <a:pt x="5088" y="12488"/>
                    <a:pt x="5088" y="12488"/>
                  </a:cubicBezTo>
                  <a:cubicBezTo>
                    <a:pt x="5088" y="12488"/>
                    <a:pt x="5088" y="12488"/>
                    <a:pt x="5107" y="12488"/>
                  </a:cubicBezTo>
                  <a:cubicBezTo>
                    <a:pt x="5088" y="12488"/>
                    <a:pt x="5088" y="12488"/>
                    <a:pt x="5088" y="12488"/>
                  </a:cubicBezTo>
                  <a:cubicBezTo>
                    <a:pt x="5088" y="12488"/>
                    <a:pt x="5069" y="12415"/>
                    <a:pt x="5069" y="12415"/>
                  </a:cubicBezTo>
                  <a:cubicBezTo>
                    <a:pt x="5031" y="12343"/>
                    <a:pt x="4993" y="12307"/>
                    <a:pt x="4974" y="12270"/>
                  </a:cubicBezTo>
                  <a:cubicBezTo>
                    <a:pt x="4974" y="12234"/>
                    <a:pt x="4974" y="12234"/>
                    <a:pt x="4974" y="12234"/>
                  </a:cubicBezTo>
                  <a:cubicBezTo>
                    <a:pt x="4974" y="12234"/>
                    <a:pt x="4993" y="12234"/>
                    <a:pt x="4993" y="12234"/>
                  </a:cubicBezTo>
                  <a:cubicBezTo>
                    <a:pt x="4993" y="12234"/>
                    <a:pt x="4974" y="12198"/>
                    <a:pt x="4974" y="12198"/>
                  </a:cubicBezTo>
                  <a:cubicBezTo>
                    <a:pt x="4974" y="12198"/>
                    <a:pt x="4956" y="12198"/>
                    <a:pt x="4956" y="12234"/>
                  </a:cubicBezTo>
                  <a:cubicBezTo>
                    <a:pt x="4899" y="12234"/>
                    <a:pt x="4842" y="12161"/>
                    <a:pt x="4785" y="12125"/>
                  </a:cubicBezTo>
                  <a:cubicBezTo>
                    <a:pt x="4766" y="12125"/>
                    <a:pt x="4747" y="12125"/>
                    <a:pt x="4729" y="12125"/>
                  </a:cubicBezTo>
                  <a:cubicBezTo>
                    <a:pt x="4691" y="12052"/>
                    <a:pt x="4615" y="11907"/>
                    <a:pt x="4558" y="11871"/>
                  </a:cubicBezTo>
                  <a:cubicBezTo>
                    <a:pt x="4502" y="11835"/>
                    <a:pt x="4483" y="11907"/>
                    <a:pt x="4445" y="11907"/>
                  </a:cubicBezTo>
                  <a:cubicBezTo>
                    <a:pt x="4426" y="11907"/>
                    <a:pt x="4350" y="11871"/>
                    <a:pt x="4331" y="11871"/>
                  </a:cubicBezTo>
                  <a:cubicBezTo>
                    <a:pt x="4312" y="11835"/>
                    <a:pt x="4294" y="11835"/>
                    <a:pt x="4275" y="11798"/>
                  </a:cubicBezTo>
                  <a:cubicBezTo>
                    <a:pt x="4256" y="11798"/>
                    <a:pt x="4237" y="11798"/>
                    <a:pt x="4218" y="11762"/>
                  </a:cubicBezTo>
                  <a:cubicBezTo>
                    <a:pt x="4199" y="11762"/>
                    <a:pt x="4180" y="11726"/>
                    <a:pt x="4142" y="11726"/>
                  </a:cubicBezTo>
                  <a:cubicBezTo>
                    <a:pt x="4123" y="11689"/>
                    <a:pt x="4104" y="11653"/>
                    <a:pt x="4067" y="11653"/>
                  </a:cubicBezTo>
                  <a:cubicBezTo>
                    <a:pt x="4048" y="11617"/>
                    <a:pt x="4029" y="11617"/>
                    <a:pt x="3991" y="11617"/>
                  </a:cubicBezTo>
                  <a:cubicBezTo>
                    <a:pt x="3991" y="11581"/>
                    <a:pt x="3972" y="11544"/>
                    <a:pt x="3953" y="11508"/>
                  </a:cubicBezTo>
                  <a:cubicBezTo>
                    <a:pt x="3934" y="11508"/>
                    <a:pt x="3934" y="11472"/>
                    <a:pt x="3915" y="11472"/>
                  </a:cubicBezTo>
                  <a:cubicBezTo>
                    <a:pt x="3896" y="11435"/>
                    <a:pt x="3896" y="11399"/>
                    <a:pt x="3877" y="11399"/>
                  </a:cubicBezTo>
                  <a:cubicBezTo>
                    <a:pt x="3877" y="11363"/>
                    <a:pt x="3877" y="11363"/>
                    <a:pt x="3858" y="11363"/>
                  </a:cubicBezTo>
                  <a:cubicBezTo>
                    <a:pt x="3858" y="11326"/>
                    <a:pt x="3877" y="11326"/>
                    <a:pt x="3896" y="11326"/>
                  </a:cubicBezTo>
                  <a:cubicBezTo>
                    <a:pt x="3877" y="11290"/>
                    <a:pt x="3877" y="11290"/>
                    <a:pt x="3877" y="11290"/>
                  </a:cubicBezTo>
                  <a:cubicBezTo>
                    <a:pt x="3896" y="11254"/>
                    <a:pt x="3877" y="11181"/>
                    <a:pt x="3877" y="11145"/>
                  </a:cubicBezTo>
                  <a:cubicBezTo>
                    <a:pt x="3877" y="11145"/>
                    <a:pt x="3877" y="11145"/>
                    <a:pt x="3877" y="11109"/>
                  </a:cubicBezTo>
                  <a:cubicBezTo>
                    <a:pt x="3840" y="11036"/>
                    <a:pt x="3802" y="10963"/>
                    <a:pt x="3764" y="10854"/>
                  </a:cubicBezTo>
                  <a:cubicBezTo>
                    <a:pt x="3745" y="10854"/>
                    <a:pt x="3745" y="10854"/>
                    <a:pt x="3726" y="10818"/>
                  </a:cubicBezTo>
                  <a:cubicBezTo>
                    <a:pt x="3726" y="10818"/>
                    <a:pt x="3726" y="10782"/>
                    <a:pt x="3726" y="10782"/>
                  </a:cubicBezTo>
                  <a:cubicBezTo>
                    <a:pt x="3707" y="10746"/>
                    <a:pt x="3707" y="10746"/>
                    <a:pt x="3688" y="10746"/>
                  </a:cubicBezTo>
                  <a:cubicBezTo>
                    <a:pt x="3688" y="10709"/>
                    <a:pt x="3669" y="10709"/>
                    <a:pt x="3669" y="10709"/>
                  </a:cubicBezTo>
                  <a:cubicBezTo>
                    <a:pt x="3669" y="10673"/>
                    <a:pt x="3650" y="10709"/>
                    <a:pt x="3650" y="10709"/>
                  </a:cubicBezTo>
                  <a:cubicBezTo>
                    <a:pt x="3650" y="10709"/>
                    <a:pt x="3650" y="10709"/>
                    <a:pt x="3650" y="10673"/>
                  </a:cubicBezTo>
                  <a:cubicBezTo>
                    <a:pt x="3632" y="10673"/>
                    <a:pt x="3650" y="10637"/>
                    <a:pt x="3650" y="10600"/>
                  </a:cubicBezTo>
                  <a:cubicBezTo>
                    <a:pt x="3650" y="10564"/>
                    <a:pt x="3632" y="10564"/>
                    <a:pt x="3613" y="10564"/>
                  </a:cubicBezTo>
                  <a:cubicBezTo>
                    <a:pt x="3594" y="10491"/>
                    <a:pt x="3575" y="10528"/>
                    <a:pt x="3556" y="10455"/>
                  </a:cubicBezTo>
                  <a:cubicBezTo>
                    <a:pt x="3575" y="10455"/>
                    <a:pt x="3575" y="10419"/>
                    <a:pt x="3556" y="10419"/>
                  </a:cubicBezTo>
                  <a:cubicBezTo>
                    <a:pt x="3556" y="10419"/>
                    <a:pt x="3537" y="10383"/>
                    <a:pt x="3518" y="10383"/>
                  </a:cubicBezTo>
                  <a:cubicBezTo>
                    <a:pt x="3480" y="10346"/>
                    <a:pt x="3405" y="10092"/>
                    <a:pt x="3405" y="9983"/>
                  </a:cubicBezTo>
                  <a:cubicBezTo>
                    <a:pt x="3405" y="9983"/>
                    <a:pt x="3386" y="9983"/>
                    <a:pt x="3367" y="9947"/>
                  </a:cubicBezTo>
                  <a:cubicBezTo>
                    <a:pt x="3367" y="9947"/>
                    <a:pt x="3367" y="9947"/>
                    <a:pt x="3367" y="9911"/>
                  </a:cubicBezTo>
                  <a:cubicBezTo>
                    <a:pt x="3367" y="9911"/>
                    <a:pt x="3367" y="9911"/>
                    <a:pt x="3348" y="9911"/>
                  </a:cubicBezTo>
                  <a:cubicBezTo>
                    <a:pt x="3348" y="9911"/>
                    <a:pt x="3348" y="9947"/>
                    <a:pt x="3348" y="9947"/>
                  </a:cubicBezTo>
                  <a:cubicBezTo>
                    <a:pt x="3329" y="9947"/>
                    <a:pt x="3310" y="9911"/>
                    <a:pt x="3310" y="9911"/>
                  </a:cubicBezTo>
                  <a:cubicBezTo>
                    <a:pt x="3291" y="9911"/>
                    <a:pt x="3291" y="9947"/>
                    <a:pt x="3291" y="9983"/>
                  </a:cubicBezTo>
                  <a:cubicBezTo>
                    <a:pt x="3291" y="9983"/>
                    <a:pt x="3310" y="10019"/>
                    <a:pt x="3310" y="10019"/>
                  </a:cubicBezTo>
                  <a:cubicBezTo>
                    <a:pt x="3310" y="10056"/>
                    <a:pt x="3310" y="10092"/>
                    <a:pt x="3310" y="10128"/>
                  </a:cubicBezTo>
                  <a:cubicBezTo>
                    <a:pt x="3329" y="10165"/>
                    <a:pt x="3348" y="10165"/>
                    <a:pt x="3367" y="10201"/>
                  </a:cubicBezTo>
                  <a:cubicBezTo>
                    <a:pt x="3386" y="10237"/>
                    <a:pt x="3386" y="10310"/>
                    <a:pt x="3386" y="10310"/>
                  </a:cubicBezTo>
                  <a:cubicBezTo>
                    <a:pt x="3405" y="10346"/>
                    <a:pt x="3405" y="10346"/>
                    <a:pt x="3423" y="10346"/>
                  </a:cubicBezTo>
                  <a:cubicBezTo>
                    <a:pt x="3423" y="10383"/>
                    <a:pt x="3423" y="10419"/>
                    <a:pt x="3442" y="10455"/>
                  </a:cubicBezTo>
                  <a:cubicBezTo>
                    <a:pt x="3442" y="10455"/>
                    <a:pt x="3442" y="10455"/>
                    <a:pt x="3461" y="10455"/>
                  </a:cubicBezTo>
                  <a:cubicBezTo>
                    <a:pt x="3480" y="10528"/>
                    <a:pt x="3461" y="10564"/>
                    <a:pt x="3499" y="10564"/>
                  </a:cubicBezTo>
                  <a:cubicBezTo>
                    <a:pt x="3499" y="10600"/>
                    <a:pt x="3518" y="10637"/>
                    <a:pt x="3518" y="10673"/>
                  </a:cubicBezTo>
                  <a:cubicBezTo>
                    <a:pt x="3537" y="10709"/>
                    <a:pt x="3537" y="10746"/>
                    <a:pt x="3556" y="10782"/>
                  </a:cubicBezTo>
                  <a:cubicBezTo>
                    <a:pt x="3556" y="10854"/>
                    <a:pt x="3556" y="10854"/>
                    <a:pt x="3575" y="10891"/>
                  </a:cubicBezTo>
                  <a:cubicBezTo>
                    <a:pt x="3575" y="10891"/>
                    <a:pt x="3575" y="10854"/>
                    <a:pt x="3594" y="10854"/>
                  </a:cubicBezTo>
                  <a:cubicBezTo>
                    <a:pt x="3594" y="10891"/>
                    <a:pt x="3613" y="10927"/>
                    <a:pt x="3613" y="10927"/>
                  </a:cubicBezTo>
                  <a:cubicBezTo>
                    <a:pt x="3632" y="10963"/>
                    <a:pt x="3632" y="10963"/>
                    <a:pt x="3632" y="10963"/>
                  </a:cubicBezTo>
                  <a:cubicBezTo>
                    <a:pt x="3632" y="11000"/>
                    <a:pt x="3613" y="11036"/>
                    <a:pt x="3613" y="11036"/>
                  </a:cubicBezTo>
                  <a:cubicBezTo>
                    <a:pt x="3613" y="11036"/>
                    <a:pt x="3594" y="11036"/>
                    <a:pt x="3594" y="11036"/>
                  </a:cubicBezTo>
                  <a:cubicBezTo>
                    <a:pt x="3594" y="11036"/>
                    <a:pt x="3594" y="11000"/>
                    <a:pt x="3594" y="10963"/>
                  </a:cubicBezTo>
                  <a:cubicBezTo>
                    <a:pt x="3575" y="10963"/>
                    <a:pt x="3556" y="10927"/>
                    <a:pt x="3556" y="10927"/>
                  </a:cubicBezTo>
                  <a:cubicBezTo>
                    <a:pt x="3537" y="10891"/>
                    <a:pt x="3480" y="10818"/>
                    <a:pt x="3461" y="10782"/>
                  </a:cubicBezTo>
                  <a:cubicBezTo>
                    <a:pt x="3461" y="10746"/>
                    <a:pt x="3480" y="10709"/>
                    <a:pt x="3461" y="10709"/>
                  </a:cubicBezTo>
                  <a:cubicBezTo>
                    <a:pt x="3461" y="10673"/>
                    <a:pt x="3461" y="10637"/>
                    <a:pt x="3442" y="10600"/>
                  </a:cubicBezTo>
                  <a:cubicBezTo>
                    <a:pt x="3442" y="10600"/>
                    <a:pt x="3423" y="10600"/>
                    <a:pt x="3423" y="10600"/>
                  </a:cubicBezTo>
                  <a:cubicBezTo>
                    <a:pt x="3405" y="10564"/>
                    <a:pt x="3405" y="10564"/>
                    <a:pt x="3405" y="10564"/>
                  </a:cubicBezTo>
                  <a:cubicBezTo>
                    <a:pt x="3367" y="10564"/>
                    <a:pt x="3310" y="10455"/>
                    <a:pt x="3291" y="10419"/>
                  </a:cubicBezTo>
                  <a:cubicBezTo>
                    <a:pt x="3310" y="10419"/>
                    <a:pt x="3329" y="10419"/>
                    <a:pt x="3348" y="10383"/>
                  </a:cubicBezTo>
                  <a:cubicBezTo>
                    <a:pt x="3367" y="10346"/>
                    <a:pt x="3329" y="10274"/>
                    <a:pt x="3310" y="10274"/>
                  </a:cubicBezTo>
                  <a:cubicBezTo>
                    <a:pt x="3310" y="10237"/>
                    <a:pt x="3253" y="10201"/>
                    <a:pt x="3253" y="10165"/>
                  </a:cubicBezTo>
                  <a:cubicBezTo>
                    <a:pt x="3253" y="10165"/>
                    <a:pt x="3253" y="10128"/>
                    <a:pt x="3234" y="10092"/>
                  </a:cubicBezTo>
                  <a:cubicBezTo>
                    <a:pt x="3234" y="10092"/>
                    <a:pt x="3234" y="10092"/>
                    <a:pt x="3215" y="10092"/>
                  </a:cubicBezTo>
                  <a:cubicBezTo>
                    <a:pt x="3215" y="10056"/>
                    <a:pt x="3215" y="10019"/>
                    <a:pt x="3215" y="10019"/>
                  </a:cubicBezTo>
                  <a:cubicBezTo>
                    <a:pt x="3196" y="9983"/>
                    <a:pt x="3178" y="9947"/>
                    <a:pt x="3196" y="9874"/>
                  </a:cubicBezTo>
                  <a:cubicBezTo>
                    <a:pt x="3178" y="9874"/>
                    <a:pt x="3178" y="9874"/>
                    <a:pt x="3178" y="9838"/>
                  </a:cubicBezTo>
                  <a:cubicBezTo>
                    <a:pt x="3178" y="9838"/>
                    <a:pt x="3178" y="9838"/>
                    <a:pt x="3178" y="9802"/>
                  </a:cubicBezTo>
                  <a:cubicBezTo>
                    <a:pt x="3159" y="9765"/>
                    <a:pt x="3121" y="9584"/>
                    <a:pt x="3102" y="9656"/>
                  </a:cubicBezTo>
                  <a:cubicBezTo>
                    <a:pt x="3083" y="9620"/>
                    <a:pt x="3083" y="9620"/>
                    <a:pt x="3083" y="9620"/>
                  </a:cubicBezTo>
                  <a:cubicBezTo>
                    <a:pt x="3083" y="9620"/>
                    <a:pt x="3083" y="9620"/>
                    <a:pt x="3083" y="9584"/>
                  </a:cubicBezTo>
                  <a:cubicBezTo>
                    <a:pt x="3045" y="9584"/>
                    <a:pt x="3045" y="9548"/>
                    <a:pt x="3026" y="9548"/>
                  </a:cubicBezTo>
                  <a:cubicBezTo>
                    <a:pt x="3007" y="9548"/>
                    <a:pt x="2988" y="9548"/>
                    <a:pt x="2970" y="9548"/>
                  </a:cubicBezTo>
                  <a:cubicBezTo>
                    <a:pt x="2951" y="9511"/>
                    <a:pt x="2951" y="9511"/>
                    <a:pt x="2951" y="9511"/>
                  </a:cubicBezTo>
                  <a:cubicBezTo>
                    <a:pt x="2951" y="9475"/>
                    <a:pt x="2951" y="9475"/>
                    <a:pt x="2951" y="9439"/>
                  </a:cubicBezTo>
                  <a:cubicBezTo>
                    <a:pt x="2951" y="9439"/>
                    <a:pt x="2951" y="9439"/>
                    <a:pt x="2932" y="9439"/>
                  </a:cubicBezTo>
                  <a:cubicBezTo>
                    <a:pt x="2951" y="9402"/>
                    <a:pt x="2875" y="9330"/>
                    <a:pt x="2875" y="9257"/>
                  </a:cubicBezTo>
                  <a:cubicBezTo>
                    <a:pt x="2894" y="9257"/>
                    <a:pt x="2875" y="9221"/>
                    <a:pt x="2875" y="9221"/>
                  </a:cubicBezTo>
                  <a:cubicBezTo>
                    <a:pt x="2856" y="9185"/>
                    <a:pt x="2856" y="9185"/>
                    <a:pt x="2837" y="9148"/>
                  </a:cubicBezTo>
                  <a:cubicBezTo>
                    <a:pt x="2837" y="9148"/>
                    <a:pt x="2837" y="9112"/>
                    <a:pt x="2837" y="9112"/>
                  </a:cubicBezTo>
                  <a:cubicBezTo>
                    <a:pt x="2837" y="9112"/>
                    <a:pt x="2837" y="9076"/>
                    <a:pt x="2837" y="9076"/>
                  </a:cubicBezTo>
                  <a:cubicBezTo>
                    <a:pt x="2837" y="9076"/>
                    <a:pt x="2837" y="9076"/>
                    <a:pt x="2837" y="9076"/>
                  </a:cubicBezTo>
                  <a:cubicBezTo>
                    <a:pt x="2856" y="9112"/>
                    <a:pt x="2856" y="9112"/>
                    <a:pt x="2856" y="9148"/>
                  </a:cubicBezTo>
                  <a:cubicBezTo>
                    <a:pt x="2856" y="9112"/>
                    <a:pt x="2856" y="9112"/>
                    <a:pt x="2856" y="9112"/>
                  </a:cubicBezTo>
                  <a:cubicBezTo>
                    <a:pt x="2856" y="9112"/>
                    <a:pt x="2837" y="9076"/>
                    <a:pt x="2837" y="9039"/>
                  </a:cubicBezTo>
                  <a:cubicBezTo>
                    <a:pt x="2837" y="9039"/>
                    <a:pt x="2837" y="9039"/>
                    <a:pt x="2837" y="9039"/>
                  </a:cubicBezTo>
                  <a:cubicBezTo>
                    <a:pt x="2837" y="9076"/>
                    <a:pt x="2837" y="9076"/>
                    <a:pt x="2837" y="9076"/>
                  </a:cubicBezTo>
                  <a:cubicBezTo>
                    <a:pt x="2837" y="9076"/>
                    <a:pt x="2837" y="9076"/>
                    <a:pt x="2818" y="9076"/>
                  </a:cubicBezTo>
                  <a:cubicBezTo>
                    <a:pt x="2761" y="8930"/>
                    <a:pt x="2761" y="8930"/>
                    <a:pt x="2761" y="8930"/>
                  </a:cubicBezTo>
                  <a:cubicBezTo>
                    <a:pt x="2761" y="8930"/>
                    <a:pt x="2761" y="8930"/>
                    <a:pt x="2761" y="8930"/>
                  </a:cubicBezTo>
                  <a:cubicBezTo>
                    <a:pt x="2761" y="8930"/>
                    <a:pt x="2761" y="8894"/>
                    <a:pt x="2761" y="8858"/>
                  </a:cubicBezTo>
                  <a:cubicBezTo>
                    <a:pt x="2761" y="8858"/>
                    <a:pt x="2761" y="8858"/>
                    <a:pt x="2761" y="8858"/>
                  </a:cubicBezTo>
                  <a:cubicBezTo>
                    <a:pt x="2761" y="8785"/>
                    <a:pt x="2724" y="8785"/>
                    <a:pt x="2724" y="8749"/>
                  </a:cubicBezTo>
                  <a:cubicBezTo>
                    <a:pt x="2724" y="8676"/>
                    <a:pt x="2743" y="8640"/>
                    <a:pt x="2743" y="8567"/>
                  </a:cubicBezTo>
                  <a:cubicBezTo>
                    <a:pt x="2743" y="8531"/>
                    <a:pt x="2705" y="8386"/>
                    <a:pt x="2705" y="8350"/>
                  </a:cubicBezTo>
                  <a:cubicBezTo>
                    <a:pt x="2724" y="8350"/>
                    <a:pt x="2724" y="8313"/>
                    <a:pt x="2724" y="8313"/>
                  </a:cubicBezTo>
                  <a:cubicBezTo>
                    <a:pt x="2724" y="8313"/>
                    <a:pt x="2743" y="8277"/>
                    <a:pt x="2743" y="8277"/>
                  </a:cubicBezTo>
                  <a:cubicBezTo>
                    <a:pt x="2743" y="8277"/>
                    <a:pt x="2724" y="8241"/>
                    <a:pt x="2724" y="8241"/>
                  </a:cubicBezTo>
                  <a:cubicBezTo>
                    <a:pt x="2724" y="8204"/>
                    <a:pt x="2743" y="8132"/>
                    <a:pt x="2743" y="8095"/>
                  </a:cubicBezTo>
                  <a:cubicBezTo>
                    <a:pt x="2743" y="8023"/>
                    <a:pt x="2743" y="7950"/>
                    <a:pt x="2743" y="7878"/>
                  </a:cubicBezTo>
                  <a:cubicBezTo>
                    <a:pt x="2743" y="7878"/>
                    <a:pt x="2761" y="7878"/>
                    <a:pt x="2761" y="7878"/>
                  </a:cubicBezTo>
                  <a:cubicBezTo>
                    <a:pt x="2761" y="7878"/>
                    <a:pt x="2743" y="7878"/>
                    <a:pt x="2743" y="7878"/>
                  </a:cubicBezTo>
                  <a:cubicBezTo>
                    <a:pt x="2743" y="7841"/>
                    <a:pt x="2743" y="7805"/>
                    <a:pt x="2743" y="7805"/>
                  </a:cubicBezTo>
                  <a:cubicBezTo>
                    <a:pt x="2743" y="7769"/>
                    <a:pt x="2743" y="7769"/>
                    <a:pt x="2743" y="7769"/>
                  </a:cubicBezTo>
                  <a:cubicBezTo>
                    <a:pt x="2743" y="7769"/>
                    <a:pt x="2743" y="7769"/>
                    <a:pt x="2743" y="7769"/>
                  </a:cubicBezTo>
                  <a:cubicBezTo>
                    <a:pt x="2743" y="7769"/>
                    <a:pt x="2743" y="7769"/>
                    <a:pt x="2724" y="7769"/>
                  </a:cubicBezTo>
                  <a:cubicBezTo>
                    <a:pt x="2724" y="7769"/>
                    <a:pt x="2724" y="7769"/>
                    <a:pt x="2724" y="7769"/>
                  </a:cubicBezTo>
                  <a:cubicBezTo>
                    <a:pt x="2724" y="7696"/>
                    <a:pt x="2705" y="7660"/>
                    <a:pt x="2705" y="7587"/>
                  </a:cubicBezTo>
                  <a:cubicBezTo>
                    <a:pt x="2724" y="7551"/>
                    <a:pt x="2743" y="7587"/>
                    <a:pt x="2761" y="7587"/>
                  </a:cubicBezTo>
                  <a:cubicBezTo>
                    <a:pt x="2799" y="7624"/>
                    <a:pt x="2818" y="7587"/>
                    <a:pt x="2818" y="7660"/>
                  </a:cubicBezTo>
                  <a:cubicBezTo>
                    <a:pt x="2818" y="7660"/>
                    <a:pt x="2799" y="7696"/>
                    <a:pt x="2799" y="7696"/>
                  </a:cubicBezTo>
                  <a:cubicBezTo>
                    <a:pt x="2799" y="7696"/>
                    <a:pt x="2799" y="7696"/>
                    <a:pt x="2799" y="7696"/>
                  </a:cubicBezTo>
                  <a:cubicBezTo>
                    <a:pt x="2818" y="7732"/>
                    <a:pt x="2818" y="7732"/>
                    <a:pt x="2818" y="7732"/>
                  </a:cubicBezTo>
                  <a:cubicBezTo>
                    <a:pt x="2837" y="7696"/>
                    <a:pt x="2856" y="7660"/>
                    <a:pt x="2856" y="7587"/>
                  </a:cubicBezTo>
                  <a:cubicBezTo>
                    <a:pt x="2837" y="7551"/>
                    <a:pt x="2837" y="7551"/>
                    <a:pt x="2837" y="7515"/>
                  </a:cubicBezTo>
                  <a:cubicBezTo>
                    <a:pt x="2818" y="7478"/>
                    <a:pt x="2780" y="7442"/>
                    <a:pt x="2799" y="7406"/>
                  </a:cubicBezTo>
                  <a:cubicBezTo>
                    <a:pt x="2780" y="7406"/>
                    <a:pt x="2780" y="7406"/>
                    <a:pt x="2761" y="7406"/>
                  </a:cubicBezTo>
                  <a:cubicBezTo>
                    <a:pt x="2761" y="7369"/>
                    <a:pt x="2761" y="7369"/>
                    <a:pt x="2743" y="7333"/>
                  </a:cubicBezTo>
                  <a:cubicBezTo>
                    <a:pt x="2743" y="7333"/>
                    <a:pt x="2743" y="7369"/>
                    <a:pt x="2724" y="7369"/>
                  </a:cubicBezTo>
                  <a:cubicBezTo>
                    <a:pt x="2705" y="7333"/>
                    <a:pt x="2705" y="7297"/>
                    <a:pt x="2686" y="7224"/>
                  </a:cubicBezTo>
                  <a:cubicBezTo>
                    <a:pt x="2667" y="7261"/>
                    <a:pt x="2629" y="7224"/>
                    <a:pt x="2610" y="7224"/>
                  </a:cubicBezTo>
                  <a:cubicBezTo>
                    <a:pt x="2610" y="7188"/>
                    <a:pt x="2610" y="7188"/>
                    <a:pt x="2591" y="7152"/>
                  </a:cubicBezTo>
                  <a:cubicBezTo>
                    <a:pt x="2572" y="7188"/>
                    <a:pt x="2535" y="7188"/>
                    <a:pt x="2516" y="7152"/>
                  </a:cubicBezTo>
                  <a:cubicBezTo>
                    <a:pt x="2516" y="7115"/>
                    <a:pt x="2535" y="7079"/>
                    <a:pt x="2535" y="7079"/>
                  </a:cubicBezTo>
                  <a:cubicBezTo>
                    <a:pt x="2535" y="7043"/>
                    <a:pt x="2516" y="7043"/>
                    <a:pt x="2497" y="7043"/>
                  </a:cubicBezTo>
                  <a:cubicBezTo>
                    <a:pt x="2497" y="7043"/>
                    <a:pt x="2497" y="7043"/>
                    <a:pt x="2497" y="7043"/>
                  </a:cubicBezTo>
                  <a:cubicBezTo>
                    <a:pt x="2516" y="7006"/>
                    <a:pt x="2516" y="7006"/>
                    <a:pt x="2535" y="6970"/>
                  </a:cubicBezTo>
                  <a:cubicBezTo>
                    <a:pt x="2553" y="6970"/>
                    <a:pt x="2553" y="6970"/>
                    <a:pt x="2553" y="6934"/>
                  </a:cubicBezTo>
                  <a:cubicBezTo>
                    <a:pt x="2535" y="6934"/>
                    <a:pt x="2516" y="6970"/>
                    <a:pt x="2497" y="6934"/>
                  </a:cubicBezTo>
                  <a:cubicBezTo>
                    <a:pt x="2497" y="6897"/>
                    <a:pt x="2497" y="6897"/>
                    <a:pt x="2497" y="6861"/>
                  </a:cubicBezTo>
                  <a:cubicBezTo>
                    <a:pt x="2497" y="6861"/>
                    <a:pt x="2478" y="6861"/>
                    <a:pt x="2478" y="6861"/>
                  </a:cubicBezTo>
                  <a:cubicBezTo>
                    <a:pt x="2459" y="6825"/>
                    <a:pt x="2440" y="6789"/>
                    <a:pt x="2459" y="6716"/>
                  </a:cubicBezTo>
                  <a:cubicBezTo>
                    <a:pt x="2440" y="6752"/>
                    <a:pt x="2421" y="6752"/>
                    <a:pt x="2421" y="6752"/>
                  </a:cubicBezTo>
                  <a:cubicBezTo>
                    <a:pt x="2383" y="6752"/>
                    <a:pt x="2364" y="6680"/>
                    <a:pt x="2364" y="6607"/>
                  </a:cubicBezTo>
                  <a:cubicBezTo>
                    <a:pt x="2364" y="6571"/>
                    <a:pt x="2383" y="6571"/>
                    <a:pt x="2383" y="6534"/>
                  </a:cubicBezTo>
                  <a:cubicBezTo>
                    <a:pt x="2383" y="6534"/>
                    <a:pt x="2383" y="6498"/>
                    <a:pt x="2383" y="6498"/>
                  </a:cubicBezTo>
                  <a:cubicBezTo>
                    <a:pt x="2383" y="6498"/>
                    <a:pt x="2383" y="6498"/>
                    <a:pt x="2383" y="6498"/>
                  </a:cubicBezTo>
                  <a:cubicBezTo>
                    <a:pt x="2383" y="6498"/>
                    <a:pt x="2383" y="6498"/>
                    <a:pt x="2383" y="6498"/>
                  </a:cubicBezTo>
                  <a:cubicBezTo>
                    <a:pt x="2364" y="6534"/>
                    <a:pt x="2345" y="6534"/>
                    <a:pt x="2345" y="6534"/>
                  </a:cubicBezTo>
                  <a:cubicBezTo>
                    <a:pt x="2345" y="6534"/>
                    <a:pt x="2345" y="6534"/>
                    <a:pt x="2326" y="6534"/>
                  </a:cubicBezTo>
                  <a:cubicBezTo>
                    <a:pt x="2326" y="6498"/>
                    <a:pt x="2345" y="6462"/>
                    <a:pt x="2326" y="6462"/>
                  </a:cubicBezTo>
                  <a:cubicBezTo>
                    <a:pt x="2326" y="6426"/>
                    <a:pt x="2308" y="6389"/>
                    <a:pt x="2308" y="6353"/>
                  </a:cubicBezTo>
                  <a:cubicBezTo>
                    <a:pt x="2270" y="6353"/>
                    <a:pt x="2270" y="6389"/>
                    <a:pt x="2232" y="6389"/>
                  </a:cubicBezTo>
                  <a:cubicBezTo>
                    <a:pt x="2232" y="6353"/>
                    <a:pt x="2251" y="6317"/>
                    <a:pt x="2251" y="6280"/>
                  </a:cubicBezTo>
                  <a:cubicBezTo>
                    <a:pt x="2232" y="6244"/>
                    <a:pt x="2194" y="6208"/>
                    <a:pt x="2175" y="6171"/>
                  </a:cubicBezTo>
                  <a:cubicBezTo>
                    <a:pt x="2175" y="6135"/>
                    <a:pt x="2156" y="6099"/>
                    <a:pt x="2156" y="6063"/>
                  </a:cubicBezTo>
                  <a:cubicBezTo>
                    <a:pt x="2156" y="6063"/>
                    <a:pt x="2156" y="6063"/>
                    <a:pt x="2156" y="6063"/>
                  </a:cubicBezTo>
                  <a:cubicBezTo>
                    <a:pt x="2156" y="6063"/>
                    <a:pt x="2156" y="6063"/>
                    <a:pt x="2156" y="6026"/>
                  </a:cubicBezTo>
                  <a:cubicBezTo>
                    <a:pt x="2137" y="6026"/>
                    <a:pt x="2137" y="6026"/>
                    <a:pt x="2118" y="5990"/>
                  </a:cubicBezTo>
                  <a:cubicBezTo>
                    <a:pt x="2118" y="5954"/>
                    <a:pt x="2099" y="5954"/>
                    <a:pt x="2081" y="5954"/>
                  </a:cubicBezTo>
                  <a:cubicBezTo>
                    <a:pt x="2062" y="5917"/>
                    <a:pt x="2062" y="5845"/>
                    <a:pt x="2062" y="5808"/>
                  </a:cubicBezTo>
                  <a:cubicBezTo>
                    <a:pt x="2043" y="5808"/>
                    <a:pt x="2043" y="5808"/>
                    <a:pt x="2043" y="5808"/>
                  </a:cubicBezTo>
                  <a:cubicBezTo>
                    <a:pt x="2043" y="5808"/>
                    <a:pt x="2043" y="5808"/>
                    <a:pt x="2043" y="5808"/>
                  </a:cubicBezTo>
                  <a:cubicBezTo>
                    <a:pt x="2024" y="5881"/>
                    <a:pt x="2062" y="5917"/>
                    <a:pt x="2062" y="5954"/>
                  </a:cubicBezTo>
                  <a:cubicBezTo>
                    <a:pt x="2043" y="5954"/>
                    <a:pt x="2043" y="5954"/>
                    <a:pt x="2043" y="5954"/>
                  </a:cubicBezTo>
                  <a:cubicBezTo>
                    <a:pt x="2024" y="5954"/>
                    <a:pt x="2024" y="5917"/>
                    <a:pt x="2005" y="5881"/>
                  </a:cubicBezTo>
                  <a:cubicBezTo>
                    <a:pt x="1986" y="5881"/>
                    <a:pt x="1967" y="5881"/>
                    <a:pt x="1948" y="5881"/>
                  </a:cubicBezTo>
                  <a:cubicBezTo>
                    <a:pt x="1948" y="5881"/>
                    <a:pt x="1948" y="5881"/>
                    <a:pt x="1948" y="5881"/>
                  </a:cubicBezTo>
                  <a:cubicBezTo>
                    <a:pt x="1948" y="5881"/>
                    <a:pt x="1948" y="5881"/>
                    <a:pt x="1948" y="5881"/>
                  </a:cubicBezTo>
                  <a:cubicBezTo>
                    <a:pt x="1967" y="5881"/>
                    <a:pt x="1986" y="5917"/>
                    <a:pt x="1986" y="5954"/>
                  </a:cubicBezTo>
                  <a:cubicBezTo>
                    <a:pt x="1967" y="5954"/>
                    <a:pt x="1948" y="5954"/>
                    <a:pt x="1948" y="5954"/>
                  </a:cubicBezTo>
                  <a:cubicBezTo>
                    <a:pt x="1910" y="5917"/>
                    <a:pt x="1891" y="5845"/>
                    <a:pt x="1854" y="5845"/>
                  </a:cubicBezTo>
                  <a:cubicBezTo>
                    <a:pt x="1854" y="5845"/>
                    <a:pt x="1835" y="5808"/>
                    <a:pt x="1835" y="5808"/>
                  </a:cubicBezTo>
                  <a:cubicBezTo>
                    <a:pt x="1816" y="5808"/>
                    <a:pt x="1797" y="5772"/>
                    <a:pt x="1778" y="5772"/>
                  </a:cubicBezTo>
                  <a:cubicBezTo>
                    <a:pt x="1797" y="5772"/>
                    <a:pt x="1797" y="5736"/>
                    <a:pt x="1797" y="5736"/>
                  </a:cubicBezTo>
                  <a:cubicBezTo>
                    <a:pt x="1797" y="5699"/>
                    <a:pt x="1797" y="5699"/>
                    <a:pt x="1797" y="5699"/>
                  </a:cubicBezTo>
                  <a:cubicBezTo>
                    <a:pt x="1778" y="5699"/>
                    <a:pt x="1759" y="5699"/>
                    <a:pt x="1740" y="5736"/>
                  </a:cubicBezTo>
                  <a:cubicBezTo>
                    <a:pt x="1721" y="5736"/>
                    <a:pt x="1702" y="5699"/>
                    <a:pt x="1683" y="5699"/>
                  </a:cubicBezTo>
                  <a:cubicBezTo>
                    <a:pt x="1683" y="5699"/>
                    <a:pt x="1683" y="5663"/>
                    <a:pt x="1664" y="5663"/>
                  </a:cubicBezTo>
                  <a:cubicBezTo>
                    <a:pt x="1646" y="5663"/>
                    <a:pt x="1646" y="5663"/>
                    <a:pt x="1627" y="5663"/>
                  </a:cubicBezTo>
                  <a:cubicBezTo>
                    <a:pt x="1608" y="5699"/>
                    <a:pt x="1589" y="5663"/>
                    <a:pt x="1570" y="5663"/>
                  </a:cubicBezTo>
                  <a:cubicBezTo>
                    <a:pt x="1551" y="5663"/>
                    <a:pt x="1513" y="5663"/>
                    <a:pt x="1494" y="5663"/>
                  </a:cubicBezTo>
                  <a:cubicBezTo>
                    <a:pt x="1475" y="5663"/>
                    <a:pt x="1456" y="5627"/>
                    <a:pt x="1456" y="5591"/>
                  </a:cubicBezTo>
                  <a:cubicBezTo>
                    <a:pt x="1437" y="5591"/>
                    <a:pt x="1437" y="5591"/>
                    <a:pt x="1419" y="5627"/>
                  </a:cubicBezTo>
                  <a:cubicBezTo>
                    <a:pt x="1400" y="5591"/>
                    <a:pt x="1381" y="5554"/>
                    <a:pt x="1362" y="5518"/>
                  </a:cubicBezTo>
                  <a:cubicBezTo>
                    <a:pt x="1324" y="5518"/>
                    <a:pt x="1305" y="5518"/>
                    <a:pt x="1267" y="5482"/>
                  </a:cubicBezTo>
                  <a:cubicBezTo>
                    <a:pt x="1267" y="5482"/>
                    <a:pt x="1248" y="5482"/>
                    <a:pt x="1248" y="5482"/>
                  </a:cubicBezTo>
                  <a:cubicBezTo>
                    <a:pt x="1248" y="5518"/>
                    <a:pt x="1248" y="5518"/>
                    <a:pt x="1248" y="5518"/>
                  </a:cubicBezTo>
                  <a:cubicBezTo>
                    <a:pt x="1229" y="5518"/>
                    <a:pt x="1229" y="5554"/>
                    <a:pt x="1211" y="5591"/>
                  </a:cubicBezTo>
                  <a:cubicBezTo>
                    <a:pt x="1248" y="5627"/>
                    <a:pt x="1267" y="5591"/>
                    <a:pt x="1248" y="5699"/>
                  </a:cubicBezTo>
                  <a:cubicBezTo>
                    <a:pt x="1211" y="5699"/>
                    <a:pt x="1211" y="5663"/>
                    <a:pt x="1192" y="5663"/>
                  </a:cubicBezTo>
                  <a:cubicBezTo>
                    <a:pt x="1173" y="5663"/>
                    <a:pt x="1154" y="5699"/>
                    <a:pt x="1135" y="5736"/>
                  </a:cubicBezTo>
                  <a:cubicBezTo>
                    <a:pt x="1135" y="5736"/>
                    <a:pt x="1116" y="5736"/>
                    <a:pt x="1116" y="5736"/>
                  </a:cubicBezTo>
                  <a:cubicBezTo>
                    <a:pt x="1078" y="5772"/>
                    <a:pt x="1078" y="5808"/>
                    <a:pt x="1040" y="5845"/>
                  </a:cubicBezTo>
                  <a:cubicBezTo>
                    <a:pt x="1040" y="5772"/>
                    <a:pt x="1040" y="5772"/>
                    <a:pt x="1059" y="5772"/>
                  </a:cubicBezTo>
                  <a:cubicBezTo>
                    <a:pt x="1059" y="5736"/>
                    <a:pt x="1040" y="5699"/>
                    <a:pt x="1040" y="5699"/>
                  </a:cubicBezTo>
                  <a:cubicBezTo>
                    <a:pt x="1040" y="5663"/>
                    <a:pt x="1059" y="5663"/>
                    <a:pt x="1059" y="5627"/>
                  </a:cubicBezTo>
                  <a:cubicBezTo>
                    <a:pt x="1078" y="5591"/>
                    <a:pt x="1078" y="5554"/>
                    <a:pt x="1116" y="5518"/>
                  </a:cubicBezTo>
                  <a:cubicBezTo>
                    <a:pt x="1135" y="5518"/>
                    <a:pt x="1173" y="5518"/>
                    <a:pt x="1192" y="5518"/>
                  </a:cubicBezTo>
                  <a:cubicBezTo>
                    <a:pt x="1192" y="5518"/>
                    <a:pt x="1192" y="5518"/>
                    <a:pt x="1192" y="5518"/>
                  </a:cubicBezTo>
                  <a:cubicBezTo>
                    <a:pt x="1192" y="5518"/>
                    <a:pt x="1192" y="5518"/>
                    <a:pt x="1192" y="5518"/>
                  </a:cubicBezTo>
                  <a:cubicBezTo>
                    <a:pt x="1154" y="5482"/>
                    <a:pt x="1135" y="5409"/>
                    <a:pt x="1097" y="5445"/>
                  </a:cubicBezTo>
                  <a:cubicBezTo>
                    <a:pt x="1078" y="5482"/>
                    <a:pt x="1059" y="5518"/>
                    <a:pt x="1040" y="5554"/>
                  </a:cubicBezTo>
                  <a:cubicBezTo>
                    <a:pt x="1040" y="5554"/>
                    <a:pt x="1021" y="5554"/>
                    <a:pt x="1002" y="5554"/>
                  </a:cubicBezTo>
                  <a:cubicBezTo>
                    <a:pt x="1002" y="5591"/>
                    <a:pt x="1002" y="5591"/>
                    <a:pt x="984" y="5627"/>
                  </a:cubicBezTo>
                  <a:cubicBezTo>
                    <a:pt x="984" y="5627"/>
                    <a:pt x="984" y="5627"/>
                    <a:pt x="965" y="5627"/>
                  </a:cubicBezTo>
                  <a:cubicBezTo>
                    <a:pt x="984" y="5772"/>
                    <a:pt x="889" y="5699"/>
                    <a:pt x="889" y="5845"/>
                  </a:cubicBezTo>
                  <a:cubicBezTo>
                    <a:pt x="889" y="5845"/>
                    <a:pt x="889" y="5845"/>
                    <a:pt x="889" y="5845"/>
                  </a:cubicBezTo>
                  <a:cubicBezTo>
                    <a:pt x="908" y="5845"/>
                    <a:pt x="927" y="5845"/>
                    <a:pt x="927" y="5881"/>
                  </a:cubicBezTo>
                  <a:cubicBezTo>
                    <a:pt x="927" y="5917"/>
                    <a:pt x="908" y="5917"/>
                    <a:pt x="889" y="5954"/>
                  </a:cubicBezTo>
                  <a:cubicBezTo>
                    <a:pt x="889" y="5954"/>
                    <a:pt x="870" y="5990"/>
                    <a:pt x="851" y="6026"/>
                  </a:cubicBezTo>
                  <a:cubicBezTo>
                    <a:pt x="832" y="6026"/>
                    <a:pt x="813" y="6026"/>
                    <a:pt x="794" y="6026"/>
                  </a:cubicBezTo>
                  <a:cubicBezTo>
                    <a:pt x="775" y="6063"/>
                    <a:pt x="757" y="6099"/>
                    <a:pt x="738" y="6135"/>
                  </a:cubicBezTo>
                  <a:cubicBezTo>
                    <a:pt x="738" y="6135"/>
                    <a:pt x="738" y="6171"/>
                    <a:pt x="757" y="6171"/>
                  </a:cubicBezTo>
                  <a:cubicBezTo>
                    <a:pt x="738" y="6208"/>
                    <a:pt x="700" y="6208"/>
                    <a:pt x="662" y="6244"/>
                  </a:cubicBezTo>
                  <a:cubicBezTo>
                    <a:pt x="662" y="6244"/>
                    <a:pt x="624" y="6280"/>
                    <a:pt x="624" y="6280"/>
                  </a:cubicBezTo>
                  <a:cubicBezTo>
                    <a:pt x="624" y="6317"/>
                    <a:pt x="605" y="6317"/>
                    <a:pt x="605" y="6353"/>
                  </a:cubicBezTo>
                  <a:cubicBezTo>
                    <a:pt x="586" y="6389"/>
                    <a:pt x="511" y="6426"/>
                    <a:pt x="492" y="6353"/>
                  </a:cubicBezTo>
                  <a:cubicBezTo>
                    <a:pt x="492" y="6353"/>
                    <a:pt x="492" y="6353"/>
                    <a:pt x="492" y="6353"/>
                  </a:cubicBezTo>
                  <a:cubicBezTo>
                    <a:pt x="511" y="6317"/>
                    <a:pt x="549" y="6244"/>
                    <a:pt x="567" y="6244"/>
                  </a:cubicBezTo>
                  <a:cubicBezTo>
                    <a:pt x="586" y="6244"/>
                    <a:pt x="605" y="6244"/>
                    <a:pt x="605" y="6244"/>
                  </a:cubicBezTo>
                  <a:cubicBezTo>
                    <a:pt x="605" y="6244"/>
                    <a:pt x="605" y="6244"/>
                    <a:pt x="605" y="6244"/>
                  </a:cubicBezTo>
                  <a:cubicBezTo>
                    <a:pt x="605" y="6208"/>
                    <a:pt x="605" y="6171"/>
                    <a:pt x="624" y="6171"/>
                  </a:cubicBezTo>
                  <a:cubicBezTo>
                    <a:pt x="624" y="6171"/>
                    <a:pt x="662" y="6135"/>
                    <a:pt x="681" y="6099"/>
                  </a:cubicBezTo>
                  <a:cubicBezTo>
                    <a:pt x="681" y="6063"/>
                    <a:pt x="662" y="6026"/>
                    <a:pt x="681" y="5990"/>
                  </a:cubicBezTo>
                  <a:cubicBezTo>
                    <a:pt x="681" y="5954"/>
                    <a:pt x="700" y="5954"/>
                    <a:pt x="700" y="5954"/>
                  </a:cubicBezTo>
                  <a:cubicBezTo>
                    <a:pt x="700" y="5917"/>
                    <a:pt x="700" y="5917"/>
                    <a:pt x="700" y="5881"/>
                  </a:cubicBezTo>
                  <a:cubicBezTo>
                    <a:pt x="700" y="5881"/>
                    <a:pt x="700" y="5881"/>
                    <a:pt x="700" y="5881"/>
                  </a:cubicBezTo>
                  <a:cubicBezTo>
                    <a:pt x="681" y="5881"/>
                    <a:pt x="662" y="5917"/>
                    <a:pt x="643" y="5917"/>
                  </a:cubicBezTo>
                  <a:cubicBezTo>
                    <a:pt x="624" y="5881"/>
                    <a:pt x="624" y="5881"/>
                    <a:pt x="624" y="5845"/>
                  </a:cubicBezTo>
                  <a:cubicBezTo>
                    <a:pt x="605" y="5845"/>
                    <a:pt x="605" y="5881"/>
                    <a:pt x="605" y="5881"/>
                  </a:cubicBezTo>
                  <a:cubicBezTo>
                    <a:pt x="586" y="5917"/>
                    <a:pt x="605" y="5917"/>
                    <a:pt x="605" y="5954"/>
                  </a:cubicBezTo>
                  <a:cubicBezTo>
                    <a:pt x="567" y="5954"/>
                    <a:pt x="549" y="5881"/>
                    <a:pt x="530" y="5881"/>
                  </a:cubicBezTo>
                  <a:cubicBezTo>
                    <a:pt x="492" y="5845"/>
                    <a:pt x="492" y="5881"/>
                    <a:pt x="454" y="5917"/>
                  </a:cubicBezTo>
                  <a:cubicBezTo>
                    <a:pt x="454" y="5917"/>
                    <a:pt x="416" y="5917"/>
                    <a:pt x="416" y="5881"/>
                  </a:cubicBezTo>
                  <a:cubicBezTo>
                    <a:pt x="397" y="5845"/>
                    <a:pt x="397" y="5808"/>
                    <a:pt x="416" y="5772"/>
                  </a:cubicBezTo>
                  <a:cubicBezTo>
                    <a:pt x="416" y="5736"/>
                    <a:pt x="397" y="5663"/>
                    <a:pt x="378" y="5663"/>
                  </a:cubicBezTo>
                  <a:cubicBezTo>
                    <a:pt x="359" y="5663"/>
                    <a:pt x="284" y="5736"/>
                    <a:pt x="284" y="5699"/>
                  </a:cubicBezTo>
                  <a:cubicBezTo>
                    <a:pt x="265" y="5699"/>
                    <a:pt x="227" y="5591"/>
                    <a:pt x="208" y="5591"/>
                  </a:cubicBezTo>
                  <a:cubicBezTo>
                    <a:pt x="208" y="5591"/>
                    <a:pt x="208" y="5591"/>
                    <a:pt x="208" y="5591"/>
                  </a:cubicBezTo>
                  <a:cubicBezTo>
                    <a:pt x="227" y="5554"/>
                    <a:pt x="227" y="5554"/>
                    <a:pt x="227" y="5518"/>
                  </a:cubicBezTo>
                  <a:cubicBezTo>
                    <a:pt x="265" y="5554"/>
                    <a:pt x="284" y="5591"/>
                    <a:pt x="303" y="5554"/>
                  </a:cubicBezTo>
                  <a:cubicBezTo>
                    <a:pt x="303" y="5554"/>
                    <a:pt x="303" y="5554"/>
                    <a:pt x="303" y="5554"/>
                  </a:cubicBezTo>
                  <a:cubicBezTo>
                    <a:pt x="303" y="5518"/>
                    <a:pt x="303" y="5518"/>
                    <a:pt x="284" y="5482"/>
                  </a:cubicBezTo>
                  <a:cubicBezTo>
                    <a:pt x="265" y="5482"/>
                    <a:pt x="265" y="5518"/>
                    <a:pt x="246" y="5518"/>
                  </a:cubicBezTo>
                  <a:cubicBezTo>
                    <a:pt x="227" y="5482"/>
                    <a:pt x="208" y="5445"/>
                    <a:pt x="170" y="5445"/>
                  </a:cubicBezTo>
                  <a:cubicBezTo>
                    <a:pt x="151" y="5409"/>
                    <a:pt x="151" y="5409"/>
                    <a:pt x="151" y="5373"/>
                  </a:cubicBezTo>
                  <a:cubicBezTo>
                    <a:pt x="151" y="5373"/>
                    <a:pt x="170" y="5373"/>
                    <a:pt x="170" y="5336"/>
                  </a:cubicBezTo>
                  <a:cubicBezTo>
                    <a:pt x="170" y="5336"/>
                    <a:pt x="170" y="5300"/>
                    <a:pt x="170" y="5300"/>
                  </a:cubicBezTo>
                  <a:cubicBezTo>
                    <a:pt x="170" y="5300"/>
                    <a:pt x="189" y="5300"/>
                    <a:pt x="189" y="5300"/>
                  </a:cubicBezTo>
                  <a:cubicBezTo>
                    <a:pt x="189" y="5264"/>
                    <a:pt x="189" y="5264"/>
                    <a:pt x="189" y="5228"/>
                  </a:cubicBezTo>
                  <a:cubicBezTo>
                    <a:pt x="208" y="5228"/>
                    <a:pt x="208" y="5228"/>
                    <a:pt x="227" y="5191"/>
                  </a:cubicBezTo>
                  <a:cubicBezTo>
                    <a:pt x="227" y="5155"/>
                    <a:pt x="246" y="5119"/>
                    <a:pt x="265" y="5082"/>
                  </a:cubicBezTo>
                  <a:cubicBezTo>
                    <a:pt x="284" y="5082"/>
                    <a:pt x="322" y="5119"/>
                    <a:pt x="322" y="5119"/>
                  </a:cubicBezTo>
                  <a:cubicBezTo>
                    <a:pt x="359" y="5119"/>
                    <a:pt x="359" y="5082"/>
                    <a:pt x="378" y="5046"/>
                  </a:cubicBezTo>
                  <a:cubicBezTo>
                    <a:pt x="397" y="5046"/>
                    <a:pt x="435" y="5046"/>
                    <a:pt x="454" y="5046"/>
                  </a:cubicBezTo>
                  <a:cubicBezTo>
                    <a:pt x="473" y="5010"/>
                    <a:pt x="473" y="5010"/>
                    <a:pt x="473" y="5010"/>
                  </a:cubicBezTo>
                  <a:cubicBezTo>
                    <a:pt x="473" y="4937"/>
                    <a:pt x="454" y="4901"/>
                    <a:pt x="454" y="4865"/>
                  </a:cubicBezTo>
                  <a:cubicBezTo>
                    <a:pt x="454" y="4865"/>
                    <a:pt x="454" y="4865"/>
                    <a:pt x="454" y="4865"/>
                  </a:cubicBezTo>
                  <a:cubicBezTo>
                    <a:pt x="454" y="4865"/>
                    <a:pt x="473" y="4865"/>
                    <a:pt x="473" y="4828"/>
                  </a:cubicBezTo>
                  <a:cubicBezTo>
                    <a:pt x="473" y="4828"/>
                    <a:pt x="473" y="4828"/>
                    <a:pt x="473" y="4828"/>
                  </a:cubicBezTo>
                  <a:cubicBezTo>
                    <a:pt x="473" y="4792"/>
                    <a:pt x="473" y="4792"/>
                    <a:pt x="454" y="4756"/>
                  </a:cubicBezTo>
                  <a:cubicBezTo>
                    <a:pt x="435" y="4792"/>
                    <a:pt x="416" y="4792"/>
                    <a:pt x="397" y="4792"/>
                  </a:cubicBezTo>
                  <a:cubicBezTo>
                    <a:pt x="378" y="4828"/>
                    <a:pt x="359" y="4828"/>
                    <a:pt x="359" y="4865"/>
                  </a:cubicBezTo>
                  <a:cubicBezTo>
                    <a:pt x="340" y="4865"/>
                    <a:pt x="303" y="4828"/>
                    <a:pt x="284" y="4828"/>
                  </a:cubicBezTo>
                  <a:cubicBezTo>
                    <a:pt x="265" y="4828"/>
                    <a:pt x="227" y="4828"/>
                    <a:pt x="208" y="4828"/>
                  </a:cubicBezTo>
                  <a:cubicBezTo>
                    <a:pt x="189" y="4865"/>
                    <a:pt x="132" y="4828"/>
                    <a:pt x="113" y="4792"/>
                  </a:cubicBezTo>
                  <a:cubicBezTo>
                    <a:pt x="113" y="4792"/>
                    <a:pt x="113" y="4756"/>
                    <a:pt x="113" y="4719"/>
                  </a:cubicBezTo>
                  <a:cubicBezTo>
                    <a:pt x="113" y="4719"/>
                    <a:pt x="113" y="4719"/>
                    <a:pt x="132" y="4719"/>
                  </a:cubicBezTo>
                  <a:cubicBezTo>
                    <a:pt x="151" y="4719"/>
                    <a:pt x="170" y="4719"/>
                    <a:pt x="170" y="4719"/>
                  </a:cubicBezTo>
                  <a:cubicBezTo>
                    <a:pt x="132" y="4683"/>
                    <a:pt x="76" y="4647"/>
                    <a:pt x="19" y="4610"/>
                  </a:cubicBezTo>
                  <a:cubicBezTo>
                    <a:pt x="19" y="4610"/>
                    <a:pt x="38" y="4610"/>
                    <a:pt x="38" y="4610"/>
                  </a:cubicBezTo>
                  <a:cubicBezTo>
                    <a:pt x="76" y="4574"/>
                    <a:pt x="113" y="4574"/>
                    <a:pt x="151" y="4538"/>
                  </a:cubicBezTo>
                  <a:cubicBezTo>
                    <a:pt x="189" y="4502"/>
                    <a:pt x="246" y="4429"/>
                    <a:pt x="303" y="4465"/>
                  </a:cubicBezTo>
                  <a:cubicBezTo>
                    <a:pt x="303" y="4465"/>
                    <a:pt x="284" y="4502"/>
                    <a:pt x="303" y="4538"/>
                  </a:cubicBezTo>
                  <a:cubicBezTo>
                    <a:pt x="359" y="4538"/>
                    <a:pt x="397" y="4574"/>
                    <a:pt x="454" y="4502"/>
                  </a:cubicBezTo>
                  <a:cubicBezTo>
                    <a:pt x="473" y="4502"/>
                    <a:pt x="511" y="4538"/>
                    <a:pt x="530" y="4502"/>
                  </a:cubicBezTo>
                  <a:cubicBezTo>
                    <a:pt x="530" y="4465"/>
                    <a:pt x="530" y="4465"/>
                    <a:pt x="530" y="4465"/>
                  </a:cubicBezTo>
                  <a:cubicBezTo>
                    <a:pt x="511" y="4465"/>
                    <a:pt x="416" y="4429"/>
                    <a:pt x="416" y="4429"/>
                  </a:cubicBezTo>
                  <a:cubicBezTo>
                    <a:pt x="416" y="4393"/>
                    <a:pt x="416" y="4356"/>
                    <a:pt x="416" y="4356"/>
                  </a:cubicBezTo>
                  <a:cubicBezTo>
                    <a:pt x="378" y="4356"/>
                    <a:pt x="340" y="4320"/>
                    <a:pt x="303" y="4320"/>
                  </a:cubicBezTo>
                  <a:cubicBezTo>
                    <a:pt x="303" y="4211"/>
                    <a:pt x="151" y="4102"/>
                    <a:pt x="113" y="4066"/>
                  </a:cubicBezTo>
                  <a:cubicBezTo>
                    <a:pt x="113" y="4066"/>
                    <a:pt x="113" y="4066"/>
                    <a:pt x="113" y="4066"/>
                  </a:cubicBezTo>
                  <a:cubicBezTo>
                    <a:pt x="132" y="4066"/>
                    <a:pt x="132" y="4030"/>
                    <a:pt x="132" y="3993"/>
                  </a:cubicBezTo>
                  <a:cubicBezTo>
                    <a:pt x="189" y="3993"/>
                    <a:pt x="265" y="3993"/>
                    <a:pt x="303" y="3921"/>
                  </a:cubicBezTo>
                  <a:cubicBezTo>
                    <a:pt x="303" y="3884"/>
                    <a:pt x="303" y="3884"/>
                    <a:pt x="322" y="3848"/>
                  </a:cubicBezTo>
                  <a:cubicBezTo>
                    <a:pt x="322" y="3812"/>
                    <a:pt x="359" y="3739"/>
                    <a:pt x="378" y="3703"/>
                  </a:cubicBezTo>
                  <a:cubicBezTo>
                    <a:pt x="397" y="3703"/>
                    <a:pt x="454" y="3667"/>
                    <a:pt x="473" y="3667"/>
                  </a:cubicBezTo>
                  <a:cubicBezTo>
                    <a:pt x="492" y="3667"/>
                    <a:pt x="511" y="3667"/>
                    <a:pt x="530" y="3667"/>
                  </a:cubicBezTo>
                  <a:cubicBezTo>
                    <a:pt x="530" y="3667"/>
                    <a:pt x="530" y="3630"/>
                    <a:pt x="530" y="3630"/>
                  </a:cubicBezTo>
                  <a:cubicBezTo>
                    <a:pt x="530" y="3630"/>
                    <a:pt x="530" y="3594"/>
                    <a:pt x="511" y="3594"/>
                  </a:cubicBezTo>
                  <a:cubicBezTo>
                    <a:pt x="511" y="3594"/>
                    <a:pt x="511" y="3558"/>
                    <a:pt x="511" y="3558"/>
                  </a:cubicBezTo>
                  <a:cubicBezTo>
                    <a:pt x="567" y="3558"/>
                    <a:pt x="624" y="3558"/>
                    <a:pt x="662" y="3558"/>
                  </a:cubicBezTo>
                  <a:cubicBezTo>
                    <a:pt x="681" y="3521"/>
                    <a:pt x="700" y="3485"/>
                    <a:pt x="719" y="3449"/>
                  </a:cubicBezTo>
                  <a:cubicBezTo>
                    <a:pt x="757" y="3449"/>
                    <a:pt x="775" y="3485"/>
                    <a:pt x="775" y="3521"/>
                  </a:cubicBezTo>
                  <a:cubicBezTo>
                    <a:pt x="775" y="3521"/>
                    <a:pt x="775" y="3521"/>
                    <a:pt x="775" y="3558"/>
                  </a:cubicBezTo>
                  <a:cubicBezTo>
                    <a:pt x="775" y="3558"/>
                    <a:pt x="775" y="3558"/>
                    <a:pt x="775" y="3558"/>
                  </a:cubicBezTo>
                  <a:cubicBezTo>
                    <a:pt x="775" y="3558"/>
                    <a:pt x="794" y="3558"/>
                    <a:pt x="813" y="3558"/>
                  </a:cubicBezTo>
                  <a:cubicBezTo>
                    <a:pt x="813" y="3558"/>
                    <a:pt x="832" y="3521"/>
                    <a:pt x="832" y="3521"/>
                  </a:cubicBezTo>
                  <a:cubicBezTo>
                    <a:pt x="851" y="3521"/>
                    <a:pt x="851" y="3521"/>
                    <a:pt x="870" y="3521"/>
                  </a:cubicBezTo>
                  <a:cubicBezTo>
                    <a:pt x="908" y="3558"/>
                    <a:pt x="927" y="3558"/>
                    <a:pt x="965" y="3558"/>
                  </a:cubicBezTo>
                  <a:cubicBezTo>
                    <a:pt x="984" y="3558"/>
                    <a:pt x="1002" y="3630"/>
                    <a:pt x="1021" y="3630"/>
                  </a:cubicBezTo>
                  <a:cubicBezTo>
                    <a:pt x="1040" y="3630"/>
                    <a:pt x="1040" y="3630"/>
                    <a:pt x="1040" y="3630"/>
                  </a:cubicBezTo>
                  <a:cubicBezTo>
                    <a:pt x="1059" y="3630"/>
                    <a:pt x="1097" y="3667"/>
                    <a:pt x="1116" y="3630"/>
                  </a:cubicBezTo>
                  <a:cubicBezTo>
                    <a:pt x="1154" y="3630"/>
                    <a:pt x="1173" y="3630"/>
                    <a:pt x="1192" y="3630"/>
                  </a:cubicBezTo>
                  <a:cubicBezTo>
                    <a:pt x="1229" y="3630"/>
                    <a:pt x="1248" y="3667"/>
                    <a:pt x="1286" y="3667"/>
                  </a:cubicBezTo>
                  <a:cubicBezTo>
                    <a:pt x="1324" y="3667"/>
                    <a:pt x="1343" y="3703"/>
                    <a:pt x="1381" y="3703"/>
                  </a:cubicBezTo>
                  <a:cubicBezTo>
                    <a:pt x="1400" y="3703"/>
                    <a:pt x="1419" y="3703"/>
                    <a:pt x="1437" y="3739"/>
                  </a:cubicBezTo>
                  <a:cubicBezTo>
                    <a:pt x="1475" y="3703"/>
                    <a:pt x="1513" y="3703"/>
                    <a:pt x="1551" y="3703"/>
                  </a:cubicBezTo>
                  <a:cubicBezTo>
                    <a:pt x="1608" y="3739"/>
                    <a:pt x="1646" y="3812"/>
                    <a:pt x="1683" y="3848"/>
                  </a:cubicBezTo>
                  <a:cubicBezTo>
                    <a:pt x="1702" y="3848"/>
                    <a:pt x="1721" y="3812"/>
                    <a:pt x="1740" y="3812"/>
                  </a:cubicBezTo>
                  <a:cubicBezTo>
                    <a:pt x="1778" y="3848"/>
                    <a:pt x="1797" y="3848"/>
                    <a:pt x="1816" y="3884"/>
                  </a:cubicBezTo>
                  <a:cubicBezTo>
                    <a:pt x="1854" y="3921"/>
                    <a:pt x="1873" y="3957"/>
                    <a:pt x="1910" y="3957"/>
                  </a:cubicBezTo>
                  <a:cubicBezTo>
                    <a:pt x="1929" y="3957"/>
                    <a:pt x="1967" y="3957"/>
                    <a:pt x="1986" y="3993"/>
                  </a:cubicBezTo>
                  <a:cubicBezTo>
                    <a:pt x="2005" y="3993"/>
                    <a:pt x="2024" y="4030"/>
                    <a:pt x="2043" y="4030"/>
                  </a:cubicBezTo>
                  <a:cubicBezTo>
                    <a:pt x="2043" y="4030"/>
                    <a:pt x="2043" y="4030"/>
                    <a:pt x="2043" y="4030"/>
                  </a:cubicBezTo>
                  <a:cubicBezTo>
                    <a:pt x="2024" y="3993"/>
                    <a:pt x="2024" y="3957"/>
                    <a:pt x="2005" y="3921"/>
                  </a:cubicBezTo>
                  <a:cubicBezTo>
                    <a:pt x="2005" y="3921"/>
                    <a:pt x="2005" y="3884"/>
                    <a:pt x="2005" y="3884"/>
                  </a:cubicBezTo>
                  <a:cubicBezTo>
                    <a:pt x="2024" y="3884"/>
                    <a:pt x="2024" y="3848"/>
                    <a:pt x="2043" y="3848"/>
                  </a:cubicBezTo>
                  <a:cubicBezTo>
                    <a:pt x="2043" y="3848"/>
                    <a:pt x="2062" y="3848"/>
                    <a:pt x="2062" y="3848"/>
                  </a:cubicBezTo>
                  <a:cubicBezTo>
                    <a:pt x="2062" y="3848"/>
                    <a:pt x="2081" y="3848"/>
                    <a:pt x="2081" y="3848"/>
                  </a:cubicBezTo>
                  <a:cubicBezTo>
                    <a:pt x="2099" y="3812"/>
                    <a:pt x="2137" y="3884"/>
                    <a:pt x="2156" y="3848"/>
                  </a:cubicBezTo>
                  <a:cubicBezTo>
                    <a:pt x="2175" y="3848"/>
                    <a:pt x="2175" y="3812"/>
                    <a:pt x="2194" y="3812"/>
                  </a:cubicBezTo>
                  <a:cubicBezTo>
                    <a:pt x="2194" y="3812"/>
                    <a:pt x="2194" y="3812"/>
                    <a:pt x="2213" y="3812"/>
                  </a:cubicBezTo>
                  <a:cubicBezTo>
                    <a:pt x="2213" y="3775"/>
                    <a:pt x="2213" y="3775"/>
                    <a:pt x="2232" y="3775"/>
                  </a:cubicBezTo>
                  <a:cubicBezTo>
                    <a:pt x="2251" y="3775"/>
                    <a:pt x="2270" y="3775"/>
                    <a:pt x="2289" y="3775"/>
                  </a:cubicBezTo>
                  <a:cubicBezTo>
                    <a:pt x="2289" y="3739"/>
                    <a:pt x="2308" y="3739"/>
                    <a:pt x="2308" y="3703"/>
                  </a:cubicBezTo>
                  <a:cubicBezTo>
                    <a:pt x="2326" y="3703"/>
                    <a:pt x="2364" y="3703"/>
                    <a:pt x="2383" y="3703"/>
                  </a:cubicBezTo>
                  <a:cubicBezTo>
                    <a:pt x="2383" y="3775"/>
                    <a:pt x="2364" y="3775"/>
                    <a:pt x="2326" y="3775"/>
                  </a:cubicBezTo>
                  <a:cubicBezTo>
                    <a:pt x="2326" y="3775"/>
                    <a:pt x="2308" y="3812"/>
                    <a:pt x="2308" y="3812"/>
                  </a:cubicBezTo>
                  <a:cubicBezTo>
                    <a:pt x="2289" y="3812"/>
                    <a:pt x="2270" y="3848"/>
                    <a:pt x="2232" y="3848"/>
                  </a:cubicBezTo>
                  <a:cubicBezTo>
                    <a:pt x="2232" y="3884"/>
                    <a:pt x="2232" y="3884"/>
                    <a:pt x="2213" y="3921"/>
                  </a:cubicBezTo>
                  <a:cubicBezTo>
                    <a:pt x="2194" y="3957"/>
                    <a:pt x="2175" y="3884"/>
                    <a:pt x="2156" y="3993"/>
                  </a:cubicBezTo>
                  <a:cubicBezTo>
                    <a:pt x="2156" y="3993"/>
                    <a:pt x="2156" y="3993"/>
                    <a:pt x="2156" y="3993"/>
                  </a:cubicBezTo>
                  <a:cubicBezTo>
                    <a:pt x="2175" y="3993"/>
                    <a:pt x="2194" y="4030"/>
                    <a:pt x="2213" y="4066"/>
                  </a:cubicBezTo>
                  <a:cubicBezTo>
                    <a:pt x="2213" y="4030"/>
                    <a:pt x="2213" y="4030"/>
                    <a:pt x="2213" y="3993"/>
                  </a:cubicBezTo>
                  <a:cubicBezTo>
                    <a:pt x="2251" y="3957"/>
                    <a:pt x="2251" y="3921"/>
                    <a:pt x="2270" y="3884"/>
                  </a:cubicBezTo>
                  <a:cubicBezTo>
                    <a:pt x="2345" y="3921"/>
                    <a:pt x="2345" y="3848"/>
                    <a:pt x="2383" y="3812"/>
                  </a:cubicBezTo>
                  <a:cubicBezTo>
                    <a:pt x="2402" y="3812"/>
                    <a:pt x="2421" y="3812"/>
                    <a:pt x="2440" y="3812"/>
                  </a:cubicBezTo>
                  <a:cubicBezTo>
                    <a:pt x="2440" y="3812"/>
                    <a:pt x="2459" y="3775"/>
                    <a:pt x="2459" y="3775"/>
                  </a:cubicBezTo>
                  <a:cubicBezTo>
                    <a:pt x="2478" y="3739"/>
                    <a:pt x="2497" y="3739"/>
                    <a:pt x="2516" y="3703"/>
                  </a:cubicBezTo>
                  <a:cubicBezTo>
                    <a:pt x="2516" y="3667"/>
                    <a:pt x="2497" y="3630"/>
                    <a:pt x="2478" y="3594"/>
                  </a:cubicBezTo>
                  <a:cubicBezTo>
                    <a:pt x="2553" y="3630"/>
                    <a:pt x="2553" y="3775"/>
                    <a:pt x="2610" y="3848"/>
                  </a:cubicBezTo>
                  <a:cubicBezTo>
                    <a:pt x="2629" y="3848"/>
                    <a:pt x="2648" y="3921"/>
                    <a:pt x="2667" y="3884"/>
                  </a:cubicBezTo>
                  <a:close/>
                  <a:moveTo>
                    <a:pt x="5712" y="9257"/>
                  </a:moveTo>
                  <a:cubicBezTo>
                    <a:pt x="5712" y="9257"/>
                    <a:pt x="5712" y="9257"/>
                    <a:pt x="5712" y="9257"/>
                  </a:cubicBezTo>
                  <a:cubicBezTo>
                    <a:pt x="5712" y="9257"/>
                    <a:pt x="5712" y="9257"/>
                    <a:pt x="5712" y="9257"/>
                  </a:cubicBezTo>
                  <a:cubicBezTo>
                    <a:pt x="5712" y="9257"/>
                    <a:pt x="5712" y="9257"/>
                    <a:pt x="5712" y="9257"/>
                  </a:cubicBezTo>
                  <a:close/>
                  <a:moveTo>
                    <a:pt x="5712" y="9257"/>
                  </a:moveTo>
                  <a:cubicBezTo>
                    <a:pt x="5712" y="9257"/>
                    <a:pt x="5712" y="9257"/>
                    <a:pt x="5712" y="9257"/>
                  </a:cubicBezTo>
                  <a:cubicBezTo>
                    <a:pt x="5712" y="9257"/>
                    <a:pt x="5712" y="9257"/>
                    <a:pt x="5712" y="9257"/>
                  </a:cubicBezTo>
                  <a:cubicBezTo>
                    <a:pt x="5712" y="9257"/>
                    <a:pt x="5712" y="9257"/>
                    <a:pt x="5712" y="9257"/>
                  </a:cubicBezTo>
                  <a:close/>
                  <a:moveTo>
                    <a:pt x="38" y="6789"/>
                  </a:moveTo>
                  <a:cubicBezTo>
                    <a:pt x="38" y="6825"/>
                    <a:pt x="19" y="6825"/>
                    <a:pt x="19" y="6825"/>
                  </a:cubicBezTo>
                  <a:cubicBezTo>
                    <a:pt x="0" y="6825"/>
                    <a:pt x="0" y="6789"/>
                    <a:pt x="0" y="6789"/>
                  </a:cubicBezTo>
                  <a:cubicBezTo>
                    <a:pt x="0" y="6789"/>
                    <a:pt x="19" y="6789"/>
                    <a:pt x="19" y="6752"/>
                  </a:cubicBezTo>
                  <a:cubicBezTo>
                    <a:pt x="38" y="6752"/>
                    <a:pt x="38" y="6789"/>
                    <a:pt x="38" y="6789"/>
                  </a:cubicBezTo>
                  <a:close/>
                  <a:moveTo>
                    <a:pt x="113" y="6680"/>
                  </a:moveTo>
                  <a:cubicBezTo>
                    <a:pt x="113" y="6680"/>
                    <a:pt x="113" y="6680"/>
                    <a:pt x="132" y="6716"/>
                  </a:cubicBezTo>
                  <a:cubicBezTo>
                    <a:pt x="132" y="6716"/>
                    <a:pt x="132" y="6716"/>
                    <a:pt x="132" y="6716"/>
                  </a:cubicBezTo>
                  <a:cubicBezTo>
                    <a:pt x="132" y="6752"/>
                    <a:pt x="113" y="6752"/>
                    <a:pt x="95" y="6789"/>
                  </a:cubicBezTo>
                  <a:cubicBezTo>
                    <a:pt x="95" y="6789"/>
                    <a:pt x="95" y="6789"/>
                    <a:pt x="95" y="6789"/>
                  </a:cubicBezTo>
                  <a:cubicBezTo>
                    <a:pt x="95" y="6752"/>
                    <a:pt x="95" y="6716"/>
                    <a:pt x="95" y="6716"/>
                  </a:cubicBezTo>
                  <a:cubicBezTo>
                    <a:pt x="95" y="6716"/>
                    <a:pt x="95" y="6716"/>
                    <a:pt x="95" y="6716"/>
                  </a:cubicBezTo>
                  <a:cubicBezTo>
                    <a:pt x="95" y="6716"/>
                    <a:pt x="95" y="6680"/>
                    <a:pt x="113" y="6680"/>
                  </a:cubicBezTo>
                  <a:close/>
                  <a:moveTo>
                    <a:pt x="303" y="6534"/>
                  </a:moveTo>
                  <a:cubicBezTo>
                    <a:pt x="303" y="6534"/>
                    <a:pt x="340" y="6534"/>
                    <a:pt x="322" y="6571"/>
                  </a:cubicBezTo>
                  <a:cubicBezTo>
                    <a:pt x="322" y="6571"/>
                    <a:pt x="322" y="6571"/>
                    <a:pt x="303" y="6607"/>
                  </a:cubicBezTo>
                  <a:cubicBezTo>
                    <a:pt x="303" y="6607"/>
                    <a:pt x="284" y="6571"/>
                    <a:pt x="265" y="6607"/>
                  </a:cubicBezTo>
                  <a:cubicBezTo>
                    <a:pt x="265" y="6607"/>
                    <a:pt x="265" y="6643"/>
                    <a:pt x="246" y="6643"/>
                  </a:cubicBezTo>
                  <a:cubicBezTo>
                    <a:pt x="227" y="6643"/>
                    <a:pt x="227" y="6643"/>
                    <a:pt x="227" y="6607"/>
                  </a:cubicBezTo>
                  <a:cubicBezTo>
                    <a:pt x="227" y="6607"/>
                    <a:pt x="246" y="6571"/>
                    <a:pt x="246" y="6571"/>
                  </a:cubicBezTo>
                  <a:cubicBezTo>
                    <a:pt x="265" y="6534"/>
                    <a:pt x="284" y="6534"/>
                    <a:pt x="303" y="6534"/>
                  </a:cubicBezTo>
                  <a:close/>
                  <a:moveTo>
                    <a:pt x="322" y="6498"/>
                  </a:moveTo>
                  <a:cubicBezTo>
                    <a:pt x="340" y="6498"/>
                    <a:pt x="340" y="6498"/>
                    <a:pt x="340" y="6498"/>
                  </a:cubicBezTo>
                  <a:cubicBezTo>
                    <a:pt x="340" y="6498"/>
                    <a:pt x="359" y="6498"/>
                    <a:pt x="359" y="6498"/>
                  </a:cubicBezTo>
                  <a:cubicBezTo>
                    <a:pt x="359" y="6498"/>
                    <a:pt x="359" y="6498"/>
                    <a:pt x="359" y="6534"/>
                  </a:cubicBezTo>
                  <a:cubicBezTo>
                    <a:pt x="359" y="6534"/>
                    <a:pt x="359" y="6534"/>
                    <a:pt x="340" y="6534"/>
                  </a:cubicBezTo>
                  <a:cubicBezTo>
                    <a:pt x="340" y="6534"/>
                    <a:pt x="322" y="6534"/>
                    <a:pt x="322" y="6498"/>
                  </a:cubicBezTo>
                  <a:cubicBezTo>
                    <a:pt x="322" y="6498"/>
                    <a:pt x="322" y="6498"/>
                    <a:pt x="322" y="6498"/>
                  </a:cubicBezTo>
                  <a:close/>
                  <a:moveTo>
                    <a:pt x="416" y="6389"/>
                  </a:moveTo>
                  <a:cubicBezTo>
                    <a:pt x="435" y="6389"/>
                    <a:pt x="435" y="6389"/>
                    <a:pt x="454" y="6389"/>
                  </a:cubicBezTo>
                  <a:cubicBezTo>
                    <a:pt x="473" y="6389"/>
                    <a:pt x="492" y="6389"/>
                    <a:pt x="511" y="6426"/>
                  </a:cubicBezTo>
                  <a:cubicBezTo>
                    <a:pt x="511" y="6426"/>
                    <a:pt x="511" y="6426"/>
                    <a:pt x="511" y="6426"/>
                  </a:cubicBezTo>
                  <a:cubicBezTo>
                    <a:pt x="473" y="6426"/>
                    <a:pt x="454" y="6426"/>
                    <a:pt x="435" y="6462"/>
                  </a:cubicBezTo>
                  <a:cubicBezTo>
                    <a:pt x="416" y="6462"/>
                    <a:pt x="397" y="6534"/>
                    <a:pt x="378" y="6498"/>
                  </a:cubicBezTo>
                  <a:cubicBezTo>
                    <a:pt x="378" y="6498"/>
                    <a:pt x="378" y="6462"/>
                    <a:pt x="378" y="6462"/>
                  </a:cubicBezTo>
                  <a:cubicBezTo>
                    <a:pt x="397" y="6462"/>
                    <a:pt x="397" y="6426"/>
                    <a:pt x="416" y="6389"/>
                  </a:cubicBezTo>
                  <a:close/>
                  <a:moveTo>
                    <a:pt x="643" y="11181"/>
                  </a:moveTo>
                  <a:cubicBezTo>
                    <a:pt x="643" y="11181"/>
                    <a:pt x="662" y="11217"/>
                    <a:pt x="662" y="11217"/>
                  </a:cubicBezTo>
                  <a:cubicBezTo>
                    <a:pt x="662" y="11254"/>
                    <a:pt x="662" y="11254"/>
                    <a:pt x="662" y="11254"/>
                  </a:cubicBezTo>
                  <a:cubicBezTo>
                    <a:pt x="662" y="11254"/>
                    <a:pt x="662" y="11254"/>
                    <a:pt x="662" y="11254"/>
                  </a:cubicBezTo>
                  <a:cubicBezTo>
                    <a:pt x="643" y="11254"/>
                    <a:pt x="643" y="11254"/>
                    <a:pt x="624" y="11254"/>
                  </a:cubicBezTo>
                  <a:cubicBezTo>
                    <a:pt x="624" y="11217"/>
                    <a:pt x="624" y="11217"/>
                    <a:pt x="624" y="11181"/>
                  </a:cubicBezTo>
                  <a:cubicBezTo>
                    <a:pt x="624" y="11181"/>
                    <a:pt x="643" y="11181"/>
                    <a:pt x="643" y="11181"/>
                  </a:cubicBezTo>
                  <a:close/>
                  <a:moveTo>
                    <a:pt x="775" y="11290"/>
                  </a:moveTo>
                  <a:cubicBezTo>
                    <a:pt x="775" y="11290"/>
                    <a:pt x="775" y="11290"/>
                    <a:pt x="775" y="11326"/>
                  </a:cubicBezTo>
                  <a:cubicBezTo>
                    <a:pt x="757" y="11326"/>
                    <a:pt x="757" y="11326"/>
                    <a:pt x="738" y="11326"/>
                  </a:cubicBezTo>
                  <a:cubicBezTo>
                    <a:pt x="738" y="11326"/>
                    <a:pt x="738" y="11290"/>
                    <a:pt x="719" y="11290"/>
                  </a:cubicBezTo>
                  <a:cubicBezTo>
                    <a:pt x="719" y="11290"/>
                    <a:pt x="719" y="11254"/>
                    <a:pt x="738" y="11254"/>
                  </a:cubicBezTo>
                  <a:cubicBezTo>
                    <a:pt x="738" y="11254"/>
                    <a:pt x="757" y="11290"/>
                    <a:pt x="775" y="11290"/>
                  </a:cubicBezTo>
                  <a:close/>
                  <a:moveTo>
                    <a:pt x="775" y="11363"/>
                  </a:moveTo>
                  <a:cubicBezTo>
                    <a:pt x="775" y="11363"/>
                    <a:pt x="775" y="11363"/>
                    <a:pt x="775" y="11363"/>
                  </a:cubicBezTo>
                  <a:cubicBezTo>
                    <a:pt x="794" y="11363"/>
                    <a:pt x="813" y="11399"/>
                    <a:pt x="832" y="11399"/>
                  </a:cubicBezTo>
                  <a:cubicBezTo>
                    <a:pt x="832" y="11435"/>
                    <a:pt x="832" y="11435"/>
                    <a:pt x="851" y="11435"/>
                  </a:cubicBezTo>
                  <a:cubicBezTo>
                    <a:pt x="832" y="11508"/>
                    <a:pt x="813" y="11472"/>
                    <a:pt x="794" y="11508"/>
                  </a:cubicBezTo>
                  <a:cubicBezTo>
                    <a:pt x="794" y="11508"/>
                    <a:pt x="794" y="11508"/>
                    <a:pt x="794" y="11508"/>
                  </a:cubicBezTo>
                  <a:cubicBezTo>
                    <a:pt x="794" y="11508"/>
                    <a:pt x="794" y="11508"/>
                    <a:pt x="794" y="11508"/>
                  </a:cubicBezTo>
                  <a:cubicBezTo>
                    <a:pt x="775" y="11508"/>
                    <a:pt x="775" y="11508"/>
                    <a:pt x="775" y="11508"/>
                  </a:cubicBezTo>
                  <a:cubicBezTo>
                    <a:pt x="775" y="11472"/>
                    <a:pt x="775" y="11435"/>
                    <a:pt x="775" y="11435"/>
                  </a:cubicBezTo>
                  <a:cubicBezTo>
                    <a:pt x="775" y="11399"/>
                    <a:pt x="775" y="11399"/>
                    <a:pt x="775" y="11399"/>
                  </a:cubicBezTo>
                  <a:cubicBezTo>
                    <a:pt x="775" y="11363"/>
                    <a:pt x="775" y="11363"/>
                    <a:pt x="775" y="11363"/>
                  </a:cubicBezTo>
                  <a:close/>
                  <a:moveTo>
                    <a:pt x="927" y="6099"/>
                  </a:moveTo>
                  <a:cubicBezTo>
                    <a:pt x="927" y="6099"/>
                    <a:pt x="927" y="6099"/>
                    <a:pt x="946" y="6063"/>
                  </a:cubicBezTo>
                  <a:cubicBezTo>
                    <a:pt x="946" y="6063"/>
                    <a:pt x="946" y="6063"/>
                    <a:pt x="946" y="6063"/>
                  </a:cubicBezTo>
                  <a:cubicBezTo>
                    <a:pt x="965" y="6063"/>
                    <a:pt x="984" y="6063"/>
                    <a:pt x="1002" y="6099"/>
                  </a:cubicBezTo>
                  <a:cubicBezTo>
                    <a:pt x="1002" y="6099"/>
                    <a:pt x="1002" y="6099"/>
                    <a:pt x="1002" y="6099"/>
                  </a:cubicBezTo>
                  <a:cubicBezTo>
                    <a:pt x="984" y="6099"/>
                    <a:pt x="965" y="6099"/>
                    <a:pt x="946" y="6135"/>
                  </a:cubicBezTo>
                  <a:cubicBezTo>
                    <a:pt x="927" y="6135"/>
                    <a:pt x="927" y="6244"/>
                    <a:pt x="889" y="6208"/>
                  </a:cubicBezTo>
                  <a:cubicBezTo>
                    <a:pt x="870" y="6171"/>
                    <a:pt x="870" y="6171"/>
                    <a:pt x="851" y="6171"/>
                  </a:cubicBezTo>
                  <a:cubicBezTo>
                    <a:pt x="870" y="6135"/>
                    <a:pt x="870" y="6135"/>
                    <a:pt x="889" y="6099"/>
                  </a:cubicBezTo>
                  <a:cubicBezTo>
                    <a:pt x="889" y="6099"/>
                    <a:pt x="908" y="6135"/>
                    <a:pt x="927" y="6099"/>
                  </a:cubicBezTo>
                  <a:close/>
                  <a:moveTo>
                    <a:pt x="2005" y="5990"/>
                  </a:moveTo>
                  <a:cubicBezTo>
                    <a:pt x="2024" y="5990"/>
                    <a:pt x="2024" y="6026"/>
                    <a:pt x="2043" y="6026"/>
                  </a:cubicBezTo>
                  <a:cubicBezTo>
                    <a:pt x="2062" y="6026"/>
                    <a:pt x="2062" y="6063"/>
                    <a:pt x="2062" y="6099"/>
                  </a:cubicBezTo>
                  <a:cubicBezTo>
                    <a:pt x="2043" y="6099"/>
                    <a:pt x="2043" y="6063"/>
                    <a:pt x="2024" y="6063"/>
                  </a:cubicBezTo>
                  <a:cubicBezTo>
                    <a:pt x="2024" y="6099"/>
                    <a:pt x="2024" y="6099"/>
                    <a:pt x="2024" y="6135"/>
                  </a:cubicBezTo>
                  <a:cubicBezTo>
                    <a:pt x="2024" y="6099"/>
                    <a:pt x="2024" y="6099"/>
                    <a:pt x="2005" y="6099"/>
                  </a:cubicBezTo>
                  <a:cubicBezTo>
                    <a:pt x="2005" y="6099"/>
                    <a:pt x="1986" y="6063"/>
                    <a:pt x="1967" y="6026"/>
                  </a:cubicBezTo>
                  <a:cubicBezTo>
                    <a:pt x="1986" y="6026"/>
                    <a:pt x="1986" y="5990"/>
                    <a:pt x="1986" y="5990"/>
                  </a:cubicBezTo>
                  <a:cubicBezTo>
                    <a:pt x="2005" y="5990"/>
                    <a:pt x="2005" y="5990"/>
                    <a:pt x="2005" y="5990"/>
                  </a:cubicBezTo>
                  <a:close/>
                  <a:moveTo>
                    <a:pt x="2081" y="6135"/>
                  </a:moveTo>
                  <a:cubicBezTo>
                    <a:pt x="2081" y="6208"/>
                    <a:pt x="2081" y="6208"/>
                    <a:pt x="2081" y="6280"/>
                  </a:cubicBezTo>
                  <a:cubicBezTo>
                    <a:pt x="2081" y="6280"/>
                    <a:pt x="2081" y="6280"/>
                    <a:pt x="2081" y="6280"/>
                  </a:cubicBezTo>
                  <a:cubicBezTo>
                    <a:pt x="2081" y="6280"/>
                    <a:pt x="2081" y="6280"/>
                    <a:pt x="2081" y="6280"/>
                  </a:cubicBezTo>
                  <a:cubicBezTo>
                    <a:pt x="2062" y="6244"/>
                    <a:pt x="2043" y="6171"/>
                    <a:pt x="2043" y="6135"/>
                  </a:cubicBezTo>
                  <a:cubicBezTo>
                    <a:pt x="2062" y="6135"/>
                    <a:pt x="2062" y="6135"/>
                    <a:pt x="2081" y="6135"/>
                  </a:cubicBezTo>
                  <a:close/>
                  <a:moveTo>
                    <a:pt x="2213" y="6389"/>
                  </a:moveTo>
                  <a:cubicBezTo>
                    <a:pt x="2213" y="6389"/>
                    <a:pt x="2213" y="6426"/>
                    <a:pt x="2213" y="6426"/>
                  </a:cubicBezTo>
                  <a:cubicBezTo>
                    <a:pt x="2213" y="6462"/>
                    <a:pt x="2232" y="6462"/>
                    <a:pt x="2251" y="6498"/>
                  </a:cubicBezTo>
                  <a:cubicBezTo>
                    <a:pt x="2251" y="6498"/>
                    <a:pt x="2251" y="6534"/>
                    <a:pt x="2251" y="6571"/>
                  </a:cubicBezTo>
                  <a:cubicBezTo>
                    <a:pt x="2232" y="6534"/>
                    <a:pt x="2194" y="6462"/>
                    <a:pt x="2175" y="6426"/>
                  </a:cubicBezTo>
                  <a:cubicBezTo>
                    <a:pt x="2175" y="6426"/>
                    <a:pt x="2175" y="6389"/>
                    <a:pt x="2175" y="6389"/>
                  </a:cubicBezTo>
                  <a:cubicBezTo>
                    <a:pt x="2175" y="6353"/>
                    <a:pt x="2156" y="6353"/>
                    <a:pt x="2156" y="6317"/>
                  </a:cubicBezTo>
                  <a:cubicBezTo>
                    <a:pt x="2175" y="6317"/>
                    <a:pt x="2213" y="6353"/>
                    <a:pt x="2213" y="6389"/>
                  </a:cubicBezTo>
                  <a:close/>
                  <a:moveTo>
                    <a:pt x="2270" y="6716"/>
                  </a:moveTo>
                  <a:cubicBezTo>
                    <a:pt x="2251" y="6716"/>
                    <a:pt x="2251" y="6752"/>
                    <a:pt x="2251" y="6789"/>
                  </a:cubicBezTo>
                  <a:cubicBezTo>
                    <a:pt x="2232" y="6789"/>
                    <a:pt x="2232" y="6789"/>
                    <a:pt x="2213" y="6825"/>
                  </a:cubicBezTo>
                  <a:cubicBezTo>
                    <a:pt x="2213" y="6789"/>
                    <a:pt x="2175" y="6752"/>
                    <a:pt x="2194" y="6680"/>
                  </a:cubicBezTo>
                  <a:cubicBezTo>
                    <a:pt x="2213" y="6680"/>
                    <a:pt x="2251" y="6680"/>
                    <a:pt x="2270" y="6716"/>
                  </a:cubicBezTo>
                  <a:close/>
                  <a:moveTo>
                    <a:pt x="2497" y="7188"/>
                  </a:moveTo>
                  <a:cubicBezTo>
                    <a:pt x="2535" y="7188"/>
                    <a:pt x="2553" y="7224"/>
                    <a:pt x="2591" y="7261"/>
                  </a:cubicBezTo>
                  <a:cubicBezTo>
                    <a:pt x="2610" y="7261"/>
                    <a:pt x="2629" y="7261"/>
                    <a:pt x="2648" y="7261"/>
                  </a:cubicBezTo>
                  <a:cubicBezTo>
                    <a:pt x="2667" y="7297"/>
                    <a:pt x="2667" y="7369"/>
                    <a:pt x="2705" y="7406"/>
                  </a:cubicBezTo>
                  <a:cubicBezTo>
                    <a:pt x="2724" y="7442"/>
                    <a:pt x="2761" y="7442"/>
                    <a:pt x="2780" y="7551"/>
                  </a:cubicBezTo>
                  <a:cubicBezTo>
                    <a:pt x="2761" y="7551"/>
                    <a:pt x="2761" y="7551"/>
                    <a:pt x="2761" y="7551"/>
                  </a:cubicBezTo>
                  <a:cubicBezTo>
                    <a:pt x="2724" y="7551"/>
                    <a:pt x="2705" y="7551"/>
                    <a:pt x="2667" y="7515"/>
                  </a:cubicBezTo>
                  <a:cubicBezTo>
                    <a:pt x="2667" y="7515"/>
                    <a:pt x="2667" y="7478"/>
                    <a:pt x="2667" y="7478"/>
                  </a:cubicBezTo>
                  <a:cubicBezTo>
                    <a:pt x="2686" y="7478"/>
                    <a:pt x="2686" y="7478"/>
                    <a:pt x="2686" y="7442"/>
                  </a:cubicBezTo>
                  <a:cubicBezTo>
                    <a:pt x="2667" y="7442"/>
                    <a:pt x="2648" y="7442"/>
                    <a:pt x="2648" y="7478"/>
                  </a:cubicBezTo>
                  <a:cubicBezTo>
                    <a:pt x="2648" y="7478"/>
                    <a:pt x="2629" y="7478"/>
                    <a:pt x="2629" y="7442"/>
                  </a:cubicBezTo>
                  <a:cubicBezTo>
                    <a:pt x="2629" y="7442"/>
                    <a:pt x="2629" y="7442"/>
                    <a:pt x="2629" y="7406"/>
                  </a:cubicBezTo>
                  <a:cubicBezTo>
                    <a:pt x="2629" y="7406"/>
                    <a:pt x="2610" y="7406"/>
                    <a:pt x="2591" y="7406"/>
                  </a:cubicBezTo>
                  <a:cubicBezTo>
                    <a:pt x="2591" y="7406"/>
                    <a:pt x="2591" y="7369"/>
                    <a:pt x="2591" y="7369"/>
                  </a:cubicBezTo>
                  <a:cubicBezTo>
                    <a:pt x="2591" y="7369"/>
                    <a:pt x="2591" y="7369"/>
                    <a:pt x="2591" y="7369"/>
                  </a:cubicBezTo>
                  <a:cubicBezTo>
                    <a:pt x="2591" y="7333"/>
                    <a:pt x="2572" y="7333"/>
                    <a:pt x="2572" y="7333"/>
                  </a:cubicBezTo>
                  <a:cubicBezTo>
                    <a:pt x="2553" y="7333"/>
                    <a:pt x="2553" y="7333"/>
                    <a:pt x="2553" y="7333"/>
                  </a:cubicBezTo>
                  <a:cubicBezTo>
                    <a:pt x="2535" y="7333"/>
                    <a:pt x="2478" y="7224"/>
                    <a:pt x="2478" y="7188"/>
                  </a:cubicBezTo>
                  <a:cubicBezTo>
                    <a:pt x="2478" y="7188"/>
                    <a:pt x="2478" y="7188"/>
                    <a:pt x="2478" y="7188"/>
                  </a:cubicBezTo>
                  <a:cubicBezTo>
                    <a:pt x="2478" y="7188"/>
                    <a:pt x="2497" y="7188"/>
                    <a:pt x="2497" y="7188"/>
                  </a:cubicBezTo>
                  <a:close/>
                  <a:moveTo>
                    <a:pt x="5580" y="21128"/>
                  </a:moveTo>
                  <a:cubicBezTo>
                    <a:pt x="5580" y="21128"/>
                    <a:pt x="5580" y="21128"/>
                    <a:pt x="5580" y="21128"/>
                  </a:cubicBezTo>
                  <a:cubicBezTo>
                    <a:pt x="5580" y="21201"/>
                    <a:pt x="5580" y="21201"/>
                    <a:pt x="5561" y="21237"/>
                  </a:cubicBezTo>
                  <a:cubicBezTo>
                    <a:pt x="5561" y="21237"/>
                    <a:pt x="5561" y="21237"/>
                    <a:pt x="5561" y="21237"/>
                  </a:cubicBezTo>
                  <a:cubicBezTo>
                    <a:pt x="5561" y="21237"/>
                    <a:pt x="5561" y="21237"/>
                    <a:pt x="5561" y="21237"/>
                  </a:cubicBezTo>
                  <a:cubicBezTo>
                    <a:pt x="5561" y="21201"/>
                    <a:pt x="5561" y="21201"/>
                    <a:pt x="5561" y="21164"/>
                  </a:cubicBezTo>
                  <a:cubicBezTo>
                    <a:pt x="5561" y="21164"/>
                    <a:pt x="5561" y="21164"/>
                    <a:pt x="5561" y="21164"/>
                  </a:cubicBezTo>
                  <a:cubicBezTo>
                    <a:pt x="5542" y="21164"/>
                    <a:pt x="5542" y="21164"/>
                    <a:pt x="5542" y="21164"/>
                  </a:cubicBezTo>
                  <a:cubicBezTo>
                    <a:pt x="5523" y="21164"/>
                    <a:pt x="5542" y="21128"/>
                    <a:pt x="5542" y="21128"/>
                  </a:cubicBezTo>
                  <a:cubicBezTo>
                    <a:pt x="5542" y="21128"/>
                    <a:pt x="5561" y="21128"/>
                    <a:pt x="5580" y="21128"/>
                  </a:cubicBezTo>
                  <a:close/>
                  <a:moveTo>
                    <a:pt x="5788" y="21491"/>
                  </a:moveTo>
                  <a:cubicBezTo>
                    <a:pt x="5807" y="21491"/>
                    <a:pt x="5807" y="21491"/>
                    <a:pt x="5807" y="21491"/>
                  </a:cubicBezTo>
                  <a:cubicBezTo>
                    <a:pt x="5807" y="21491"/>
                    <a:pt x="5807" y="21455"/>
                    <a:pt x="5788" y="21455"/>
                  </a:cubicBezTo>
                  <a:cubicBezTo>
                    <a:pt x="5769" y="21418"/>
                    <a:pt x="5769" y="21418"/>
                    <a:pt x="5750" y="21382"/>
                  </a:cubicBezTo>
                  <a:cubicBezTo>
                    <a:pt x="5750" y="21382"/>
                    <a:pt x="5750" y="21382"/>
                    <a:pt x="5750" y="21382"/>
                  </a:cubicBezTo>
                  <a:cubicBezTo>
                    <a:pt x="5769" y="21346"/>
                    <a:pt x="5769" y="21346"/>
                    <a:pt x="5788" y="21346"/>
                  </a:cubicBezTo>
                  <a:cubicBezTo>
                    <a:pt x="5788" y="21310"/>
                    <a:pt x="5788" y="21310"/>
                    <a:pt x="5788" y="21310"/>
                  </a:cubicBezTo>
                  <a:cubicBezTo>
                    <a:pt x="5788" y="21310"/>
                    <a:pt x="5788" y="21310"/>
                    <a:pt x="5788" y="21310"/>
                  </a:cubicBezTo>
                  <a:cubicBezTo>
                    <a:pt x="5769" y="21310"/>
                    <a:pt x="5750" y="21310"/>
                    <a:pt x="5731" y="21310"/>
                  </a:cubicBezTo>
                  <a:cubicBezTo>
                    <a:pt x="5731" y="21310"/>
                    <a:pt x="5731" y="21310"/>
                    <a:pt x="5731" y="21310"/>
                  </a:cubicBezTo>
                  <a:cubicBezTo>
                    <a:pt x="5731" y="21237"/>
                    <a:pt x="5769" y="21201"/>
                    <a:pt x="5788" y="21164"/>
                  </a:cubicBezTo>
                  <a:cubicBezTo>
                    <a:pt x="5807" y="21201"/>
                    <a:pt x="5844" y="21201"/>
                    <a:pt x="5863" y="21237"/>
                  </a:cubicBezTo>
                  <a:cubicBezTo>
                    <a:pt x="5863" y="21237"/>
                    <a:pt x="5863" y="21237"/>
                    <a:pt x="5863" y="21237"/>
                  </a:cubicBezTo>
                  <a:cubicBezTo>
                    <a:pt x="5844" y="21273"/>
                    <a:pt x="5826" y="21273"/>
                    <a:pt x="5844" y="21310"/>
                  </a:cubicBezTo>
                  <a:cubicBezTo>
                    <a:pt x="5882" y="21310"/>
                    <a:pt x="5882" y="21346"/>
                    <a:pt x="5901" y="21382"/>
                  </a:cubicBezTo>
                  <a:cubicBezTo>
                    <a:pt x="5939" y="21455"/>
                    <a:pt x="5977" y="21527"/>
                    <a:pt x="6053" y="21527"/>
                  </a:cubicBezTo>
                  <a:cubicBezTo>
                    <a:pt x="6053" y="21527"/>
                    <a:pt x="6053" y="21527"/>
                    <a:pt x="6053" y="21527"/>
                  </a:cubicBezTo>
                  <a:cubicBezTo>
                    <a:pt x="6053" y="21527"/>
                    <a:pt x="6053" y="21564"/>
                    <a:pt x="6034" y="21564"/>
                  </a:cubicBezTo>
                  <a:cubicBezTo>
                    <a:pt x="6015" y="21564"/>
                    <a:pt x="5977" y="21600"/>
                    <a:pt x="5958" y="21564"/>
                  </a:cubicBezTo>
                  <a:cubicBezTo>
                    <a:pt x="5958" y="21564"/>
                    <a:pt x="5939" y="21564"/>
                    <a:pt x="5939" y="21564"/>
                  </a:cubicBezTo>
                  <a:cubicBezTo>
                    <a:pt x="5901" y="21564"/>
                    <a:pt x="5882" y="21527"/>
                    <a:pt x="5863" y="21527"/>
                  </a:cubicBezTo>
                  <a:cubicBezTo>
                    <a:pt x="5844" y="21564"/>
                    <a:pt x="5826" y="21564"/>
                    <a:pt x="5807" y="21564"/>
                  </a:cubicBezTo>
                  <a:cubicBezTo>
                    <a:pt x="5788" y="21564"/>
                    <a:pt x="5788" y="21527"/>
                    <a:pt x="5769" y="21527"/>
                  </a:cubicBezTo>
                  <a:cubicBezTo>
                    <a:pt x="5750" y="21527"/>
                    <a:pt x="5731" y="21564"/>
                    <a:pt x="5712" y="21564"/>
                  </a:cubicBezTo>
                  <a:cubicBezTo>
                    <a:pt x="5712" y="21564"/>
                    <a:pt x="5712" y="21564"/>
                    <a:pt x="5712" y="21564"/>
                  </a:cubicBezTo>
                  <a:cubicBezTo>
                    <a:pt x="5712" y="21527"/>
                    <a:pt x="5712" y="21491"/>
                    <a:pt x="5712" y="21491"/>
                  </a:cubicBezTo>
                  <a:cubicBezTo>
                    <a:pt x="5750" y="21491"/>
                    <a:pt x="5788" y="21455"/>
                    <a:pt x="5788" y="21491"/>
                  </a:cubicBezTo>
                  <a:close/>
                  <a:moveTo>
                    <a:pt x="10403" y="12488"/>
                  </a:moveTo>
                  <a:cubicBezTo>
                    <a:pt x="10403" y="12488"/>
                    <a:pt x="10403" y="12488"/>
                    <a:pt x="10403" y="12488"/>
                  </a:cubicBezTo>
                  <a:cubicBezTo>
                    <a:pt x="10403" y="12524"/>
                    <a:pt x="10403" y="12561"/>
                    <a:pt x="10384" y="12561"/>
                  </a:cubicBezTo>
                  <a:cubicBezTo>
                    <a:pt x="10384" y="12561"/>
                    <a:pt x="10384" y="12561"/>
                    <a:pt x="10384" y="12561"/>
                  </a:cubicBezTo>
                  <a:cubicBezTo>
                    <a:pt x="10384" y="12524"/>
                    <a:pt x="10384" y="12524"/>
                    <a:pt x="10384" y="12524"/>
                  </a:cubicBezTo>
                  <a:cubicBezTo>
                    <a:pt x="10384" y="12524"/>
                    <a:pt x="10384" y="12488"/>
                    <a:pt x="10403" y="12488"/>
                  </a:cubicBezTo>
                  <a:close/>
                  <a:moveTo>
                    <a:pt x="12559" y="15465"/>
                  </a:moveTo>
                  <a:cubicBezTo>
                    <a:pt x="12578" y="15465"/>
                    <a:pt x="12616" y="15283"/>
                    <a:pt x="12616" y="15247"/>
                  </a:cubicBezTo>
                  <a:cubicBezTo>
                    <a:pt x="12616" y="15247"/>
                    <a:pt x="12597" y="15211"/>
                    <a:pt x="12597" y="15211"/>
                  </a:cubicBezTo>
                  <a:cubicBezTo>
                    <a:pt x="12597" y="15174"/>
                    <a:pt x="12597" y="15174"/>
                    <a:pt x="12597" y="15174"/>
                  </a:cubicBezTo>
                  <a:cubicBezTo>
                    <a:pt x="12597" y="15138"/>
                    <a:pt x="12578" y="15066"/>
                    <a:pt x="12578" y="14993"/>
                  </a:cubicBezTo>
                  <a:cubicBezTo>
                    <a:pt x="12597" y="14957"/>
                    <a:pt x="12616" y="14957"/>
                    <a:pt x="12616" y="14848"/>
                  </a:cubicBezTo>
                  <a:cubicBezTo>
                    <a:pt x="12616" y="14848"/>
                    <a:pt x="12635" y="14848"/>
                    <a:pt x="12635" y="14848"/>
                  </a:cubicBezTo>
                  <a:cubicBezTo>
                    <a:pt x="12635" y="14848"/>
                    <a:pt x="12654" y="14848"/>
                    <a:pt x="12654" y="14811"/>
                  </a:cubicBezTo>
                  <a:cubicBezTo>
                    <a:pt x="12654" y="14811"/>
                    <a:pt x="12673" y="14848"/>
                    <a:pt x="12673" y="14848"/>
                  </a:cubicBezTo>
                  <a:cubicBezTo>
                    <a:pt x="12673" y="14811"/>
                    <a:pt x="12673" y="14811"/>
                    <a:pt x="12691" y="14811"/>
                  </a:cubicBezTo>
                  <a:cubicBezTo>
                    <a:pt x="12710" y="14811"/>
                    <a:pt x="12710" y="14811"/>
                    <a:pt x="12729" y="14811"/>
                  </a:cubicBezTo>
                  <a:cubicBezTo>
                    <a:pt x="12729" y="14811"/>
                    <a:pt x="12729" y="14811"/>
                    <a:pt x="12729" y="14775"/>
                  </a:cubicBezTo>
                  <a:cubicBezTo>
                    <a:pt x="12729" y="14775"/>
                    <a:pt x="12748" y="14775"/>
                    <a:pt x="12748" y="14739"/>
                  </a:cubicBezTo>
                  <a:cubicBezTo>
                    <a:pt x="12767" y="14739"/>
                    <a:pt x="12767" y="14775"/>
                    <a:pt x="12767" y="14775"/>
                  </a:cubicBezTo>
                  <a:cubicBezTo>
                    <a:pt x="12767" y="14739"/>
                    <a:pt x="12767" y="14739"/>
                    <a:pt x="12786" y="14739"/>
                  </a:cubicBezTo>
                  <a:cubicBezTo>
                    <a:pt x="12767" y="14739"/>
                    <a:pt x="12767" y="14739"/>
                    <a:pt x="12767" y="14703"/>
                  </a:cubicBezTo>
                  <a:cubicBezTo>
                    <a:pt x="12767" y="14703"/>
                    <a:pt x="12786" y="14703"/>
                    <a:pt x="12786" y="14703"/>
                  </a:cubicBezTo>
                  <a:cubicBezTo>
                    <a:pt x="12786" y="14703"/>
                    <a:pt x="12786" y="14703"/>
                    <a:pt x="12786" y="14703"/>
                  </a:cubicBezTo>
                  <a:cubicBezTo>
                    <a:pt x="12786" y="14703"/>
                    <a:pt x="12786" y="14703"/>
                    <a:pt x="12805" y="14703"/>
                  </a:cubicBezTo>
                  <a:cubicBezTo>
                    <a:pt x="12805" y="14703"/>
                    <a:pt x="12805" y="14666"/>
                    <a:pt x="12824" y="14666"/>
                  </a:cubicBezTo>
                  <a:cubicBezTo>
                    <a:pt x="12805" y="14666"/>
                    <a:pt x="12805" y="14630"/>
                    <a:pt x="12805" y="14630"/>
                  </a:cubicBezTo>
                  <a:cubicBezTo>
                    <a:pt x="12805" y="14630"/>
                    <a:pt x="12805" y="14630"/>
                    <a:pt x="12805" y="14630"/>
                  </a:cubicBezTo>
                  <a:cubicBezTo>
                    <a:pt x="12824" y="14630"/>
                    <a:pt x="12824" y="14630"/>
                    <a:pt x="12824" y="14630"/>
                  </a:cubicBezTo>
                  <a:cubicBezTo>
                    <a:pt x="12824" y="14594"/>
                    <a:pt x="12824" y="14594"/>
                    <a:pt x="12824" y="14594"/>
                  </a:cubicBezTo>
                  <a:cubicBezTo>
                    <a:pt x="12824" y="14594"/>
                    <a:pt x="12824" y="14557"/>
                    <a:pt x="12824" y="14521"/>
                  </a:cubicBezTo>
                  <a:cubicBezTo>
                    <a:pt x="12824" y="14521"/>
                    <a:pt x="12824" y="14521"/>
                    <a:pt x="12824" y="14521"/>
                  </a:cubicBezTo>
                  <a:cubicBezTo>
                    <a:pt x="12843" y="14557"/>
                    <a:pt x="12843" y="14557"/>
                    <a:pt x="12843" y="14557"/>
                  </a:cubicBezTo>
                  <a:cubicBezTo>
                    <a:pt x="12843" y="14557"/>
                    <a:pt x="12862" y="14521"/>
                    <a:pt x="12862" y="14521"/>
                  </a:cubicBezTo>
                  <a:cubicBezTo>
                    <a:pt x="12881" y="14485"/>
                    <a:pt x="12881" y="14448"/>
                    <a:pt x="12881" y="14412"/>
                  </a:cubicBezTo>
                  <a:cubicBezTo>
                    <a:pt x="12899" y="14376"/>
                    <a:pt x="12899" y="14376"/>
                    <a:pt x="12918" y="14412"/>
                  </a:cubicBezTo>
                  <a:cubicBezTo>
                    <a:pt x="12918" y="14412"/>
                    <a:pt x="12937" y="14412"/>
                    <a:pt x="12937" y="14448"/>
                  </a:cubicBezTo>
                  <a:cubicBezTo>
                    <a:pt x="12956" y="14485"/>
                    <a:pt x="12956" y="14630"/>
                    <a:pt x="12956" y="14666"/>
                  </a:cubicBezTo>
                  <a:cubicBezTo>
                    <a:pt x="12975" y="14703"/>
                    <a:pt x="12975" y="14703"/>
                    <a:pt x="12975" y="14739"/>
                  </a:cubicBezTo>
                  <a:cubicBezTo>
                    <a:pt x="12975" y="14775"/>
                    <a:pt x="12975" y="14811"/>
                    <a:pt x="12956" y="14811"/>
                  </a:cubicBezTo>
                  <a:cubicBezTo>
                    <a:pt x="12956" y="14811"/>
                    <a:pt x="12937" y="14775"/>
                    <a:pt x="12937" y="14739"/>
                  </a:cubicBezTo>
                  <a:cubicBezTo>
                    <a:pt x="12937" y="14739"/>
                    <a:pt x="12937" y="14739"/>
                    <a:pt x="12937" y="14775"/>
                  </a:cubicBezTo>
                  <a:cubicBezTo>
                    <a:pt x="12937" y="14775"/>
                    <a:pt x="12918" y="14775"/>
                    <a:pt x="12918" y="14775"/>
                  </a:cubicBezTo>
                  <a:cubicBezTo>
                    <a:pt x="12918" y="14811"/>
                    <a:pt x="12937" y="14848"/>
                    <a:pt x="12937" y="14884"/>
                  </a:cubicBezTo>
                  <a:cubicBezTo>
                    <a:pt x="12937" y="14920"/>
                    <a:pt x="12918" y="14957"/>
                    <a:pt x="12918" y="14993"/>
                  </a:cubicBezTo>
                  <a:cubicBezTo>
                    <a:pt x="12899" y="15029"/>
                    <a:pt x="12918" y="15066"/>
                    <a:pt x="12899" y="15102"/>
                  </a:cubicBezTo>
                  <a:cubicBezTo>
                    <a:pt x="12881" y="15283"/>
                    <a:pt x="12843" y="15501"/>
                    <a:pt x="12805" y="15683"/>
                  </a:cubicBezTo>
                  <a:cubicBezTo>
                    <a:pt x="12805" y="15755"/>
                    <a:pt x="12786" y="15937"/>
                    <a:pt x="12748" y="15973"/>
                  </a:cubicBezTo>
                  <a:cubicBezTo>
                    <a:pt x="12748" y="15973"/>
                    <a:pt x="12729" y="15973"/>
                    <a:pt x="12710" y="15973"/>
                  </a:cubicBezTo>
                  <a:cubicBezTo>
                    <a:pt x="12691" y="15973"/>
                    <a:pt x="12673" y="16009"/>
                    <a:pt x="12654" y="16009"/>
                  </a:cubicBezTo>
                  <a:cubicBezTo>
                    <a:pt x="12635" y="15973"/>
                    <a:pt x="12597" y="15973"/>
                    <a:pt x="12578" y="15937"/>
                  </a:cubicBezTo>
                  <a:cubicBezTo>
                    <a:pt x="12578" y="15937"/>
                    <a:pt x="12578" y="15901"/>
                    <a:pt x="12578" y="15901"/>
                  </a:cubicBezTo>
                  <a:cubicBezTo>
                    <a:pt x="12578" y="15864"/>
                    <a:pt x="12559" y="15864"/>
                    <a:pt x="12559" y="15792"/>
                  </a:cubicBezTo>
                  <a:cubicBezTo>
                    <a:pt x="12559" y="15755"/>
                    <a:pt x="12559" y="15755"/>
                    <a:pt x="12559" y="15719"/>
                  </a:cubicBezTo>
                  <a:cubicBezTo>
                    <a:pt x="12559" y="15683"/>
                    <a:pt x="12540" y="15646"/>
                    <a:pt x="12540" y="15610"/>
                  </a:cubicBezTo>
                  <a:cubicBezTo>
                    <a:pt x="12521" y="15574"/>
                    <a:pt x="12540" y="15501"/>
                    <a:pt x="12559" y="15501"/>
                  </a:cubicBezTo>
                  <a:cubicBezTo>
                    <a:pt x="12559" y="15501"/>
                    <a:pt x="12559" y="15465"/>
                    <a:pt x="12559" y="15465"/>
                  </a:cubicBezTo>
                  <a:close/>
                  <a:moveTo>
                    <a:pt x="14791" y="11835"/>
                  </a:moveTo>
                  <a:cubicBezTo>
                    <a:pt x="14791" y="11871"/>
                    <a:pt x="14791" y="11835"/>
                    <a:pt x="14810" y="11835"/>
                  </a:cubicBezTo>
                  <a:cubicBezTo>
                    <a:pt x="14810" y="11798"/>
                    <a:pt x="14810" y="11798"/>
                    <a:pt x="14810" y="11762"/>
                  </a:cubicBezTo>
                  <a:cubicBezTo>
                    <a:pt x="14848" y="11798"/>
                    <a:pt x="14867" y="11835"/>
                    <a:pt x="14867" y="11907"/>
                  </a:cubicBezTo>
                  <a:cubicBezTo>
                    <a:pt x="14885" y="11944"/>
                    <a:pt x="14885" y="11944"/>
                    <a:pt x="14885" y="11980"/>
                  </a:cubicBezTo>
                  <a:cubicBezTo>
                    <a:pt x="14904" y="12016"/>
                    <a:pt x="14923" y="12016"/>
                    <a:pt x="14923" y="12052"/>
                  </a:cubicBezTo>
                  <a:cubicBezTo>
                    <a:pt x="14923" y="12161"/>
                    <a:pt x="14867" y="12234"/>
                    <a:pt x="14829" y="12198"/>
                  </a:cubicBezTo>
                  <a:cubicBezTo>
                    <a:pt x="14810" y="12198"/>
                    <a:pt x="14791" y="12125"/>
                    <a:pt x="14791" y="12089"/>
                  </a:cubicBezTo>
                  <a:cubicBezTo>
                    <a:pt x="14791" y="12016"/>
                    <a:pt x="14791" y="11980"/>
                    <a:pt x="14791" y="11944"/>
                  </a:cubicBezTo>
                  <a:cubicBezTo>
                    <a:pt x="14791" y="11907"/>
                    <a:pt x="14791" y="11907"/>
                    <a:pt x="14791" y="11871"/>
                  </a:cubicBezTo>
                  <a:cubicBezTo>
                    <a:pt x="14791" y="11871"/>
                    <a:pt x="14791" y="11871"/>
                    <a:pt x="14772" y="11871"/>
                  </a:cubicBezTo>
                  <a:cubicBezTo>
                    <a:pt x="14772" y="11871"/>
                    <a:pt x="14791" y="11871"/>
                    <a:pt x="14791" y="11835"/>
                  </a:cubicBezTo>
                  <a:close/>
                  <a:moveTo>
                    <a:pt x="16512" y="13178"/>
                  </a:moveTo>
                  <a:cubicBezTo>
                    <a:pt x="16550" y="13178"/>
                    <a:pt x="16569" y="13178"/>
                    <a:pt x="16588" y="13178"/>
                  </a:cubicBezTo>
                  <a:cubicBezTo>
                    <a:pt x="16607" y="13214"/>
                    <a:pt x="16626" y="13214"/>
                    <a:pt x="16644" y="13250"/>
                  </a:cubicBezTo>
                  <a:cubicBezTo>
                    <a:pt x="16644" y="13287"/>
                    <a:pt x="16644" y="13287"/>
                    <a:pt x="16644" y="13287"/>
                  </a:cubicBezTo>
                  <a:cubicBezTo>
                    <a:pt x="16663" y="13323"/>
                    <a:pt x="16663" y="13323"/>
                    <a:pt x="16682" y="13359"/>
                  </a:cubicBezTo>
                  <a:cubicBezTo>
                    <a:pt x="16701" y="13396"/>
                    <a:pt x="16720" y="13396"/>
                    <a:pt x="16739" y="13432"/>
                  </a:cubicBezTo>
                  <a:cubicBezTo>
                    <a:pt x="16739" y="13432"/>
                    <a:pt x="16739" y="13468"/>
                    <a:pt x="16739" y="13468"/>
                  </a:cubicBezTo>
                  <a:cubicBezTo>
                    <a:pt x="16777" y="13468"/>
                    <a:pt x="16777" y="13541"/>
                    <a:pt x="16796" y="13541"/>
                  </a:cubicBezTo>
                  <a:cubicBezTo>
                    <a:pt x="16796" y="13541"/>
                    <a:pt x="16796" y="13541"/>
                    <a:pt x="16815" y="13541"/>
                  </a:cubicBezTo>
                  <a:cubicBezTo>
                    <a:pt x="16815" y="13541"/>
                    <a:pt x="16815" y="13541"/>
                    <a:pt x="16815" y="13505"/>
                  </a:cubicBezTo>
                  <a:cubicBezTo>
                    <a:pt x="16815" y="13505"/>
                    <a:pt x="16815" y="13505"/>
                    <a:pt x="16815" y="13505"/>
                  </a:cubicBezTo>
                  <a:cubicBezTo>
                    <a:pt x="16834" y="13541"/>
                    <a:pt x="16834" y="13577"/>
                    <a:pt x="16853" y="13577"/>
                  </a:cubicBezTo>
                  <a:cubicBezTo>
                    <a:pt x="16853" y="13613"/>
                    <a:pt x="16871" y="13613"/>
                    <a:pt x="16871" y="13613"/>
                  </a:cubicBezTo>
                  <a:cubicBezTo>
                    <a:pt x="16871" y="13613"/>
                    <a:pt x="16871" y="13613"/>
                    <a:pt x="16871" y="13613"/>
                  </a:cubicBezTo>
                  <a:cubicBezTo>
                    <a:pt x="16871" y="13613"/>
                    <a:pt x="16871" y="13613"/>
                    <a:pt x="16871" y="13613"/>
                  </a:cubicBezTo>
                  <a:cubicBezTo>
                    <a:pt x="16890" y="13650"/>
                    <a:pt x="16890" y="13650"/>
                    <a:pt x="16890" y="13686"/>
                  </a:cubicBezTo>
                  <a:cubicBezTo>
                    <a:pt x="16909" y="13722"/>
                    <a:pt x="16928" y="13686"/>
                    <a:pt x="16947" y="13722"/>
                  </a:cubicBezTo>
                  <a:cubicBezTo>
                    <a:pt x="16966" y="13722"/>
                    <a:pt x="16966" y="13759"/>
                    <a:pt x="16985" y="13759"/>
                  </a:cubicBezTo>
                  <a:cubicBezTo>
                    <a:pt x="16985" y="13795"/>
                    <a:pt x="16966" y="13831"/>
                    <a:pt x="16947" y="13868"/>
                  </a:cubicBezTo>
                  <a:cubicBezTo>
                    <a:pt x="16966" y="13868"/>
                    <a:pt x="16966" y="13904"/>
                    <a:pt x="16985" y="13904"/>
                  </a:cubicBezTo>
                  <a:cubicBezTo>
                    <a:pt x="17004" y="13904"/>
                    <a:pt x="17004" y="13904"/>
                    <a:pt x="17023" y="13904"/>
                  </a:cubicBezTo>
                  <a:cubicBezTo>
                    <a:pt x="17023" y="13940"/>
                    <a:pt x="17023" y="14013"/>
                    <a:pt x="17042" y="14013"/>
                  </a:cubicBezTo>
                  <a:cubicBezTo>
                    <a:pt x="17042" y="14013"/>
                    <a:pt x="17042" y="14013"/>
                    <a:pt x="17042" y="14013"/>
                  </a:cubicBezTo>
                  <a:cubicBezTo>
                    <a:pt x="17042" y="14049"/>
                    <a:pt x="17042" y="14049"/>
                    <a:pt x="17042" y="14085"/>
                  </a:cubicBezTo>
                  <a:cubicBezTo>
                    <a:pt x="17042" y="14085"/>
                    <a:pt x="17042" y="14085"/>
                    <a:pt x="17042" y="14085"/>
                  </a:cubicBezTo>
                  <a:cubicBezTo>
                    <a:pt x="17042" y="14085"/>
                    <a:pt x="17061" y="14085"/>
                    <a:pt x="17061" y="14049"/>
                  </a:cubicBezTo>
                  <a:cubicBezTo>
                    <a:pt x="17079" y="14085"/>
                    <a:pt x="17079" y="14085"/>
                    <a:pt x="17098" y="14085"/>
                  </a:cubicBezTo>
                  <a:cubicBezTo>
                    <a:pt x="17098" y="14085"/>
                    <a:pt x="17098" y="14122"/>
                    <a:pt x="17117" y="14158"/>
                  </a:cubicBezTo>
                  <a:cubicBezTo>
                    <a:pt x="17117" y="14194"/>
                    <a:pt x="17117" y="14231"/>
                    <a:pt x="17098" y="14267"/>
                  </a:cubicBezTo>
                  <a:cubicBezTo>
                    <a:pt x="17098" y="14303"/>
                    <a:pt x="17136" y="14448"/>
                    <a:pt x="17098" y="14485"/>
                  </a:cubicBezTo>
                  <a:cubicBezTo>
                    <a:pt x="17098" y="14448"/>
                    <a:pt x="17079" y="14448"/>
                    <a:pt x="17079" y="14412"/>
                  </a:cubicBezTo>
                  <a:cubicBezTo>
                    <a:pt x="17079" y="14448"/>
                    <a:pt x="17079" y="14448"/>
                    <a:pt x="17079" y="14448"/>
                  </a:cubicBezTo>
                  <a:cubicBezTo>
                    <a:pt x="17079" y="14448"/>
                    <a:pt x="17061" y="14448"/>
                    <a:pt x="17061" y="14485"/>
                  </a:cubicBezTo>
                  <a:cubicBezTo>
                    <a:pt x="17061" y="14448"/>
                    <a:pt x="17042" y="14448"/>
                    <a:pt x="17023" y="14448"/>
                  </a:cubicBezTo>
                  <a:cubicBezTo>
                    <a:pt x="17042" y="14448"/>
                    <a:pt x="17042" y="14448"/>
                    <a:pt x="17042" y="14485"/>
                  </a:cubicBezTo>
                  <a:cubicBezTo>
                    <a:pt x="17042" y="14485"/>
                    <a:pt x="16947" y="14339"/>
                    <a:pt x="16928" y="14303"/>
                  </a:cubicBezTo>
                  <a:cubicBezTo>
                    <a:pt x="16909" y="14267"/>
                    <a:pt x="16909" y="14267"/>
                    <a:pt x="16890" y="14231"/>
                  </a:cubicBezTo>
                  <a:cubicBezTo>
                    <a:pt x="16890" y="14231"/>
                    <a:pt x="16890" y="14194"/>
                    <a:pt x="16890" y="14194"/>
                  </a:cubicBezTo>
                  <a:cubicBezTo>
                    <a:pt x="16853" y="14158"/>
                    <a:pt x="16815" y="14122"/>
                    <a:pt x="16796" y="14049"/>
                  </a:cubicBezTo>
                  <a:cubicBezTo>
                    <a:pt x="16796" y="14013"/>
                    <a:pt x="16796" y="13976"/>
                    <a:pt x="16796" y="13976"/>
                  </a:cubicBezTo>
                  <a:cubicBezTo>
                    <a:pt x="16777" y="13904"/>
                    <a:pt x="16758" y="13831"/>
                    <a:pt x="16739" y="13795"/>
                  </a:cubicBezTo>
                  <a:cubicBezTo>
                    <a:pt x="16720" y="13759"/>
                    <a:pt x="16701" y="13759"/>
                    <a:pt x="16701" y="13759"/>
                  </a:cubicBezTo>
                  <a:cubicBezTo>
                    <a:pt x="16701" y="13722"/>
                    <a:pt x="16701" y="13722"/>
                    <a:pt x="16682" y="13686"/>
                  </a:cubicBezTo>
                  <a:cubicBezTo>
                    <a:pt x="16663" y="13577"/>
                    <a:pt x="16663" y="13541"/>
                    <a:pt x="16607" y="13505"/>
                  </a:cubicBezTo>
                  <a:cubicBezTo>
                    <a:pt x="16588" y="13432"/>
                    <a:pt x="16588" y="13359"/>
                    <a:pt x="16550" y="13323"/>
                  </a:cubicBezTo>
                  <a:cubicBezTo>
                    <a:pt x="16531" y="13359"/>
                    <a:pt x="16531" y="13323"/>
                    <a:pt x="16512" y="13287"/>
                  </a:cubicBezTo>
                  <a:cubicBezTo>
                    <a:pt x="16493" y="13250"/>
                    <a:pt x="16436" y="13178"/>
                    <a:pt x="16455" y="13105"/>
                  </a:cubicBezTo>
                  <a:cubicBezTo>
                    <a:pt x="16493" y="13105"/>
                    <a:pt x="16493" y="13142"/>
                    <a:pt x="16512" y="13178"/>
                  </a:cubicBezTo>
                  <a:close/>
                  <a:moveTo>
                    <a:pt x="17117" y="14085"/>
                  </a:moveTo>
                  <a:cubicBezTo>
                    <a:pt x="17117" y="14085"/>
                    <a:pt x="17117" y="14049"/>
                    <a:pt x="17117" y="14049"/>
                  </a:cubicBezTo>
                  <a:cubicBezTo>
                    <a:pt x="17098" y="14049"/>
                    <a:pt x="17079" y="14049"/>
                    <a:pt x="17079" y="14013"/>
                  </a:cubicBezTo>
                  <a:cubicBezTo>
                    <a:pt x="17079" y="14013"/>
                    <a:pt x="17079" y="13976"/>
                    <a:pt x="17098" y="13976"/>
                  </a:cubicBezTo>
                  <a:cubicBezTo>
                    <a:pt x="17098" y="13976"/>
                    <a:pt x="17098" y="13976"/>
                    <a:pt x="17098" y="14013"/>
                  </a:cubicBezTo>
                  <a:cubicBezTo>
                    <a:pt x="17098" y="13976"/>
                    <a:pt x="17117" y="13976"/>
                    <a:pt x="17117" y="13976"/>
                  </a:cubicBezTo>
                  <a:cubicBezTo>
                    <a:pt x="17136" y="14013"/>
                    <a:pt x="17136" y="14085"/>
                    <a:pt x="17174" y="14085"/>
                  </a:cubicBezTo>
                  <a:cubicBezTo>
                    <a:pt x="17155" y="14085"/>
                    <a:pt x="17155" y="14085"/>
                    <a:pt x="17155" y="14085"/>
                  </a:cubicBezTo>
                  <a:cubicBezTo>
                    <a:pt x="17155" y="14085"/>
                    <a:pt x="17155" y="14122"/>
                    <a:pt x="17155" y="14122"/>
                  </a:cubicBezTo>
                  <a:cubicBezTo>
                    <a:pt x="17155" y="14122"/>
                    <a:pt x="17155" y="14122"/>
                    <a:pt x="17155" y="14158"/>
                  </a:cubicBezTo>
                  <a:cubicBezTo>
                    <a:pt x="17155" y="14122"/>
                    <a:pt x="17117" y="14122"/>
                    <a:pt x="17117" y="14085"/>
                  </a:cubicBezTo>
                  <a:close/>
                  <a:moveTo>
                    <a:pt x="16663" y="10673"/>
                  </a:moveTo>
                  <a:cubicBezTo>
                    <a:pt x="16663" y="10673"/>
                    <a:pt x="16644" y="10709"/>
                    <a:pt x="16626" y="10709"/>
                  </a:cubicBezTo>
                  <a:cubicBezTo>
                    <a:pt x="16626" y="10709"/>
                    <a:pt x="16626" y="10746"/>
                    <a:pt x="16607" y="10746"/>
                  </a:cubicBezTo>
                  <a:cubicBezTo>
                    <a:pt x="16607" y="10746"/>
                    <a:pt x="16588" y="10709"/>
                    <a:pt x="16569" y="10709"/>
                  </a:cubicBezTo>
                  <a:cubicBezTo>
                    <a:pt x="16569" y="10673"/>
                    <a:pt x="16550" y="10637"/>
                    <a:pt x="16569" y="10600"/>
                  </a:cubicBezTo>
                  <a:cubicBezTo>
                    <a:pt x="16588" y="10600"/>
                    <a:pt x="16588" y="10564"/>
                    <a:pt x="16607" y="10564"/>
                  </a:cubicBezTo>
                  <a:cubicBezTo>
                    <a:pt x="16626" y="10528"/>
                    <a:pt x="16626" y="10528"/>
                    <a:pt x="16626" y="10528"/>
                  </a:cubicBezTo>
                  <a:cubicBezTo>
                    <a:pt x="16644" y="10528"/>
                    <a:pt x="16644" y="10528"/>
                    <a:pt x="16644" y="10528"/>
                  </a:cubicBezTo>
                  <a:cubicBezTo>
                    <a:pt x="16663" y="10528"/>
                    <a:pt x="16663" y="10528"/>
                    <a:pt x="16682" y="10528"/>
                  </a:cubicBezTo>
                  <a:cubicBezTo>
                    <a:pt x="16682" y="10528"/>
                    <a:pt x="16682" y="10528"/>
                    <a:pt x="16682" y="10528"/>
                  </a:cubicBezTo>
                  <a:cubicBezTo>
                    <a:pt x="16701" y="10528"/>
                    <a:pt x="16701" y="10528"/>
                    <a:pt x="16701" y="10564"/>
                  </a:cubicBezTo>
                  <a:cubicBezTo>
                    <a:pt x="16701" y="10564"/>
                    <a:pt x="16701" y="10564"/>
                    <a:pt x="16701" y="10564"/>
                  </a:cubicBezTo>
                  <a:cubicBezTo>
                    <a:pt x="16682" y="10564"/>
                    <a:pt x="16682" y="10600"/>
                    <a:pt x="16663" y="10637"/>
                  </a:cubicBezTo>
                  <a:cubicBezTo>
                    <a:pt x="16663" y="10673"/>
                    <a:pt x="16682" y="10673"/>
                    <a:pt x="16663" y="10673"/>
                  </a:cubicBezTo>
                  <a:close/>
                  <a:moveTo>
                    <a:pt x="17155" y="11835"/>
                  </a:moveTo>
                  <a:cubicBezTo>
                    <a:pt x="17136" y="11835"/>
                    <a:pt x="17136" y="11835"/>
                    <a:pt x="17136" y="11871"/>
                  </a:cubicBezTo>
                  <a:cubicBezTo>
                    <a:pt x="17136" y="11871"/>
                    <a:pt x="17098" y="11907"/>
                    <a:pt x="17098" y="11907"/>
                  </a:cubicBezTo>
                  <a:cubicBezTo>
                    <a:pt x="17098" y="11907"/>
                    <a:pt x="17098" y="11907"/>
                    <a:pt x="17098" y="11907"/>
                  </a:cubicBezTo>
                  <a:cubicBezTo>
                    <a:pt x="17117" y="11835"/>
                    <a:pt x="17155" y="11798"/>
                    <a:pt x="17174" y="11726"/>
                  </a:cubicBezTo>
                  <a:cubicBezTo>
                    <a:pt x="17174" y="11726"/>
                    <a:pt x="17174" y="11762"/>
                    <a:pt x="17174" y="11798"/>
                  </a:cubicBezTo>
                  <a:cubicBezTo>
                    <a:pt x="17174" y="11798"/>
                    <a:pt x="17155" y="11798"/>
                    <a:pt x="17155" y="11835"/>
                  </a:cubicBezTo>
                  <a:close/>
                  <a:moveTo>
                    <a:pt x="17212" y="12307"/>
                  </a:moveTo>
                  <a:cubicBezTo>
                    <a:pt x="17212" y="12307"/>
                    <a:pt x="17212" y="12307"/>
                    <a:pt x="17212" y="12307"/>
                  </a:cubicBezTo>
                  <a:cubicBezTo>
                    <a:pt x="17193" y="12307"/>
                    <a:pt x="17136" y="12343"/>
                    <a:pt x="17136" y="12343"/>
                  </a:cubicBezTo>
                  <a:cubicBezTo>
                    <a:pt x="17136" y="12343"/>
                    <a:pt x="17136" y="12343"/>
                    <a:pt x="17136" y="12343"/>
                  </a:cubicBezTo>
                  <a:cubicBezTo>
                    <a:pt x="17155" y="12379"/>
                    <a:pt x="17155" y="12379"/>
                    <a:pt x="17174" y="12379"/>
                  </a:cubicBezTo>
                  <a:cubicBezTo>
                    <a:pt x="17174" y="12379"/>
                    <a:pt x="17174" y="12379"/>
                    <a:pt x="17174" y="12415"/>
                  </a:cubicBezTo>
                  <a:cubicBezTo>
                    <a:pt x="17155" y="12452"/>
                    <a:pt x="17117" y="12415"/>
                    <a:pt x="17117" y="12452"/>
                  </a:cubicBezTo>
                  <a:cubicBezTo>
                    <a:pt x="17098" y="12415"/>
                    <a:pt x="17023" y="12379"/>
                    <a:pt x="17004" y="12415"/>
                  </a:cubicBezTo>
                  <a:cubicBezTo>
                    <a:pt x="16985" y="12452"/>
                    <a:pt x="17004" y="12488"/>
                    <a:pt x="16985" y="12524"/>
                  </a:cubicBezTo>
                  <a:cubicBezTo>
                    <a:pt x="16985" y="12561"/>
                    <a:pt x="16966" y="12561"/>
                    <a:pt x="16966" y="12561"/>
                  </a:cubicBezTo>
                  <a:cubicBezTo>
                    <a:pt x="16966" y="12597"/>
                    <a:pt x="16966" y="12597"/>
                    <a:pt x="16966" y="12633"/>
                  </a:cubicBezTo>
                  <a:cubicBezTo>
                    <a:pt x="16966" y="12670"/>
                    <a:pt x="16947" y="12706"/>
                    <a:pt x="16928" y="12742"/>
                  </a:cubicBezTo>
                  <a:cubicBezTo>
                    <a:pt x="16928" y="12742"/>
                    <a:pt x="16871" y="12778"/>
                    <a:pt x="16871" y="12778"/>
                  </a:cubicBezTo>
                  <a:cubicBezTo>
                    <a:pt x="16853" y="12778"/>
                    <a:pt x="16815" y="12706"/>
                    <a:pt x="16796" y="12742"/>
                  </a:cubicBezTo>
                  <a:cubicBezTo>
                    <a:pt x="16777" y="12778"/>
                    <a:pt x="16758" y="12815"/>
                    <a:pt x="16739" y="12815"/>
                  </a:cubicBezTo>
                  <a:cubicBezTo>
                    <a:pt x="16739" y="12815"/>
                    <a:pt x="16720" y="12815"/>
                    <a:pt x="16701" y="12815"/>
                  </a:cubicBezTo>
                  <a:cubicBezTo>
                    <a:pt x="16701" y="12815"/>
                    <a:pt x="16682" y="12815"/>
                    <a:pt x="16682" y="12815"/>
                  </a:cubicBezTo>
                  <a:cubicBezTo>
                    <a:pt x="16663" y="12778"/>
                    <a:pt x="16626" y="12778"/>
                    <a:pt x="16626" y="12706"/>
                  </a:cubicBezTo>
                  <a:cubicBezTo>
                    <a:pt x="16626" y="12706"/>
                    <a:pt x="16626" y="12706"/>
                    <a:pt x="16644" y="12706"/>
                  </a:cubicBezTo>
                  <a:cubicBezTo>
                    <a:pt x="16644" y="12742"/>
                    <a:pt x="16663" y="12742"/>
                    <a:pt x="16663" y="12742"/>
                  </a:cubicBezTo>
                  <a:cubicBezTo>
                    <a:pt x="16682" y="12742"/>
                    <a:pt x="16701" y="12778"/>
                    <a:pt x="16720" y="12778"/>
                  </a:cubicBezTo>
                  <a:cubicBezTo>
                    <a:pt x="16720" y="12778"/>
                    <a:pt x="16720" y="12742"/>
                    <a:pt x="16720" y="12742"/>
                  </a:cubicBezTo>
                  <a:cubicBezTo>
                    <a:pt x="16720" y="12742"/>
                    <a:pt x="16720" y="12742"/>
                    <a:pt x="16720" y="12742"/>
                  </a:cubicBezTo>
                  <a:cubicBezTo>
                    <a:pt x="16701" y="12742"/>
                    <a:pt x="16701" y="12742"/>
                    <a:pt x="16701" y="12742"/>
                  </a:cubicBezTo>
                  <a:cubicBezTo>
                    <a:pt x="16701" y="12706"/>
                    <a:pt x="16739" y="12597"/>
                    <a:pt x="16739" y="12597"/>
                  </a:cubicBezTo>
                  <a:cubicBezTo>
                    <a:pt x="16758" y="12597"/>
                    <a:pt x="16777" y="12597"/>
                    <a:pt x="16777" y="12561"/>
                  </a:cubicBezTo>
                  <a:cubicBezTo>
                    <a:pt x="16796" y="12561"/>
                    <a:pt x="16815" y="12561"/>
                    <a:pt x="16815" y="12561"/>
                  </a:cubicBezTo>
                  <a:cubicBezTo>
                    <a:pt x="16834" y="12524"/>
                    <a:pt x="16834" y="12488"/>
                    <a:pt x="16853" y="12488"/>
                  </a:cubicBezTo>
                  <a:cubicBezTo>
                    <a:pt x="16853" y="12488"/>
                    <a:pt x="16853" y="12452"/>
                    <a:pt x="16871" y="12452"/>
                  </a:cubicBezTo>
                  <a:cubicBezTo>
                    <a:pt x="16871" y="12452"/>
                    <a:pt x="16890" y="12415"/>
                    <a:pt x="16890" y="12379"/>
                  </a:cubicBezTo>
                  <a:cubicBezTo>
                    <a:pt x="16909" y="12379"/>
                    <a:pt x="16909" y="12379"/>
                    <a:pt x="16928" y="12379"/>
                  </a:cubicBezTo>
                  <a:cubicBezTo>
                    <a:pt x="16928" y="12343"/>
                    <a:pt x="16928" y="12343"/>
                    <a:pt x="16947" y="12307"/>
                  </a:cubicBezTo>
                  <a:cubicBezTo>
                    <a:pt x="16947" y="12307"/>
                    <a:pt x="16947" y="12307"/>
                    <a:pt x="16947" y="12307"/>
                  </a:cubicBezTo>
                  <a:cubicBezTo>
                    <a:pt x="16947" y="12307"/>
                    <a:pt x="16947" y="12343"/>
                    <a:pt x="16947" y="12343"/>
                  </a:cubicBezTo>
                  <a:cubicBezTo>
                    <a:pt x="16947" y="12343"/>
                    <a:pt x="16947" y="12343"/>
                    <a:pt x="16947" y="12343"/>
                  </a:cubicBezTo>
                  <a:cubicBezTo>
                    <a:pt x="16966" y="12343"/>
                    <a:pt x="16985" y="12343"/>
                    <a:pt x="16985" y="12343"/>
                  </a:cubicBezTo>
                  <a:cubicBezTo>
                    <a:pt x="16985" y="12307"/>
                    <a:pt x="16985" y="12307"/>
                    <a:pt x="16966" y="12270"/>
                  </a:cubicBezTo>
                  <a:cubicBezTo>
                    <a:pt x="16966" y="12270"/>
                    <a:pt x="16966" y="12270"/>
                    <a:pt x="16966" y="12270"/>
                  </a:cubicBezTo>
                  <a:cubicBezTo>
                    <a:pt x="16966" y="12270"/>
                    <a:pt x="16966" y="12270"/>
                    <a:pt x="16985" y="12270"/>
                  </a:cubicBezTo>
                  <a:cubicBezTo>
                    <a:pt x="16985" y="12270"/>
                    <a:pt x="16985" y="12270"/>
                    <a:pt x="17004" y="12270"/>
                  </a:cubicBezTo>
                  <a:cubicBezTo>
                    <a:pt x="17004" y="12198"/>
                    <a:pt x="17023" y="12198"/>
                    <a:pt x="17042" y="12161"/>
                  </a:cubicBezTo>
                  <a:cubicBezTo>
                    <a:pt x="17042" y="12125"/>
                    <a:pt x="17061" y="12125"/>
                    <a:pt x="17061" y="12089"/>
                  </a:cubicBezTo>
                  <a:cubicBezTo>
                    <a:pt x="17061" y="12089"/>
                    <a:pt x="17061" y="12125"/>
                    <a:pt x="17061" y="12125"/>
                  </a:cubicBezTo>
                  <a:cubicBezTo>
                    <a:pt x="17061" y="12125"/>
                    <a:pt x="17079" y="12125"/>
                    <a:pt x="17079" y="12125"/>
                  </a:cubicBezTo>
                  <a:cubicBezTo>
                    <a:pt x="17079" y="12125"/>
                    <a:pt x="17079" y="12125"/>
                    <a:pt x="17079" y="12089"/>
                  </a:cubicBezTo>
                  <a:cubicBezTo>
                    <a:pt x="17098" y="12125"/>
                    <a:pt x="17098" y="12125"/>
                    <a:pt x="17117" y="12161"/>
                  </a:cubicBezTo>
                  <a:cubicBezTo>
                    <a:pt x="17117" y="12198"/>
                    <a:pt x="17098" y="12198"/>
                    <a:pt x="17098" y="12234"/>
                  </a:cubicBezTo>
                  <a:cubicBezTo>
                    <a:pt x="17117" y="12234"/>
                    <a:pt x="17117" y="12198"/>
                    <a:pt x="17136" y="12198"/>
                  </a:cubicBezTo>
                  <a:cubicBezTo>
                    <a:pt x="17136" y="12234"/>
                    <a:pt x="17136" y="12234"/>
                    <a:pt x="17136" y="12234"/>
                  </a:cubicBezTo>
                  <a:cubicBezTo>
                    <a:pt x="17136" y="12234"/>
                    <a:pt x="17136" y="12234"/>
                    <a:pt x="17136" y="12234"/>
                  </a:cubicBezTo>
                  <a:cubicBezTo>
                    <a:pt x="17136" y="12234"/>
                    <a:pt x="17136" y="12234"/>
                    <a:pt x="17136" y="12234"/>
                  </a:cubicBezTo>
                  <a:cubicBezTo>
                    <a:pt x="17155" y="12234"/>
                    <a:pt x="17193" y="12270"/>
                    <a:pt x="17212" y="12307"/>
                  </a:cubicBezTo>
                  <a:close/>
                  <a:moveTo>
                    <a:pt x="17193" y="11726"/>
                  </a:moveTo>
                  <a:cubicBezTo>
                    <a:pt x="17193" y="11726"/>
                    <a:pt x="17193" y="11726"/>
                    <a:pt x="17193" y="11726"/>
                  </a:cubicBezTo>
                  <a:cubicBezTo>
                    <a:pt x="17193" y="11726"/>
                    <a:pt x="17193" y="11726"/>
                    <a:pt x="17193" y="11726"/>
                  </a:cubicBezTo>
                  <a:cubicBezTo>
                    <a:pt x="17193" y="11689"/>
                    <a:pt x="17212" y="11689"/>
                    <a:pt x="17212" y="11653"/>
                  </a:cubicBezTo>
                  <a:cubicBezTo>
                    <a:pt x="17212" y="11617"/>
                    <a:pt x="17212" y="11617"/>
                    <a:pt x="17212" y="11581"/>
                  </a:cubicBezTo>
                  <a:cubicBezTo>
                    <a:pt x="17231" y="11581"/>
                    <a:pt x="17231" y="11581"/>
                    <a:pt x="17231" y="11581"/>
                  </a:cubicBezTo>
                  <a:cubicBezTo>
                    <a:pt x="17231" y="11581"/>
                    <a:pt x="17231" y="11581"/>
                    <a:pt x="17231" y="11581"/>
                  </a:cubicBezTo>
                  <a:cubicBezTo>
                    <a:pt x="17231" y="11581"/>
                    <a:pt x="17231" y="11617"/>
                    <a:pt x="17231" y="11617"/>
                  </a:cubicBezTo>
                  <a:cubicBezTo>
                    <a:pt x="17231" y="11617"/>
                    <a:pt x="17231" y="11653"/>
                    <a:pt x="17250" y="11653"/>
                  </a:cubicBezTo>
                  <a:cubicBezTo>
                    <a:pt x="17231" y="11689"/>
                    <a:pt x="17212" y="11689"/>
                    <a:pt x="17193" y="11726"/>
                  </a:cubicBezTo>
                  <a:close/>
                  <a:moveTo>
                    <a:pt x="17098" y="14557"/>
                  </a:moveTo>
                  <a:cubicBezTo>
                    <a:pt x="17098" y="14557"/>
                    <a:pt x="17098" y="14557"/>
                    <a:pt x="17098" y="14521"/>
                  </a:cubicBezTo>
                  <a:cubicBezTo>
                    <a:pt x="17098" y="14521"/>
                    <a:pt x="17117" y="14557"/>
                    <a:pt x="17117" y="14557"/>
                  </a:cubicBezTo>
                  <a:cubicBezTo>
                    <a:pt x="17117" y="14521"/>
                    <a:pt x="17117" y="14521"/>
                    <a:pt x="17117" y="14485"/>
                  </a:cubicBezTo>
                  <a:cubicBezTo>
                    <a:pt x="17136" y="14485"/>
                    <a:pt x="17155" y="14485"/>
                    <a:pt x="17155" y="14485"/>
                  </a:cubicBezTo>
                  <a:cubicBezTo>
                    <a:pt x="17155" y="14521"/>
                    <a:pt x="17155" y="14521"/>
                    <a:pt x="17174" y="14521"/>
                  </a:cubicBezTo>
                  <a:cubicBezTo>
                    <a:pt x="17174" y="14521"/>
                    <a:pt x="17174" y="14521"/>
                    <a:pt x="17174" y="14521"/>
                  </a:cubicBezTo>
                  <a:cubicBezTo>
                    <a:pt x="17174" y="14521"/>
                    <a:pt x="17174" y="14485"/>
                    <a:pt x="17193" y="14485"/>
                  </a:cubicBezTo>
                  <a:cubicBezTo>
                    <a:pt x="17212" y="14521"/>
                    <a:pt x="17212" y="14521"/>
                    <a:pt x="17231" y="14521"/>
                  </a:cubicBezTo>
                  <a:cubicBezTo>
                    <a:pt x="17250" y="14557"/>
                    <a:pt x="17250" y="14521"/>
                    <a:pt x="17269" y="14521"/>
                  </a:cubicBezTo>
                  <a:cubicBezTo>
                    <a:pt x="17269" y="14521"/>
                    <a:pt x="17288" y="14557"/>
                    <a:pt x="17288" y="14594"/>
                  </a:cubicBezTo>
                  <a:cubicBezTo>
                    <a:pt x="17306" y="14594"/>
                    <a:pt x="17382" y="14630"/>
                    <a:pt x="17401" y="14594"/>
                  </a:cubicBezTo>
                  <a:cubicBezTo>
                    <a:pt x="17401" y="14594"/>
                    <a:pt x="17401" y="14557"/>
                    <a:pt x="17401" y="14557"/>
                  </a:cubicBezTo>
                  <a:cubicBezTo>
                    <a:pt x="17420" y="14557"/>
                    <a:pt x="17420" y="14557"/>
                    <a:pt x="17420" y="14557"/>
                  </a:cubicBezTo>
                  <a:cubicBezTo>
                    <a:pt x="17420" y="14557"/>
                    <a:pt x="17439" y="14557"/>
                    <a:pt x="17439" y="14594"/>
                  </a:cubicBezTo>
                  <a:cubicBezTo>
                    <a:pt x="17439" y="14594"/>
                    <a:pt x="17458" y="14594"/>
                    <a:pt x="17477" y="14594"/>
                  </a:cubicBezTo>
                  <a:cubicBezTo>
                    <a:pt x="17496" y="14594"/>
                    <a:pt x="17515" y="14594"/>
                    <a:pt x="17533" y="14630"/>
                  </a:cubicBezTo>
                  <a:cubicBezTo>
                    <a:pt x="17533" y="14630"/>
                    <a:pt x="17533" y="14666"/>
                    <a:pt x="17533" y="14666"/>
                  </a:cubicBezTo>
                  <a:cubicBezTo>
                    <a:pt x="17552" y="14739"/>
                    <a:pt x="17590" y="14703"/>
                    <a:pt x="17628" y="14703"/>
                  </a:cubicBezTo>
                  <a:cubicBezTo>
                    <a:pt x="17628" y="14739"/>
                    <a:pt x="17609" y="14775"/>
                    <a:pt x="17628" y="14775"/>
                  </a:cubicBezTo>
                  <a:cubicBezTo>
                    <a:pt x="17628" y="14811"/>
                    <a:pt x="17628" y="14811"/>
                    <a:pt x="17628" y="14811"/>
                  </a:cubicBezTo>
                  <a:cubicBezTo>
                    <a:pt x="17609" y="14811"/>
                    <a:pt x="17590" y="14775"/>
                    <a:pt x="17552" y="14775"/>
                  </a:cubicBezTo>
                  <a:cubicBezTo>
                    <a:pt x="17552" y="14739"/>
                    <a:pt x="17533" y="14775"/>
                    <a:pt x="17533" y="14775"/>
                  </a:cubicBezTo>
                  <a:cubicBezTo>
                    <a:pt x="17496" y="14775"/>
                    <a:pt x="17458" y="14775"/>
                    <a:pt x="17420" y="14775"/>
                  </a:cubicBezTo>
                  <a:cubicBezTo>
                    <a:pt x="17382" y="14739"/>
                    <a:pt x="17344" y="14703"/>
                    <a:pt x="17306" y="14703"/>
                  </a:cubicBezTo>
                  <a:cubicBezTo>
                    <a:pt x="17288" y="14666"/>
                    <a:pt x="17269" y="14703"/>
                    <a:pt x="17250" y="14703"/>
                  </a:cubicBezTo>
                  <a:cubicBezTo>
                    <a:pt x="17231" y="14703"/>
                    <a:pt x="17231" y="14666"/>
                    <a:pt x="17212" y="14666"/>
                  </a:cubicBezTo>
                  <a:cubicBezTo>
                    <a:pt x="17193" y="14666"/>
                    <a:pt x="17155" y="14666"/>
                    <a:pt x="17136" y="14666"/>
                  </a:cubicBezTo>
                  <a:cubicBezTo>
                    <a:pt x="17155" y="14630"/>
                    <a:pt x="17155" y="14630"/>
                    <a:pt x="17155" y="14630"/>
                  </a:cubicBezTo>
                  <a:cubicBezTo>
                    <a:pt x="17155" y="14630"/>
                    <a:pt x="17155" y="14630"/>
                    <a:pt x="17155" y="14630"/>
                  </a:cubicBezTo>
                  <a:cubicBezTo>
                    <a:pt x="17136" y="14594"/>
                    <a:pt x="17079" y="14594"/>
                    <a:pt x="17079" y="14594"/>
                  </a:cubicBezTo>
                  <a:cubicBezTo>
                    <a:pt x="17079" y="14594"/>
                    <a:pt x="17098" y="14594"/>
                    <a:pt x="17098" y="14557"/>
                  </a:cubicBezTo>
                  <a:close/>
                  <a:moveTo>
                    <a:pt x="17571" y="17062"/>
                  </a:moveTo>
                  <a:cubicBezTo>
                    <a:pt x="17571" y="17062"/>
                    <a:pt x="17571" y="17062"/>
                    <a:pt x="17571" y="17062"/>
                  </a:cubicBezTo>
                  <a:cubicBezTo>
                    <a:pt x="17571" y="17062"/>
                    <a:pt x="17571" y="17026"/>
                    <a:pt x="17552" y="17026"/>
                  </a:cubicBezTo>
                  <a:cubicBezTo>
                    <a:pt x="17552" y="17026"/>
                    <a:pt x="17552" y="17026"/>
                    <a:pt x="17552" y="17026"/>
                  </a:cubicBezTo>
                  <a:cubicBezTo>
                    <a:pt x="17552" y="17026"/>
                    <a:pt x="17552" y="17026"/>
                    <a:pt x="17552" y="17026"/>
                  </a:cubicBezTo>
                  <a:cubicBezTo>
                    <a:pt x="17571" y="17026"/>
                    <a:pt x="17590" y="17026"/>
                    <a:pt x="17571" y="17062"/>
                  </a:cubicBezTo>
                  <a:close/>
                  <a:moveTo>
                    <a:pt x="19009" y="15465"/>
                  </a:moveTo>
                  <a:cubicBezTo>
                    <a:pt x="19009" y="15465"/>
                    <a:pt x="19009" y="15465"/>
                    <a:pt x="18990" y="15465"/>
                  </a:cubicBezTo>
                  <a:cubicBezTo>
                    <a:pt x="18990" y="15465"/>
                    <a:pt x="18990" y="15465"/>
                    <a:pt x="18990" y="15465"/>
                  </a:cubicBezTo>
                  <a:cubicBezTo>
                    <a:pt x="19009" y="15429"/>
                    <a:pt x="18990" y="15429"/>
                    <a:pt x="19009" y="15429"/>
                  </a:cubicBezTo>
                  <a:cubicBezTo>
                    <a:pt x="19009" y="15429"/>
                    <a:pt x="19009" y="15429"/>
                    <a:pt x="19028" y="15429"/>
                  </a:cubicBezTo>
                  <a:cubicBezTo>
                    <a:pt x="19009" y="15429"/>
                    <a:pt x="19028" y="15465"/>
                    <a:pt x="19009" y="15465"/>
                  </a:cubicBezTo>
                  <a:close/>
                  <a:moveTo>
                    <a:pt x="19198" y="15719"/>
                  </a:moveTo>
                  <a:cubicBezTo>
                    <a:pt x="19198" y="15719"/>
                    <a:pt x="19198" y="15719"/>
                    <a:pt x="19198" y="15719"/>
                  </a:cubicBezTo>
                  <a:cubicBezTo>
                    <a:pt x="19198" y="15755"/>
                    <a:pt x="19179" y="15755"/>
                    <a:pt x="19179" y="15755"/>
                  </a:cubicBezTo>
                  <a:cubicBezTo>
                    <a:pt x="19179" y="15755"/>
                    <a:pt x="19198" y="15719"/>
                    <a:pt x="19198" y="15719"/>
                  </a:cubicBezTo>
                  <a:cubicBezTo>
                    <a:pt x="19198" y="15719"/>
                    <a:pt x="19198" y="15719"/>
                    <a:pt x="19198" y="15719"/>
                  </a:cubicBezTo>
                  <a:cubicBezTo>
                    <a:pt x="19198" y="15719"/>
                    <a:pt x="19198" y="15719"/>
                    <a:pt x="19198" y="15719"/>
                  </a:cubicBezTo>
                  <a:close/>
                  <a:moveTo>
                    <a:pt x="19141" y="14666"/>
                  </a:moveTo>
                  <a:cubicBezTo>
                    <a:pt x="19141" y="14666"/>
                    <a:pt x="19141" y="14703"/>
                    <a:pt x="19160" y="14703"/>
                  </a:cubicBezTo>
                  <a:cubicBezTo>
                    <a:pt x="19141" y="14739"/>
                    <a:pt x="19122" y="14775"/>
                    <a:pt x="19103" y="14775"/>
                  </a:cubicBezTo>
                  <a:cubicBezTo>
                    <a:pt x="19103" y="14775"/>
                    <a:pt x="19084" y="14775"/>
                    <a:pt x="19084" y="14775"/>
                  </a:cubicBezTo>
                  <a:cubicBezTo>
                    <a:pt x="19084" y="14775"/>
                    <a:pt x="19084" y="14775"/>
                    <a:pt x="19084" y="14775"/>
                  </a:cubicBezTo>
                  <a:cubicBezTo>
                    <a:pt x="19084" y="14739"/>
                    <a:pt x="19103" y="14703"/>
                    <a:pt x="19122" y="14666"/>
                  </a:cubicBezTo>
                  <a:cubicBezTo>
                    <a:pt x="19122" y="14666"/>
                    <a:pt x="19141" y="14666"/>
                    <a:pt x="19141" y="14666"/>
                  </a:cubicBezTo>
                  <a:close/>
                  <a:moveTo>
                    <a:pt x="18649" y="15138"/>
                  </a:moveTo>
                  <a:cubicBezTo>
                    <a:pt x="18649" y="15138"/>
                    <a:pt x="18668" y="15138"/>
                    <a:pt x="18668" y="15138"/>
                  </a:cubicBezTo>
                  <a:cubicBezTo>
                    <a:pt x="18668" y="15174"/>
                    <a:pt x="18668" y="15174"/>
                    <a:pt x="18649" y="15211"/>
                  </a:cubicBezTo>
                  <a:cubicBezTo>
                    <a:pt x="18649" y="15211"/>
                    <a:pt x="18649" y="15211"/>
                    <a:pt x="18649" y="15211"/>
                  </a:cubicBezTo>
                  <a:cubicBezTo>
                    <a:pt x="18630" y="15211"/>
                    <a:pt x="18630" y="15211"/>
                    <a:pt x="18612" y="15211"/>
                  </a:cubicBezTo>
                  <a:cubicBezTo>
                    <a:pt x="18612" y="15174"/>
                    <a:pt x="18612" y="15174"/>
                    <a:pt x="18593" y="15138"/>
                  </a:cubicBezTo>
                  <a:cubicBezTo>
                    <a:pt x="18612" y="15138"/>
                    <a:pt x="18612" y="15138"/>
                    <a:pt x="18612" y="15138"/>
                  </a:cubicBezTo>
                  <a:cubicBezTo>
                    <a:pt x="18612" y="15138"/>
                    <a:pt x="18630" y="15174"/>
                    <a:pt x="18649" y="15138"/>
                  </a:cubicBezTo>
                  <a:close/>
                  <a:moveTo>
                    <a:pt x="18612" y="15211"/>
                  </a:moveTo>
                  <a:cubicBezTo>
                    <a:pt x="18593" y="15211"/>
                    <a:pt x="18593" y="15211"/>
                    <a:pt x="18593" y="15211"/>
                  </a:cubicBezTo>
                  <a:cubicBezTo>
                    <a:pt x="18593" y="15211"/>
                    <a:pt x="18593" y="15211"/>
                    <a:pt x="18593" y="15211"/>
                  </a:cubicBezTo>
                  <a:cubicBezTo>
                    <a:pt x="18593" y="15174"/>
                    <a:pt x="18593" y="15174"/>
                    <a:pt x="18593" y="15138"/>
                  </a:cubicBezTo>
                  <a:cubicBezTo>
                    <a:pt x="18593" y="15138"/>
                    <a:pt x="18593" y="15138"/>
                    <a:pt x="18593" y="15138"/>
                  </a:cubicBezTo>
                  <a:cubicBezTo>
                    <a:pt x="18593" y="15138"/>
                    <a:pt x="18593" y="15138"/>
                    <a:pt x="18593" y="15138"/>
                  </a:cubicBezTo>
                  <a:cubicBezTo>
                    <a:pt x="18612" y="15174"/>
                    <a:pt x="18612" y="15174"/>
                    <a:pt x="18612" y="15211"/>
                  </a:cubicBezTo>
                  <a:cubicBezTo>
                    <a:pt x="18612" y="15211"/>
                    <a:pt x="18612" y="15211"/>
                    <a:pt x="18612" y="15211"/>
                  </a:cubicBezTo>
                  <a:cubicBezTo>
                    <a:pt x="18612" y="15211"/>
                    <a:pt x="18612" y="15211"/>
                    <a:pt x="18612" y="15211"/>
                  </a:cubicBezTo>
                  <a:close/>
                  <a:moveTo>
                    <a:pt x="18536" y="14158"/>
                  </a:moveTo>
                  <a:cubicBezTo>
                    <a:pt x="18517" y="14158"/>
                    <a:pt x="18517" y="14194"/>
                    <a:pt x="18498" y="14194"/>
                  </a:cubicBezTo>
                  <a:cubicBezTo>
                    <a:pt x="18498" y="14158"/>
                    <a:pt x="18498" y="14158"/>
                    <a:pt x="18479" y="14122"/>
                  </a:cubicBezTo>
                  <a:cubicBezTo>
                    <a:pt x="18517" y="14122"/>
                    <a:pt x="18536" y="14122"/>
                    <a:pt x="18555" y="14158"/>
                  </a:cubicBezTo>
                  <a:cubicBezTo>
                    <a:pt x="18555" y="14158"/>
                    <a:pt x="18574" y="14122"/>
                    <a:pt x="18574" y="14122"/>
                  </a:cubicBezTo>
                  <a:cubicBezTo>
                    <a:pt x="18612" y="14122"/>
                    <a:pt x="18649" y="14158"/>
                    <a:pt x="18649" y="14231"/>
                  </a:cubicBezTo>
                  <a:cubicBezTo>
                    <a:pt x="18649" y="14231"/>
                    <a:pt x="18649" y="14231"/>
                    <a:pt x="18649" y="14231"/>
                  </a:cubicBezTo>
                  <a:cubicBezTo>
                    <a:pt x="18630" y="14231"/>
                    <a:pt x="18612" y="14194"/>
                    <a:pt x="18593" y="14158"/>
                  </a:cubicBezTo>
                  <a:cubicBezTo>
                    <a:pt x="18593" y="14158"/>
                    <a:pt x="18574" y="14158"/>
                    <a:pt x="18574" y="14158"/>
                  </a:cubicBezTo>
                  <a:cubicBezTo>
                    <a:pt x="18574" y="14194"/>
                    <a:pt x="18574" y="14194"/>
                    <a:pt x="18574" y="14194"/>
                  </a:cubicBezTo>
                  <a:cubicBezTo>
                    <a:pt x="18555" y="14194"/>
                    <a:pt x="18555" y="14158"/>
                    <a:pt x="18536" y="14158"/>
                  </a:cubicBezTo>
                  <a:close/>
                  <a:moveTo>
                    <a:pt x="18441" y="13650"/>
                  </a:moveTo>
                  <a:cubicBezTo>
                    <a:pt x="18441" y="13613"/>
                    <a:pt x="18460" y="13577"/>
                    <a:pt x="18460" y="13541"/>
                  </a:cubicBezTo>
                  <a:cubicBezTo>
                    <a:pt x="18479" y="13577"/>
                    <a:pt x="18479" y="13577"/>
                    <a:pt x="18479" y="13577"/>
                  </a:cubicBezTo>
                  <a:cubicBezTo>
                    <a:pt x="18479" y="13613"/>
                    <a:pt x="18460" y="13650"/>
                    <a:pt x="18460" y="13686"/>
                  </a:cubicBezTo>
                  <a:cubicBezTo>
                    <a:pt x="18460" y="13686"/>
                    <a:pt x="18460" y="13686"/>
                    <a:pt x="18460" y="13686"/>
                  </a:cubicBezTo>
                  <a:cubicBezTo>
                    <a:pt x="18460" y="13686"/>
                    <a:pt x="18479" y="13686"/>
                    <a:pt x="18479" y="13686"/>
                  </a:cubicBezTo>
                  <a:cubicBezTo>
                    <a:pt x="18479" y="13650"/>
                    <a:pt x="18498" y="13577"/>
                    <a:pt x="18517" y="13613"/>
                  </a:cubicBezTo>
                  <a:cubicBezTo>
                    <a:pt x="18517" y="13613"/>
                    <a:pt x="18517" y="13650"/>
                    <a:pt x="18517" y="13650"/>
                  </a:cubicBezTo>
                  <a:cubicBezTo>
                    <a:pt x="18498" y="13650"/>
                    <a:pt x="18498" y="13686"/>
                    <a:pt x="18498" y="13686"/>
                  </a:cubicBezTo>
                  <a:cubicBezTo>
                    <a:pt x="18498" y="13722"/>
                    <a:pt x="18517" y="13722"/>
                    <a:pt x="18517" y="13722"/>
                  </a:cubicBezTo>
                  <a:cubicBezTo>
                    <a:pt x="18517" y="13722"/>
                    <a:pt x="18517" y="13722"/>
                    <a:pt x="18517" y="13759"/>
                  </a:cubicBezTo>
                  <a:cubicBezTo>
                    <a:pt x="18517" y="13759"/>
                    <a:pt x="18498" y="13722"/>
                    <a:pt x="18479" y="13722"/>
                  </a:cubicBezTo>
                  <a:cubicBezTo>
                    <a:pt x="18479" y="13722"/>
                    <a:pt x="18479" y="13722"/>
                    <a:pt x="18479" y="13722"/>
                  </a:cubicBezTo>
                  <a:cubicBezTo>
                    <a:pt x="18479" y="13795"/>
                    <a:pt x="18479" y="13831"/>
                    <a:pt x="18498" y="13868"/>
                  </a:cubicBezTo>
                  <a:cubicBezTo>
                    <a:pt x="18498" y="13868"/>
                    <a:pt x="18498" y="13904"/>
                    <a:pt x="18498" y="13904"/>
                  </a:cubicBezTo>
                  <a:cubicBezTo>
                    <a:pt x="18479" y="13868"/>
                    <a:pt x="18460" y="13831"/>
                    <a:pt x="18460" y="13795"/>
                  </a:cubicBezTo>
                  <a:cubicBezTo>
                    <a:pt x="18460" y="13795"/>
                    <a:pt x="18460" y="13759"/>
                    <a:pt x="18460" y="13759"/>
                  </a:cubicBezTo>
                  <a:cubicBezTo>
                    <a:pt x="18460" y="13759"/>
                    <a:pt x="18441" y="13722"/>
                    <a:pt x="18441" y="13722"/>
                  </a:cubicBezTo>
                  <a:cubicBezTo>
                    <a:pt x="18441" y="13686"/>
                    <a:pt x="18441" y="13686"/>
                    <a:pt x="18441" y="13686"/>
                  </a:cubicBezTo>
                  <a:cubicBezTo>
                    <a:pt x="18441" y="13686"/>
                    <a:pt x="18441" y="13650"/>
                    <a:pt x="18441" y="13650"/>
                  </a:cubicBezTo>
                  <a:close/>
                  <a:moveTo>
                    <a:pt x="17893" y="8822"/>
                  </a:moveTo>
                  <a:cubicBezTo>
                    <a:pt x="17893" y="8785"/>
                    <a:pt x="17912" y="8785"/>
                    <a:pt x="17912" y="8785"/>
                  </a:cubicBezTo>
                  <a:cubicBezTo>
                    <a:pt x="17912" y="8785"/>
                    <a:pt x="17912" y="8749"/>
                    <a:pt x="17912" y="8749"/>
                  </a:cubicBezTo>
                  <a:cubicBezTo>
                    <a:pt x="17931" y="8749"/>
                    <a:pt x="17931" y="8785"/>
                    <a:pt x="17931" y="8785"/>
                  </a:cubicBezTo>
                  <a:cubicBezTo>
                    <a:pt x="17950" y="8822"/>
                    <a:pt x="17968" y="8785"/>
                    <a:pt x="17987" y="8785"/>
                  </a:cubicBezTo>
                  <a:cubicBezTo>
                    <a:pt x="17987" y="8822"/>
                    <a:pt x="17987" y="8822"/>
                    <a:pt x="17987" y="8822"/>
                  </a:cubicBezTo>
                  <a:cubicBezTo>
                    <a:pt x="17987" y="8822"/>
                    <a:pt x="17968" y="8822"/>
                    <a:pt x="17968" y="8858"/>
                  </a:cubicBezTo>
                  <a:cubicBezTo>
                    <a:pt x="17987" y="8858"/>
                    <a:pt x="17987" y="8894"/>
                    <a:pt x="17987" y="8894"/>
                  </a:cubicBezTo>
                  <a:cubicBezTo>
                    <a:pt x="17968" y="8930"/>
                    <a:pt x="17968" y="9003"/>
                    <a:pt x="17968" y="9039"/>
                  </a:cubicBezTo>
                  <a:cubicBezTo>
                    <a:pt x="17968" y="9039"/>
                    <a:pt x="17931" y="9148"/>
                    <a:pt x="17931" y="9148"/>
                  </a:cubicBezTo>
                  <a:cubicBezTo>
                    <a:pt x="17931" y="9148"/>
                    <a:pt x="17931" y="9148"/>
                    <a:pt x="17912" y="9148"/>
                  </a:cubicBezTo>
                  <a:cubicBezTo>
                    <a:pt x="17931" y="9112"/>
                    <a:pt x="17931" y="9076"/>
                    <a:pt x="17931" y="9076"/>
                  </a:cubicBezTo>
                  <a:cubicBezTo>
                    <a:pt x="17931" y="9076"/>
                    <a:pt x="17931" y="9039"/>
                    <a:pt x="17931" y="9039"/>
                  </a:cubicBezTo>
                  <a:cubicBezTo>
                    <a:pt x="17912" y="9039"/>
                    <a:pt x="17912" y="9076"/>
                    <a:pt x="17912" y="9076"/>
                  </a:cubicBezTo>
                  <a:cubicBezTo>
                    <a:pt x="17912" y="9076"/>
                    <a:pt x="17912" y="9112"/>
                    <a:pt x="17893" y="9112"/>
                  </a:cubicBezTo>
                  <a:cubicBezTo>
                    <a:pt x="17893" y="9112"/>
                    <a:pt x="17893" y="9112"/>
                    <a:pt x="17893" y="9112"/>
                  </a:cubicBezTo>
                  <a:cubicBezTo>
                    <a:pt x="17893" y="9112"/>
                    <a:pt x="17893" y="9112"/>
                    <a:pt x="17893" y="9112"/>
                  </a:cubicBezTo>
                  <a:cubicBezTo>
                    <a:pt x="17893" y="9076"/>
                    <a:pt x="17893" y="9076"/>
                    <a:pt x="17893" y="9039"/>
                  </a:cubicBezTo>
                  <a:cubicBezTo>
                    <a:pt x="17893" y="9039"/>
                    <a:pt x="17893" y="9003"/>
                    <a:pt x="17893" y="9003"/>
                  </a:cubicBezTo>
                  <a:cubicBezTo>
                    <a:pt x="17893" y="8967"/>
                    <a:pt x="17912" y="8967"/>
                    <a:pt x="17912" y="8930"/>
                  </a:cubicBezTo>
                  <a:cubicBezTo>
                    <a:pt x="17912" y="8894"/>
                    <a:pt x="17912" y="8894"/>
                    <a:pt x="17893" y="8858"/>
                  </a:cubicBezTo>
                  <a:cubicBezTo>
                    <a:pt x="17893" y="8858"/>
                    <a:pt x="17893" y="8858"/>
                    <a:pt x="17893" y="8858"/>
                  </a:cubicBezTo>
                  <a:cubicBezTo>
                    <a:pt x="17893" y="8894"/>
                    <a:pt x="17874" y="8894"/>
                    <a:pt x="17874" y="8930"/>
                  </a:cubicBezTo>
                  <a:cubicBezTo>
                    <a:pt x="17855" y="8894"/>
                    <a:pt x="17855" y="8858"/>
                    <a:pt x="17836" y="8858"/>
                  </a:cubicBezTo>
                  <a:cubicBezTo>
                    <a:pt x="17855" y="8822"/>
                    <a:pt x="17874" y="8822"/>
                    <a:pt x="17893" y="8822"/>
                  </a:cubicBezTo>
                  <a:close/>
                  <a:moveTo>
                    <a:pt x="17912" y="14920"/>
                  </a:moveTo>
                  <a:cubicBezTo>
                    <a:pt x="17912" y="14920"/>
                    <a:pt x="17912" y="14920"/>
                    <a:pt x="17931" y="14920"/>
                  </a:cubicBezTo>
                  <a:cubicBezTo>
                    <a:pt x="17931" y="14884"/>
                    <a:pt x="17968" y="14920"/>
                    <a:pt x="17968" y="14884"/>
                  </a:cubicBezTo>
                  <a:cubicBezTo>
                    <a:pt x="17987" y="14920"/>
                    <a:pt x="18006" y="14957"/>
                    <a:pt x="18025" y="14957"/>
                  </a:cubicBezTo>
                  <a:cubicBezTo>
                    <a:pt x="18025" y="14993"/>
                    <a:pt x="18025" y="14993"/>
                    <a:pt x="18006" y="14993"/>
                  </a:cubicBezTo>
                  <a:cubicBezTo>
                    <a:pt x="18006" y="14993"/>
                    <a:pt x="17931" y="14920"/>
                    <a:pt x="17912" y="14920"/>
                  </a:cubicBezTo>
                  <a:close/>
                  <a:moveTo>
                    <a:pt x="18158" y="14811"/>
                  </a:moveTo>
                  <a:cubicBezTo>
                    <a:pt x="18139" y="14811"/>
                    <a:pt x="18120" y="14811"/>
                    <a:pt x="18101" y="14811"/>
                  </a:cubicBezTo>
                  <a:cubicBezTo>
                    <a:pt x="18101" y="14848"/>
                    <a:pt x="18101" y="14848"/>
                    <a:pt x="18101" y="14848"/>
                  </a:cubicBezTo>
                  <a:cubicBezTo>
                    <a:pt x="18082" y="14848"/>
                    <a:pt x="18082" y="14848"/>
                    <a:pt x="18063" y="14848"/>
                  </a:cubicBezTo>
                  <a:cubicBezTo>
                    <a:pt x="18063" y="14848"/>
                    <a:pt x="18063" y="14848"/>
                    <a:pt x="18044" y="14848"/>
                  </a:cubicBezTo>
                  <a:cubicBezTo>
                    <a:pt x="18025" y="14848"/>
                    <a:pt x="18006" y="14811"/>
                    <a:pt x="17987" y="14848"/>
                  </a:cubicBezTo>
                  <a:cubicBezTo>
                    <a:pt x="17987" y="14811"/>
                    <a:pt x="17987" y="14811"/>
                    <a:pt x="17968" y="14811"/>
                  </a:cubicBezTo>
                  <a:cubicBezTo>
                    <a:pt x="17968" y="14811"/>
                    <a:pt x="17987" y="14775"/>
                    <a:pt x="17987" y="14775"/>
                  </a:cubicBezTo>
                  <a:cubicBezTo>
                    <a:pt x="18006" y="14775"/>
                    <a:pt x="18025" y="14775"/>
                    <a:pt x="18044" y="14775"/>
                  </a:cubicBezTo>
                  <a:cubicBezTo>
                    <a:pt x="18063" y="14775"/>
                    <a:pt x="18063" y="14811"/>
                    <a:pt x="18082" y="14811"/>
                  </a:cubicBezTo>
                  <a:cubicBezTo>
                    <a:pt x="18101" y="14775"/>
                    <a:pt x="18120" y="14811"/>
                    <a:pt x="18139" y="14775"/>
                  </a:cubicBezTo>
                  <a:cubicBezTo>
                    <a:pt x="18139" y="14775"/>
                    <a:pt x="18139" y="14775"/>
                    <a:pt x="18139" y="14775"/>
                  </a:cubicBezTo>
                  <a:cubicBezTo>
                    <a:pt x="18139" y="14775"/>
                    <a:pt x="18158" y="14775"/>
                    <a:pt x="18158" y="14739"/>
                  </a:cubicBezTo>
                  <a:cubicBezTo>
                    <a:pt x="18158" y="14739"/>
                    <a:pt x="18158" y="14739"/>
                    <a:pt x="18158" y="14739"/>
                  </a:cubicBezTo>
                  <a:cubicBezTo>
                    <a:pt x="18158" y="14739"/>
                    <a:pt x="18158" y="14739"/>
                    <a:pt x="18158" y="14739"/>
                  </a:cubicBezTo>
                  <a:cubicBezTo>
                    <a:pt x="18158" y="14739"/>
                    <a:pt x="18177" y="14739"/>
                    <a:pt x="18177" y="14739"/>
                  </a:cubicBezTo>
                  <a:cubicBezTo>
                    <a:pt x="18177" y="14775"/>
                    <a:pt x="18177" y="14775"/>
                    <a:pt x="18177" y="14775"/>
                  </a:cubicBezTo>
                  <a:cubicBezTo>
                    <a:pt x="18158" y="14775"/>
                    <a:pt x="18158" y="14775"/>
                    <a:pt x="18158" y="14811"/>
                  </a:cubicBezTo>
                  <a:close/>
                  <a:moveTo>
                    <a:pt x="18101" y="8822"/>
                  </a:moveTo>
                  <a:cubicBezTo>
                    <a:pt x="18063" y="8822"/>
                    <a:pt x="18082" y="8894"/>
                    <a:pt x="18044" y="8930"/>
                  </a:cubicBezTo>
                  <a:cubicBezTo>
                    <a:pt x="18025" y="8894"/>
                    <a:pt x="18025" y="8858"/>
                    <a:pt x="18006" y="8822"/>
                  </a:cubicBezTo>
                  <a:cubicBezTo>
                    <a:pt x="18006" y="8822"/>
                    <a:pt x="18006" y="8822"/>
                    <a:pt x="18025" y="8822"/>
                  </a:cubicBezTo>
                  <a:cubicBezTo>
                    <a:pt x="18044" y="8785"/>
                    <a:pt x="18044" y="8785"/>
                    <a:pt x="18063" y="8749"/>
                  </a:cubicBezTo>
                  <a:cubicBezTo>
                    <a:pt x="18082" y="8749"/>
                    <a:pt x="18101" y="8749"/>
                    <a:pt x="18120" y="8713"/>
                  </a:cubicBezTo>
                  <a:cubicBezTo>
                    <a:pt x="18139" y="8713"/>
                    <a:pt x="18158" y="8713"/>
                    <a:pt x="18158" y="8749"/>
                  </a:cubicBezTo>
                  <a:cubicBezTo>
                    <a:pt x="18158" y="8749"/>
                    <a:pt x="18158" y="8749"/>
                    <a:pt x="18177" y="8749"/>
                  </a:cubicBezTo>
                  <a:cubicBezTo>
                    <a:pt x="18158" y="8785"/>
                    <a:pt x="18139" y="8822"/>
                    <a:pt x="18120" y="8858"/>
                  </a:cubicBezTo>
                  <a:cubicBezTo>
                    <a:pt x="18120" y="8822"/>
                    <a:pt x="18120" y="8822"/>
                    <a:pt x="18101" y="8822"/>
                  </a:cubicBezTo>
                  <a:close/>
                  <a:moveTo>
                    <a:pt x="18366" y="14194"/>
                  </a:moveTo>
                  <a:cubicBezTo>
                    <a:pt x="18366" y="14158"/>
                    <a:pt x="18366" y="14158"/>
                    <a:pt x="18366" y="14158"/>
                  </a:cubicBezTo>
                  <a:cubicBezTo>
                    <a:pt x="18366" y="14158"/>
                    <a:pt x="18385" y="14158"/>
                    <a:pt x="18385" y="14158"/>
                  </a:cubicBezTo>
                  <a:cubicBezTo>
                    <a:pt x="18403" y="14158"/>
                    <a:pt x="18403" y="14158"/>
                    <a:pt x="18403" y="14158"/>
                  </a:cubicBezTo>
                  <a:cubicBezTo>
                    <a:pt x="18403" y="14158"/>
                    <a:pt x="18422" y="14194"/>
                    <a:pt x="18422" y="14194"/>
                  </a:cubicBezTo>
                  <a:cubicBezTo>
                    <a:pt x="18422" y="14194"/>
                    <a:pt x="18422" y="14194"/>
                    <a:pt x="18422" y="14194"/>
                  </a:cubicBezTo>
                  <a:cubicBezTo>
                    <a:pt x="18403" y="14267"/>
                    <a:pt x="18366" y="14231"/>
                    <a:pt x="18366" y="14194"/>
                  </a:cubicBezTo>
                  <a:close/>
                  <a:moveTo>
                    <a:pt x="18422" y="14811"/>
                  </a:moveTo>
                  <a:cubicBezTo>
                    <a:pt x="18385" y="14848"/>
                    <a:pt x="18328" y="14848"/>
                    <a:pt x="18290" y="14884"/>
                  </a:cubicBezTo>
                  <a:cubicBezTo>
                    <a:pt x="18271" y="14920"/>
                    <a:pt x="18252" y="14993"/>
                    <a:pt x="18195" y="14993"/>
                  </a:cubicBezTo>
                  <a:cubicBezTo>
                    <a:pt x="18214" y="14993"/>
                    <a:pt x="18214" y="14920"/>
                    <a:pt x="18214" y="14920"/>
                  </a:cubicBezTo>
                  <a:cubicBezTo>
                    <a:pt x="18233" y="14884"/>
                    <a:pt x="18252" y="14884"/>
                    <a:pt x="18271" y="14848"/>
                  </a:cubicBezTo>
                  <a:cubicBezTo>
                    <a:pt x="18290" y="14848"/>
                    <a:pt x="18290" y="14811"/>
                    <a:pt x="18309" y="14811"/>
                  </a:cubicBezTo>
                  <a:cubicBezTo>
                    <a:pt x="18347" y="14775"/>
                    <a:pt x="18385" y="14811"/>
                    <a:pt x="18422" y="14775"/>
                  </a:cubicBezTo>
                  <a:cubicBezTo>
                    <a:pt x="18422" y="14775"/>
                    <a:pt x="18422" y="14775"/>
                    <a:pt x="18422" y="14775"/>
                  </a:cubicBezTo>
                  <a:cubicBezTo>
                    <a:pt x="18422" y="14775"/>
                    <a:pt x="18422" y="14775"/>
                    <a:pt x="18422" y="14811"/>
                  </a:cubicBezTo>
                  <a:close/>
                  <a:moveTo>
                    <a:pt x="18006" y="13904"/>
                  </a:moveTo>
                  <a:cubicBezTo>
                    <a:pt x="18025" y="13940"/>
                    <a:pt x="18025" y="13940"/>
                    <a:pt x="18025" y="13940"/>
                  </a:cubicBezTo>
                  <a:cubicBezTo>
                    <a:pt x="18025" y="13940"/>
                    <a:pt x="18044" y="13940"/>
                    <a:pt x="18044" y="13940"/>
                  </a:cubicBezTo>
                  <a:cubicBezTo>
                    <a:pt x="18063" y="13940"/>
                    <a:pt x="18063" y="13904"/>
                    <a:pt x="18082" y="13904"/>
                  </a:cubicBezTo>
                  <a:cubicBezTo>
                    <a:pt x="18082" y="13904"/>
                    <a:pt x="18101" y="13904"/>
                    <a:pt x="18101" y="13904"/>
                  </a:cubicBezTo>
                  <a:cubicBezTo>
                    <a:pt x="18101" y="13904"/>
                    <a:pt x="18158" y="13868"/>
                    <a:pt x="18158" y="13868"/>
                  </a:cubicBezTo>
                  <a:cubicBezTo>
                    <a:pt x="18158" y="13868"/>
                    <a:pt x="18158" y="13868"/>
                    <a:pt x="18177" y="13868"/>
                  </a:cubicBezTo>
                  <a:cubicBezTo>
                    <a:pt x="18177" y="13868"/>
                    <a:pt x="18177" y="13868"/>
                    <a:pt x="18195" y="13868"/>
                  </a:cubicBezTo>
                  <a:cubicBezTo>
                    <a:pt x="18195" y="13904"/>
                    <a:pt x="18195" y="13904"/>
                    <a:pt x="18195" y="13904"/>
                  </a:cubicBezTo>
                  <a:cubicBezTo>
                    <a:pt x="18177" y="13904"/>
                    <a:pt x="18177" y="13904"/>
                    <a:pt x="18177" y="13904"/>
                  </a:cubicBezTo>
                  <a:cubicBezTo>
                    <a:pt x="18177" y="13904"/>
                    <a:pt x="18177" y="13904"/>
                    <a:pt x="18158" y="13904"/>
                  </a:cubicBezTo>
                  <a:cubicBezTo>
                    <a:pt x="18139" y="13940"/>
                    <a:pt x="18139" y="13940"/>
                    <a:pt x="18120" y="13976"/>
                  </a:cubicBezTo>
                  <a:cubicBezTo>
                    <a:pt x="18120" y="13976"/>
                    <a:pt x="18101" y="13976"/>
                    <a:pt x="18082" y="14013"/>
                  </a:cubicBezTo>
                  <a:cubicBezTo>
                    <a:pt x="18082" y="14013"/>
                    <a:pt x="18063" y="14013"/>
                    <a:pt x="18063" y="14013"/>
                  </a:cubicBezTo>
                  <a:cubicBezTo>
                    <a:pt x="18063" y="14013"/>
                    <a:pt x="18063" y="14013"/>
                    <a:pt x="18063" y="14013"/>
                  </a:cubicBezTo>
                  <a:cubicBezTo>
                    <a:pt x="18063" y="14013"/>
                    <a:pt x="18063" y="14013"/>
                    <a:pt x="18063" y="14013"/>
                  </a:cubicBezTo>
                  <a:cubicBezTo>
                    <a:pt x="18082" y="14049"/>
                    <a:pt x="18120" y="14122"/>
                    <a:pt x="18120" y="14158"/>
                  </a:cubicBezTo>
                  <a:cubicBezTo>
                    <a:pt x="18120" y="14231"/>
                    <a:pt x="18120" y="14267"/>
                    <a:pt x="18158" y="14267"/>
                  </a:cubicBezTo>
                  <a:cubicBezTo>
                    <a:pt x="18158" y="14303"/>
                    <a:pt x="18158" y="14303"/>
                    <a:pt x="18158" y="14303"/>
                  </a:cubicBezTo>
                  <a:cubicBezTo>
                    <a:pt x="18120" y="14303"/>
                    <a:pt x="18101" y="14303"/>
                    <a:pt x="18101" y="14376"/>
                  </a:cubicBezTo>
                  <a:cubicBezTo>
                    <a:pt x="18082" y="14376"/>
                    <a:pt x="18082" y="14339"/>
                    <a:pt x="18082" y="14339"/>
                  </a:cubicBezTo>
                  <a:cubicBezTo>
                    <a:pt x="18082" y="14303"/>
                    <a:pt x="18082" y="14303"/>
                    <a:pt x="18082" y="14267"/>
                  </a:cubicBezTo>
                  <a:cubicBezTo>
                    <a:pt x="18063" y="14231"/>
                    <a:pt x="18044" y="14231"/>
                    <a:pt x="18044" y="14194"/>
                  </a:cubicBezTo>
                  <a:cubicBezTo>
                    <a:pt x="18025" y="14158"/>
                    <a:pt x="18063" y="14158"/>
                    <a:pt x="18044" y="14122"/>
                  </a:cubicBezTo>
                  <a:cubicBezTo>
                    <a:pt x="18025" y="14122"/>
                    <a:pt x="18006" y="14122"/>
                    <a:pt x="18006" y="14122"/>
                  </a:cubicBezTo>
                  <a:cubicBezTo>
                    <a:pt x="18006" y="14158"/>
                    <a:pt x="18006" y="14194"/>
                    <a:pt x="18006" y="14231"/>
                  </a:cubicBezTo>
                  <a:cubicBezTo>
                    <a:pt x="18006" y="14231"/>
                    <a:pt x="18006" y="14267"/>
                    <a:pt x="18006" y="14303"/>
                  </a:cubicBezTo>
                  <a:cubicBezTo>
                    <a:pt x="18006" y="14303"/>
                    <a:pt x="18006" y="14339"/>
                    <a:pt x="18006" y="14339"/>
                  </a:cubicBezTo>
                  <a:cubicBezTo>
                    <a:pt x="18006" y="14376"/>
                    <a:pt x="18006" y="14376"/>
                    <a:pt x="17987" y="14412"/>
                  </a:cubicBezTo>
                  <a:cubicBezTo>
                    <a:pt x="18006" y="14412"/>
                    <a:pt x="18006" y="14412"/>
                    <a:pt x="18006" y="14448"/>
                  </a:cubicBezTo>
                  <a:cubicBezTo>
                    <a:pt x="17987" y="14448"/>
                    <a:pt x="17968" y="14448"/>
                    <a:pt x="17950" y="14448"/>
                  </a:cubicBezTo>
                  <a:cubicBezTo>
                    <a:pt x="17931" y="14448"/>
                    <a:pt x="17968" y="14267"/>
                    <a:pt x="17950" y="14194"/>
                  </a:cubicBezTo>
                  <a:cubicBezTo>
                    <a:pt x="17931" y="14194"/>
                    <a:pt x="17931" y="14194"/>
                    <a:pt x="17912" y="14194"/>
                  </a:cubicBezTo>
                  <a:cubicBezTo>
                    <a:pt x="17912" y="14158"/>
                    <a:pt x="17912" y="14158"/>
                    <a:pt x="17912" y="14122"/>
                  </a:cubicBezTo>
                  <a:cubicBezTo>
                    <a:pt x="17912" y="14085"/>
                    <a:pt x="17931" y="14049"/>
                    <a:pt x="17950" y="14013"/>
                  </a:cubicBezTo>
                  <a:cubicBezTo>
                    <a:pt x="17931" y="13976"/>
                    <a:pt x="17931" y="13976"/>
                    <a:pt x="17931" y="13940"/>
                  </a:cubicBezTo>
                  <a:cubicBezTo>
                    <a:pt x="17950" y="13904"/>
                    <a:pt x="17950" y="13904"/>
                    <a:pt x="17950" y="13868"/>
                  </a:cubicBezTo>
                  <a:cubicBezTo>
                    <a:pt x="17950" y="13868"/>
                    <a:pt x="17950" y="13868"/>
                    <a:pt x="17968" y="13868"/>
                  </a:cubicBezTo>
                  <a:cubicBezTo>
                    <a:pt x="17968" y="13795"/>
                    <a:pt x="17968" y="13722"/>
                    <a:pt x="18006" y="13686"/>
                  </a:cubicBezTo>
                  <a:cubicBezTo>
                    <a:pt x="18006" y="13686"/>
                    <a:pt x="18006" y="13686"/>
                    <a:pt x="18006" y="13686"/>
                  </a:cubicBezTo>
                  <a:cubicBezTo>
                    <a:pt x="18025" y="13686"/>
                    <a:pt x="18025" y="13650"/>
                    <a:pt x="18044" y="13650"/>
                  </a:cubicBezTo>
                  <a:cubicBezTo>
                    <a:pt x="18063" y="13613"/>
                    <a:pt x="18063" y="13650"/>
                    <a:pt x="18082" y="13686"/>
                  </a:cubicBezTo>
                  <a:cubicBezTo>
                    <a:pt x="18101" y="13686"/>
                    <a:pt x="18101" y="13686"/>
                    <a:pt x="18120" y="13686"/>
                  </a:cubicBezTo>
                  <a:cubicBezTo>
                    <a:pt x="18139" y="13686"/>
                    <a:pt x="18139" y="13686"/>
                    <a:pt x="18158" y="13686"/>
                  </a:cubicBezTo>
                  <a:cubicBezTo>
                    <a:pt x="18158" y="13686"/>
                    <a:pt x="18158" y="13686"/>
                    <a:pt x="18177" y="13686"/>
                  </a:cubicBezTo>
                  <a:cubicBezTo>
                    <a:pt x="18214" y="13650"/>
                    <a:pt x="18233" y="13722"/>
                    <a:pt x="18271" y="13650"/>
                  </a:cubicBezTo>
                  <a:cubicBezTo>
                    <a:pt x="18271" y="13650"/>
                    <a:pt x="18271" y="13650"/>
                    <a:pt x="18271" y="13613"/>
                  </a:cubicBezTo>
                  <a:cubicBezTo>
                    <a:pt x="18271" y="13613"/>
                    <a:pt x="18290" y="13577"/>
                    <a:pt x="18290" y="13577"/>
                  </a:cubicBezTo>
                  <a:cubicBezTo>
                    <a:pt x="18290" y="13613"/>
                    <a:pt x="18290" y="13650"/>
                    <a:pt x="18271" y="13686"/>
                  </a:cubicBezTo>
                  <a:cubicBezTo>
                    <a:pt x="18233" y="13795"/>
                    <a:pt x="18195" y="13722"/>
                    <a:pt x="18120" y="13722"/>
                  </a:cubicBezTo>
                  <a:cubicBezTo>
                    <a:pt x="18044" y="13722"/>
                    <a:pt x="18006" y="13686"/>
                    <a:pt x="17987" y="13795"/>
                  </a:cubicBezTo>
                  <a:cubicBezTo>
                    <a:pt x="17987" y="13795"/>
                    <a:pt x="17968" y="13831"/>
                    <a:pt x="17987" y="13868"/>
                  </a:cubicBezTo>
                  <a:cubicBezTo>
                    <a:pt x="17987" y="13904"/>
                    <a:pt x="18006" y="13904"/>
                    <a:pt x="18006" y="13904"/>
                  </a:cubicBezTo>
                  <a:close/>
                  <a:moveTo>
                    <a:pt x="17855" y="14848"/>
                  </a:moveTo>
                  <a:cubicBezTo>
                    <a:pt x="17836" y="14848"/>
                    <a:pt x="17817" y="14884"/>
                    <a:pt x="17779" y="14848"/>
                  </a:cubicBezTo>
                  <a:cubicBezTo>
                    <a:pt x="17779" y="14811"/>
                    <a:pt x="17779" y="14811"/>
                    <a:pt x="17779" y="14811"/>
                  </a:cubicBezTo>
                  <a:cubicBezTo>
                    <a:pt x="17798" y="14811"/>
                    <a:pt x="17798" y="14775"/>
                    <a:pt x="17798" y="14775"/>
                  </a:cubicBezTo>
                  <a:cubicBezTo>
                    <a:pt x="17817" y="14775"/>
                    <a:pt x="17817" y="14775"/>
                    <a:pt x="17817" y="14775"/>
                  </a:cubicBezTo>
                  <a:cubicBezTo>
                    <a:pt x="17836" y="14811"/>
                    <a:pt x="17836" y="14848"/>
                    <a:pt x="17874" y="14811"/>
                  </a:cubicBezTo>
                  <a:cubicBezTo>
                    <a:pt x="17874" y="14811"/>
                    <a:pt x="17874" y="14775"/>
                    <a:pt x="17874" y="14775"/>
                  </a:cubicBezTo>
                  <a:cubicBezTo>
                    <a:pt x="17855" y="14775"/>
                    <a:pt x="17855" y="14775"/>
                    <a:pt x="17855" y="14775"/>
                  </a:cubicBezTo>
                  <a:cubicBezTo>
                    <a:pt x="17855" y="14775"/>
                    <a:pt x="17836" y="14775"/>
                    <a:pt x="17836" y="14739"/>
                  </a:cubicBezTo>
                  <a:cubicBezTo>
                    <a:pt x="17855" y="14739"/>
                    <a:pt x="17855" y="14739"/>
                    <a:pt x="17855" y="14739"/>
                  </a:cubicBezTo>
                  <a:cubicBezTo>
                    <a:pt x="17874" y="14739"/>
                    <a:pt x="17874" y="14739"/>
                    <a:pt x="17874" y="14775"/>
                  </a:cubicBezTo>
                  <a:cubicBezTo>
                    <a:pt x="17874" y="14739"/>
                    <a:pt x="17893" y="14739"/>
                    <a:pt x="17893" y="14775"/>
                  </a:cubicBezTo>
                  <a:cubicBezTo>
                    <a:pt x="17893" y="14775"/>
                    <a:pt x="17893" y="14775"/>
                    <a:pt x="17893" y="14775"/>
                  </a:cubicBezTo>
                  <a:cubicBezTo>
                    <a:pt x="17893" y="14775"/>
                    <a:pt x="17893" y="14775"/>
                    <a:pt x="17912" y="14775"/>
                  </a:cubicBezTo>
                  <a:cubicBezTo>
                    <a:pt x="17912" y="14775"/>
                    <a:pt x="17912" y="14775"/>
                    <a:pt x="17912" y="14775"/>
                  </a:cubicBezTo>
                  <a:cubicBezTo>
                    <a:pt x="17912" y="14775"/>
                    <a:pt x="17912" y="14775"/>
                    <a:pt x="17912" y="14811"/>
                  </a:cubicBezTo>
                  <a:cubicBezTo>
                    <a:pt x="17931" y="14811"/>
                    <a:pt x="17931" y="14811"/>
                    <a:pt x="17931" y="14811"/>
                  </a:cubicBezTo>
                  <a:cubicBezTo>
                    <a:pt x="17931" y="14811"/>
                    <a:pt x="17931" y="14811"/>
                    <a:pt x="17931" y="14811"/>
                  </a:cubicBezTo>
                  <a:cubicBezTo>
                    <a:pt x="17912" y="14811"/>
                    <a:pt x="17912" y="14811"/>
                    <a:pt x="17912" y="14811"/>
                  </a:cubicBezTo>
                  <a:cubicBezTo>
                    <a:pt x="17893" y="14811"/>
                    <a:pt x="17893" y="14848"/>
                    <a:pt x="17874" y="14811"/>
                  </a:cubicBezTo>
                  <a:cubicBezTo>
                    <a:pt x="17874" y="14811"/>
                    <a:pt x="17874" y="14811"/>
                    <a:pt x="17874" y="14811"/>
                  </a:cubicBezTo>
                  <a:cubicBezTo>
                    <a:pt x="17874" y="14811"/>
                    <a:pt x="17874" y="14811"/>
                    <a:pt x="17874" y="14811"/>
                  </a:cubicBezTo>
                  <a:cubicBezTo>
                    <a:pt x="17874" y="14811"/>
                    <a:pt x="17874" y="14811"/>
                    <a:pt x="17874" y="14811"/>
                  </a:cubicBezTo>
                  <a:cubicBezTo>
                    <a:pt x="17874" y="14811"/>
                    <a:pt x="17874" y="14811"/>
                    <a:pt x="17855" y="14848"/>
                  </a:cubicBezTo>
                  <a:close/>
                  <a:moveTo>
                    <a:pt x="17685" y="14739"/>
                  </a:moveTo>
                  <a:cubicBezTo>
                    <a:pt x="17685" y="14775"/>
                    <a:pt x="17704" y="14775"/>
                    <a:pt x="17704" y="14775"/>
                  </a:cubicBezTo>
                  <a:cubicBezTo>
                    <a:pt x="17704" y="14775"/>
                    <a:pt x="17704" y="14775"/>
                    <a:pt x="17704" y="14775"/>
                  </a:cubicBezTo>
                  <a:cubicBezTo>
                    <a:pt x="17704" y="14775"/>
                    <a:pt x="17685" y="14775"/>
                    <a:pt x="17685" y="14811"/>
                  </a:cubicBezTo>
                  <a:cubicBezTo>
                    <a:pt x="17666" y="14811"/>
                    <a:pt x="17647" y="14775"/>
                    <a:pt x="17647" y="14775"/>
                  </a:cubicBezTo>
                  <a:cubicBezTo>
                    <a:pt x="17647" y="14775"/>
                    <a:pt x="17647" y="14775"/>
                    <a:pt x="17647" y="14775"/>
                  </a:cubicBezTo>
                  <a:cubicBezTo>
                    <a:pt x="17666" y="14775"/>
                    <a:pt x="17666" y="14739"/>
                    <a:pt x="17685" y="14739"/>
                  </a:cubicBezTo>
                  <a:close/>
                  <a:moveTo>
                    <a:pt x="17666" y="13214"/>
                  </a:moveTo>
                  <a:cubicBezTo>
                    <a:pt x="17685" y="13214"/>
                    <a:pt x="17685" y="13214"/>
                    <a:pt x="17685" y="13214"/>
                  </a:cubicBezTo>
                  <a:cubicBezTo>
                    <a:pt x="17685" y="13214"/>
                    <a:pt x="17685" y="13250"/>
                    <a:pt x="17685" y="13250"/>
                  </a:cubicBezTo>
                  <a:cubicBezTo>
                    <a:pt x="17666" y="13287"/>
                    <a:pt x="17666" y="13287"/>
                    <a:pt x="17647" y="13287"/>
                  </a:cubicBezTo>
                  <a:cubicBezTo>
                    <a:pt x="17647" y="13287"/>
                    <a:pt x="17628" y="13287"/>
                    <a:pt x="17628" y="13287"/>
                  </a:cubicBezTo>
                  <a:cubicBezTo>
                    <a:pt x="17628" y="13250"/>
                    <a:pt x="17628" y="13250"/>
                    <a:pt x="17628" y="13250"/>
                  </a:cubicBezTo>
                  <a:cubicBezTo>
                    <a:pt x="17647" y="13214"/>
                    <a:pt x="17647" y="13214"/>
                    <a:pt x="17666" y="13178"/>
                  </a:cubicBezTo>
                  <a:cubicBezTo>
                    <a:pt x="17666" y="13178"/>
                    <a:pt x="17666" y="13178"/>
                    <a:pt x="17666" y="13214"/>
                  </a:cubicBezTo>
                  <a:close/>
                  <a:moveTo>
                    <a:pt x="17382" y="11508"/>
                  </a:moveTo>
                  <a:cubicBezTo>
                    <a:pt x="17401" y="11544"/>
                    <a:pt x="17420" y="11544"/>
                    <a:pt x="17439" y="11544"/>
                  </a:cubicBezTo>
                  <a:cubicBezTo>
                    <a:pt x="17439" y="11544"/>
                    <a:pt x="17439" y="11544"/>
                    <a:pt x="17439" y="11581"/>
                  </a:cubicBezTo>
                  <a:cubicBezTo>
                    <a:pt x="17439" y="11617"/>
                    <a:pt x="17401" y="11653"/>
                    <a:pt x="17382" y="11653"/>
                  </a:cubicBezTo>
                  <a:cubicBezTo>
                    <a:pt x="17382" y="11617"/>
                    <a:pt x="17382" y="11581"/>
                    <a:pt x="17382" y="11508"/>
                  </a:cubicBezTo>
                  <a:close/>
                  <a:moveTo>
                    <a:pt x="17439" y="11835"/>
                  </a:moveTo>
                  <a:cubicBezTo>
                    <a:pt x="17439" y="11835"/>
                    <a:pt x="17420" y="11798"/>
                    <a:pt x="17401" y="11762"/>
                  </a:cubicBezTo>
                  <a:cubicBezTo>
                    <a:pt x="17401" y="11762"/>
                    <a:pt x="17420" y="11762"/>
                    <a:pt x="17420" y="11762"/>
                  </a:cubicBezTo>
                  <a:cubicBezTo>
                    <a:pt x="17439" y="11726"/>
                    <a:pt x="17439" y="11689"/>
                    <a:pt x="17439" y="11617"/>
                  </a:cubicBezTo>
                  <a:cubicBezTo>
                    <a:pt x="17458" y="11617"/>
                    <a:pt x="17458" y="11617"/>
                    <a:pt x="17458" y="11617"/>
                  </a:cubicBezTo>
                  <a:cubicBezTo>
                    <a:pt x="17458" y="11617"/>
                    <a:pt x="17458" y="11617"/>
                    <a:pt x="17477" y="11617"/>
                  </a:cubicBezTo>
                  <a:cubicBezTo>
                    <a:pt x="17477" y="11689"/>
                    <a:pt x="17439" y="11726"/>
                    <a:pt x="17458" y="11798"/>
                  </a:cubicBezTo>
                  <a:cubicBezTo>
                    <a:pt x="17458" y="11835"/>
                    <a:pt x="17458" y="11835"/>
                    <a:pt x="17439" y="11835"/>
                  </a:cubicBezTo>
                  <a:close/>
                  <a:moveTo>
                    <a:pt x="17344" y="11326"/>
                  </a:moveTo>
                  <a:cubicBezTo>
                    <a:pt x="17363" y="11363"/>
                    <a:pt x="17344" y="11435"/>
                    <a:pt x="17325" y="11472"/>
                  </a:cubicBezTo>
                  <a:cubicBezTo>
                    <a:pt x="17306" y="11435"/>
                    <a:pt x="17306" y="11363"/>
                    <a:pt x="17288" y="11326"/>
                  </a:cubicBezTo>
                  <a:cubicBezTo>
                    <a:pt x="17288" y="11326"/>
                    <a:pt x="17288" y="11326"/>
                    <a:pt x="17288" y="11326"/>
                  </a:cubicBezTo>
                  <a:cubicBezTo>
                    <a:pt x="17288" y="11326"/>
                    <a:pt x="17306" y="11326"/>
                    <a:pt x="17306" y="11326"/>
                  </a:cubicBezTo>
                  <a:cubicBezTo>
                    <a:pt x="17325" y="11326"/>
                    <a:pt x="17344" y="11326"/>
                    <a:pt x="17344" y="11326"/>
                  </a:cubicBezTo>
                  <a:close/>
                  <a:moveTo>
                    <a:pt x="17325" y="10165"/>
                  </a:moveTo>
                  <a:cubicBezTo>
                    <a:pt x="17325" y="10201"/>
                    <a:pt x="17325" y="10274"/>
                    <a:pt x="17306" y="10274"/>
                  </a:cubicBezTo>
                  <a:cubicBezTo>
                    <a:pt x="17288" y="10237"/>
                    <a:pt x="17269" y="10201"/>
                    <a:pt x="17269" y="10128"/>
                  </a:cubicBezTo>
                  <a:cubicBezTo>
                    <a:pt x="17250" y="10092"/>
                    <a:pt x="17306" y="9911"/>
                    <a:pt x="17325" y="9911"/>
                  </a:cubicBezTo>
                  <a:cubicBezTo>
                    <a:pt x="17344" y="9874"/>
                    <a:pt x="17344" y="9874"/>
                    <a:pt x="17363" y="9874"/>
                  </a:cubicBezTo>
                  <a:cubicBezTo>
                    <a:pt x="17363" y="9874"/>
                    <a:pt x="17363" y="9874"/>
                    <a:pt x="17382" y="9911"/>
                  </a:cubicBezTo>
                  <a:cubicBezTo>
                    <a:pt x="17363" y="9947"/>
                    <a:pt x="17363" y="10019"/>
                    <a:pt x="17344" y="10092"/>
                  </a:cubicBezTo>
                  <a:cubicBezTo>
                    <a:pt x="17344" y="10128"/>
                    <a:pt x="17325" y="10165"/>
                    <a:pt x="17325" y="10165"/>
                  </a:cubicBezTo>
                  <a:close/>
                  <a:moveTo>
                    <a:pt x="17496" y="11363"/>
                  </a:moveTo>
                  <a:cubicBezTo>
                    <a:pt x="17477" y="11363"/>
                    <a:pt x="17477" y="11363"/>
                    <a:pt x="17458" y="11363"/>
                  </a:cubicBezTo>
                  <a:cubicBezTo>
                    <a:pt x="17458" y="11326"/>
                    <a:pt x="17439" y="11254"/>
                    <a:pt x="17420" y="11254"/>
                  </a:cubicBezTo>
                  <a:cubicBezTo>
                    <a:pt x="17420" y="11254"/>
                    <a:pt x="17420" y="11254"/>
                    <a:pt x="17401" y="11254"/>
                  </a:cubicBezTo>
                  <a:cubicBezTo>
                    <a:pt x="17420" y="11290"/>
                    <a:pt x="17420" y="11290"/>
                    <a:pt x="17420" y="11326"/>
                  </a:cubicBezTo>
                  <a:cubicBezTo>
                    <a:pt x="17420" y="11326"/>
                    <a:pt x="17420" y="11326"/>
                    <a:pt x="17420" y="11326"/>
                  </a:cubicBezTo>
                  <a:cubicBezTo>
                    <a:pt x="17420" y="11326"/>
                    <a:pt x="17420" y="11326"/>
                    <a:pt x="17420" y="11326"/>
                  </a:cubicBezTo>
                  <a:cubicBezTo>
                    <a:pt x="17401" y="11290"/>
                    <a:pt x="17382" y="11254"/>
                    <a:pt x="17363" y="11254"/>
                  </a:cubicBezTo>
                  <a:cubicBezTo>
                    <a:pt x="17344" y="11254"/>
                    <a:pt x="17344" y="11290"/>
                    <a:pt x="17325" y="11290"/>
                  </a:cubicBezTo>
                  <a:cubicBezTo>
                    <a:pt x="17325" y="11254"/>
                    <a:pt x="17306" y="11254"/>
                    <a:pt x="17306" y="11217"/>
                  </a:cubicBezTo>
                  <a:cubicBezTo>
                    <a:pt x="17306" y="11217"/>
                    <a:pt x="17306" y="11217"/>
                    <a:pt x="17306" y="11181"/>
                  </a:cubicBezTo>
                  <a:cubicBezTo>
                    <a:pt x="17325" y="11217"/>
                    <a:pt x="17325" y="11217"/>
                    <a:pt x="17344" y="11217"/>
                  </a:cubicBezTo>
                  <a:cubicBezTo>
                    <a:pt x="17344" y="11217"/>
                    <a:pt x="17344" y="11217"/>
                    <a:pt x="17344" y="11217"/>
                  </a:cubicBezTo>
                  <a:cubicBezTo>
                    <a:pt x="17344" y="11217"/>
                    <a:pt x="17344" y="11181"/>
                    <a:pt x="17344" y="11181"/>
                  </a:cubicBezTo>
                  <a:cubicBezTo>
                    <a:pt x="17325" y="11181"/>
                    <a:pt x="17306" y="11145"/>
                    <a:pt x="17288" y="11145"/>
                  </a:cubicBezTo>
                  <a:cubicBezTo>
                    <a:pt x="17288" y="11145"/>
                    <a:pt x="17288" y="11181"/>
                    <a:pt x="17288" y="11181"/>
                  </a:cubicBezTo>
                  <a:cubicBezTo>
                    <a:pt x="17231" y="11109"/>
                    <a:pt x="17269" y="11036"/>
                    <a:pt x="17250" y="10963"/>
                  </a:cubicBezTo>
                  <a:cubicBezTo>
                    <a:pt x="17250" y="10963"/>
                    <a:pt x="17250" y="10963"/>
                    <a:pt x="17250" y="10963"/>
                  </a:cubicBezTo>
                  <a:cubicBezTo>
                    <a:pt x="17250" y="10963"/>
                    <a:pt x="17250" y="10963"/>
                    <a:pt x="17250" y="10963"/>
                  </a:cubicBezTo>
                  <a:cubicBezTo>
                    <a:pt x="17269" y="10963"/>
                    <a:pt x="17269" y="11000"/>
                    <a:pt x="17288" y="11000"/>
                  </a:cubicBezTo>
                  <a:cubicBezTo>
                    <a:pt x="17288" y="10891"/>
                    <a:pt x="17269" y="10746"/>
                    <a:pt x="17306" y="10673"/>
                  </a:cubicBezTo>
                  <a:cubicBezTo>
                    <a:pt x="17344" y="10709"/>
                    <a:pt x="17344" y="10709"/>
                    <a:pt x="17363" y="10709"/>
                  </a:cubicBezTo>
                  <a:cubicBezTo>
                    <a:pt x="17382" y="10746"/>
                    <a:pt x="17382" y="10709"/>
                    <a:pt x="17401" y="10709"/>
                  </a:cubicBezTo>
                  <a:cubicBezTo>
                    <a:pt x="17401" y="10709"/>
                    <a:pt x="17401" y="10709"/>
                    <a:pt x="17401" y="10746"/>
                  </a:cubicBezTo>
                  <a:cubicBezTo>
                    <a:pt x="17382" y="10818"/>
                    <a:pt x="17401" y="10818"/>
                    <a:pt x="17420" y="10854"/>
                  </a:cubicBezTo>
                  <a:cubicBezTo>
                    <a:pt x="17401" y="10963"/>
                    <a:pt x="17382" y="10963"/>
                    <a:pt x="17344" y="11000"/>
                  </a:cubicBezTo>
                  <a:cubicBezTo>
                    <a:pt x="17344" y="11036"/>
                    <a:pt x="17344" y="11072"/>
                    <a:pt x="17344" y="11109"/>
                  </a:cubicBezTo>
                  <a:cubicBezTo>
                    <a:pt x="17363" y="11145"/>
                    <a:pt x="17363" y="11254"/>
                    <a:pt x="17401" y="11254"/>
                  </a:cubicBezTo>
                  <a:cubicBezTo>
                    <a:pt x="17401" y="11217"/>
                    <a:pt x="17401" y="11217"/>
                    <a:pt x="17420" y="11217"/>
                  </a:cubicBezTo>
                  <a:cubicBezTo>
                    <a:pt x="17420" y="11217"/>
                    <a:pt x="17420" y="11217"/>
                    <a:pt x="17439" y="11217"/>
                  </a:cubicBezTo>
                  <a:cubicBezTo>
                    <a:pt x="17439" y="11217"/>
                    <a:pt x="17439" y="11254"/>
                    <a:pt x="17458" y="11290"/>
                  </a:cubicBezTo>
                  <a:cubicBezTo>
                    <a:pt x="17458" y="11290"/>
                    <a:pt x="17458" y="11290"/>
                    <a:pt x="17458" y="11290"/>
                  </a:cubicBezTo>
                  <a:cubicBezTo>
                    <a:pt x="17458" y="11254"/>
                    <a:pt x="17477" y="11254"/>
                    <a:pt x="17477" y="11254"/>
                  </a:cubicBezTo>
                  <a:cubicBezTo>
                    <a:pt x="17477" y="11254"/>
                    <a:pt x="17496" y="11254"/>
                    <a:pt x="17496" y="11254"/>
                  </a:cubicBezTo>
                  <a:cubicBezTo>
                    <a:pt x="17496" y="11254"/>
                    <a:pt x="17496" y="11254"/>
                    <a:pt x="17496" y="11254"/>
                  </a:cubicBezTo>
                  <a:cubicBezTo>
                    <a:pt x="17496" y="11254"/>
                    <a:pt x="17496" y="11290"/>
                    <a:pt x="17496" y="11290"/>
                  </a:cubicBezTo>
                  <a:cubicBezTo>
                    <a:pt x="17496" y="11290"/>
                    <a:pt x="17477" y="11290"/>
                    <a:pt x="17477" y="11290"/>
                  </a:cubicBezTo>
                  <a:cubicBezTo>
                    <a:pt x="17477" y="11326"/>
                    <a:pt x="17496" y="11363"/>
                    <a:pt x="17496" y="11363"/>
                  </a:cubicBezTo>
                  <a:cubicBezTo>
                    <a:pt x="17496" y="11363"/>
                    <a:pt x="17496" y="11363"/>
                    <a:pt x="17496" y="11363"/>
                  </a:cubicBezTo>
                  <a:close/>
                  <a:moveTo>
                    <a:pt x="17533" y="11435"/>
                  </a:moveTo>
                  <a:cubicBezTo>
                    <a:pt x="17533" y="11435"/>
                    <a:pt x="17552" y="11435"/>
                    <a:pt x="17571" y="11435"/>
                  </a:cubicBezTo>
                  <a:cubicBezTo>
                    <a:pt x="17571" y="11435"/>
                    <a:pt x="17571" y="11435"/>
                    <a:pt x="17590" y="11435"/>
                  </a:cubicBezTo>
                  <a:cubicBezTo>
                    <a:pt x="17590" y="11472"/>
                    <a:pt x="17590" y="11544"/>
                    <a:pt x="17609" y="11581"/>
                  </a:cubicBezTo>
                  <a:cubicBezTo>
                    <a:pt x="17609" y="11581"/>
                    <a:pt x="17609" y="11581"/>
                    <a:pt x="17590" y="11581"/>
                  </a:cubicBezTo>
                  <a:cubicBezTo>
                    <a:pt x="17590" y="11581"/>
                    <a:pt x="17590" y="11581"/>
                    <a:pt x="17590" y="11581"/>
                  </a:cubicBezTo>
                  <a:cubicBezTo>
                    <a:pt x="17590" y="11581"/>
                    <a:pt x="17571" y="11581"/>
                    <a:pt x="17571" y="11544"/>
                  </a:cubicBezTo>
                  <a:cubicBezTo>
                    <a:pt x="17571" y="11544"/>
                    <a:pt x="17571" y="11508"/>
                    <a:pt x="17571" y="11508"/>
                  </a:cubicBezTo>
                  <a:cubicBezTo>
                    <a:pt x="17552" y="11508"/>
                    <a:pt x="17533" y="11472"/>
                    <a:pt x="17533" y="11435"/>
                  </a:cubicBezTo>
                  <a:close/>
                  <a:moveTo>
                    <a:pt x="17666" y="12052"/>
                  </a:moveTo>
                  <a:cubicBezTo>
                    <a:pt x="17647" y="12089"/>
                    <a:pt x="17647" y="12089"/>
                    <a:pt x="17647" y="12125"/>
                  </a:cubicBezTo>
                  <a:cubicBezTo>
                    <a:pt x="17647" y="12125"/>
                    <a:pt x="17628" y="12125"/>
                    <a:pt x="17628" y="12125"/>
                  </a:cubicBezTo>
                  <a:cubicBezTo>
                    <a:pt x="17628" y="12089"/>
                    <a:pt x="17628" y="12052"/>
                    <a:pt x="17609" y="12052"/>
                  </a:cubicBezTo>
                  <a:cubicBezTo>
                    <a:pt x="17609" y="12089"/>
                    <a:pt x="17609" y="12089"/>
                    <a:pt x="17590" y="12125"/>
                  </a:cubicBezTo>
                  <a:cubicBezTo>
                    <a:pt x="17590" y="12161"/>
                    <a:pt x="17628" y="12198"/>
                    <a:pt x="17590" y="12270"/>
                  </a:cubicBezTo>
                  <a:cubicBezTo>
                    <a:pt x="17590" y="12270"/>
                    <a:pt x="17590" y="12270"/>
                    <a:pt x="17590" y="12270"/>
                  </a:cubicBezTo>
                  <a:cubicBezTo>
                    <a:pt x="17590" y="12234"/>
                    <a:pt x="17590" y="12234"/>
                    <a:pt x="17571" y="12234"/>
                  </a:cubicBezTo>
                  <a:cubicBezTo>
                    <a:pt x="17590" y="12234"/>
                    <a:pt x="17590" y="12198"/>
                    <a:pt x="17590" y="12198"/>
                  </a:cubicBezTo>
                  <a:cubicBezTo>
                    <a:pt x="17571" y="12198"/>
                    <a:pt x="17571" y="12198"/>
                    <a:pt x="17571" y="12198"/>
                  </a:cubicBezTo>
                  <a:cubicBezTo>
                    <a:pt x="17571" y="12198"/>
                    <a:pt x="17571" y="12198"/>
                    <a:pt x="17571" y="12234"/>
                  </a:cubicBezTo>
                  <a:cubicBezTo>
                    <a:pt x="17533" y="12234"/>
                    <a:pt x="17515" y="12161"/>
                    <a:pt x="17515" y="12125"/>
                  </a:cubicBezTo>
                  <a:cubicBezTo>
                    <a:pt x="17496" y="12089"/>
                    <a:pt x="17533" y="12052"/>
                    <a:pt x="17496" y="12016"/>
                  </a:cubicBezTo>
                  <a:cubicBezTo>
                    <a:pt x="17496" y="11980"/>
                    <a:pt x="17477" y="11980"/>
                    <a:pt x="17477" y="11980"/>
                  </a:cubicBezTo>
                  <a:cubicBezTo>
                    <a:pt x="17458" y="12016"/>
                    <a:pt x="17458" y="12016"/>
                    <a:pt x="17439" y="12016"/>
                  </a:cubicBezTo>
                  <a:cubicBezTo>
                    <a:pt x="17439" y="12016"/>
                    <a:pt x="17439" y="12016"/>
                    <a:pt x="17439" y="12016"/>
                  </a:cubicBezTo>
                  <a:cubicBezTo>
                    <a:pt x="17439" y="11980"/>
                    <a:pt x="17439" y="11980"/>
                    <a:pt x="17439" y="11980"/>
                  </a:cubicBezTo>
                  <a:cubicBezTo>
                    <a:pt x="17420" y="11980"/>
                    <a:pt x="17401" y="12052"/>
                    <a:pt x="17401" y="12089"/>
                  </a:cubicBezTo>
                  <a:cubicBezTo>
                    <a:pt x="17382" y="12089"/>
                    <a:pt x="17382" y="12089"/>
                    <a:pt x="17382" y="12089"/>
                  </a:cubicBezTo>
                  <a:cubicBezTo>
                    <a:pt x="17382" y="12089"/>
                    <a:pt x="17382" y="12089"/>
                    <a:pt x="17382" y="12089"/>
                  </a:cubicBezTo>
                  <a:cubicBezTo>
                    <a:pt x="17382" y="12052"/>
                    <a:pt x="17382" y="11980"/>
                    <a:pt x="17401" y="11980"/>
                  </a:cubicBezTo>
                  <a:cubicBezTo>
                    <a:pt x="17420" y="11980"/>
                    <a:pt x="17420" y="11980"/>
                    <a:pt x="17439" y="11944"/>
                  </a:cubicBezTo>
                  <a:cubicBezTo>
                    <a:pt x="17439" y="11907"/>
                    <a:pt x="17458" y="11907"/>
                    <a:pt x="17477" y="11907"/>
                  </a:cubicBezTo>
                  <a:cubicBezTo>
                    <a:pt x="17496" y="11907"/>
                    <a:pt x="17496" y="11944"/>
                    <a:pt x="17496" y="11944"/>
                  </a:cubicBezTo>
                  <a:cubicBezTo>
                    <a:pt x="17496" y="11944"/>
                    <a:pt x="17515" y="11944"/>
                    <a:pt x="17515" y="11944"/>
                  </a:cubicBezTo>
                  <a:cubicBezTo>
                    <a:pt x="17515" y="11907"/>
                    <a:pt x="17533" y="11907"/>
                    <a:pt x="17533" y="11907"/>
                  </a:cubicBezTo>
                  <a:cubicBezTo>
                    <a:pt x="17552" y="11907"/>
                    <a:pt x="17552" y="11907"/>
                    <a:pt x="17552" y="11907"/>
                  </a:cubicBezTo>
                  <a:cubicBezTo>
                    <a:pt x="17552" y="11871"/>
                    <a:pt x="17552" y="11871"/>
                    <a:pt x="17571" y="11835"/>
                  </a:cubicBezTo>
                  <a:cubicBezTo>
                    <a:pt x="17571" y="11871"/>
                    <a:pt x="17571" y="11871"/>
                    <a:pt x="17571" y="11871"/>
                  </a:cubicBezTo>
                  <a:cubicBezTo>
                    <a:pt x="17571" y="11871"/>
                    <a:pt x="17571" y="11871"/>
                    <a:pt x="17571" y="11871"/>
                  </a:cubicBezTo>
                  <a:cubicBezTo>
                    <a:pt x="17590" y="11835"/>
                    <a:pt x="17590" y="11871"/>
                    <a:pt x="17609" y="11835"/>
                  </a:cubicBezTo>
                  <a:cubicBezTo>
                    <a:pt x="17609" y="11835"/>
                    <a:pt x="17590" y="11798"/>
                    <a:pt x="17590" y="11762"/>
                  </a:cubicBezTo>
                  <a:cubicBezTo>
                    <a:pt x="17590" y="11762"/>
                    <a:pt x="17609" y="11762"/>
                    <a:pt x="17609" y="11762"/>
                  </a:cubicBezTo>
                  <a:cubicBezTo>
                    <a:pt x="17628" y="11798"/>
                    <a:pt x="17647" y="11835"/>
                    <a:pt x="17628" y="11907"/>
                  </a:cubicBezTo>
                  <a:cubicBezTo>
                    <a:pt x="17628" y="11907"/>
                    <a:pt x="17628" y="11907"/>
                    <a:pt x="17628" y="11907"/>
                  </a:cubicBezTo>
                  <a:cubicBezTo>
                    <a:pt x="17647" y="11907"/>
                    <a:pt x="17647" y="11907"/>
                    <a:pt x="17647" y="11907"/>
                  </a:cubicBezTo>
                  <a:cubicBezTo>
                    <a:pt x="17647" y="11907"/>
                    <a:pt x="17647" y="11907"/>
                    <a:pt x="17666" y="11944"/>
                  </a:cubicBezTo>
                  <a:cubicBezTo>
                    <a:pt x="17647" y="11980"/>
                    <a:pt x="17666" y="12016"/>
                    <a:pt x="17666" y="12052"/>
                  </a:cubicBezTo>
                  <a:close/>
                  <a:moveTo>
                    <a:pt x="17723" y="13287"/>
                  </a:moveTo>
                  <a:cubicBezTo>
                    <a:pt x="17760" y="13287"/>
                    <a:pt x="17817" y="13287"/>
                    <a:pt x="17836" y="13287"/>
                  </a:cubicBezTo>
                  <a:cubicBezTo>
                    <a:pt x="17836" y="13323"/>
                    <a:pt x="17836" y="13323"/>
                    <a:pt x="17836" y="13359"/>
                  </a:cubicBezTo>
                  <a:cubicBezTo>
                    <a:pt x="17836" y="13359"/>
                    <a:pt x="17836" y="13359"/>
                    <a:pt x="17836" y="13359"/>
                  </a:cubicBezTo>
                  <a:cubicBezTo>
                    <a:pt x="17836" y="13359"/>
                    <a:pt x="17817" y="13359"/>
                    <a:pt x="17817" y="13359"/>
                  </a:cubicBezTo>
                  <a:cubicBezTo>
                    <a:pt x="17817" y="13359"/>
                    <a:pt x="17817" y="13396"/>
                    <a:pt x="17817" y="13396"/>
                  </a:cubicBezTo>
                  <a:cubicBezTo>
                    <a:pt x="17836" y="13432"/>
                    <a:pt x="17855" y="13468"/>
                    <a:pt x="17855" y="13505"/>
                  </a:cubicBezTo>
                  <a:cubicBezTo>
                    <a:pt x="17855" y="13505"/>
                    <a:pt x="17836" y="13541"/>
                    <a:pt x="17855" y="13541"/>
                  </a:cubicBezTo>
                  <a:cubicBezTo>
                    <a:pt x="17855" y="13541"/>
                    <a:pt x="17912" y="13650"/>
                    <a:pt x="17912" y="13686"/>
                  </a:cubicBezTo>
                  <a:cubicBezTo>
                    <a:pt x="17912" y="13686"/>
                    <a:pt x="17912" y="13686"/>
                    <a:pt x="17912" y="13686"/>
                  </a:cubicBezTo>
                  <a:cubicBezTo>
                    <a:pt x="17893" y="13686"/>
                    <a:pt x="17874" y="13686"/>
                    <a:pt x="17855" y="13686"/>
                  </a:cubicBezTo>
                  <a:cubicBezTo>
                    <a:pt x="17817" y="13722"/>
                    <a:pt x="17836" y="13795"/>
                    <a:pt x="17817" y="13904"/>
                  </a:cubicBezTo>
                  <a:cubicBezTo>
                    <a:pt x="17817" y="13904"/>
                    <a:pt x="17817" y="13904"/>
                    <a:pt x="17798" y="13868"/>
                  </a:cubicBezTo>
                  <a:cubicBezTo>
                    <a:pt x="17779" y="13940"/>
                    <a:pt x="17760" y="13976"/>
                    <a:pt x="17741" y="14013"/>
                  </a:cubicBezTo>
                  <a:cubicBezTo>
                    <a:pt x="17741" y="14013"/>
                    <a:pt x="17760" y="14013"/>
                    <a:pt x="17760" y="14013"/>
                  </a:cubicBezTo>
                  <a:cubicBezTo>
                    <a:pt x="17760" y="14049"/>
                    <a:pt x="17760" y="14049"/>
                    <a:pt x="17760" y="14049"/>
                  </a:cubicBezTo>
                  <a:cubicBezTo>
                    <a:pt x="17760" y="14049"/>
                    <a:pt x="17741" y="14049"/>
                    <a:pt x="17741" y="14049"/>
                  </a:cubicBezTo>
                  <a:cubicBezTo>
                    <a:pt x="17741" y="14085"/>
                    <a:pt x="17760" y="14085"/>
                    <a:pt x="17760" y="14122"/>
                  </a:cubicBezTo>
                  <a:cubicBezTo>
                    <a:pt x="17741" y="14158"/>
                    <a:pt x="17723" y="14231"/>
                    <a:pt x="17704" y="14231"/>
                  </a:cubicBezTo>
                  <a:cubicBezTo>
                    <a:pt x="17685" y="14267"/>
                    <a:pt x="17647" y="14267"/>
                    <a:pt x="17647" y="14267"/>
                  </a:cubicBezTo>
                  <a:cubicBezTo>
                    <a:pt x="17647" y="14267"/>
                    <a:pt x="17647" y="14194"/>
                    <a:pt x="17628" y="14158"/>
                  </a:cubicBezTo>
                  <a:cubicBezTo>
                    <a:pt x="17609" y="14158"/>
                    <a:pt x="17609" y="14194"/>
                    <a:pt x="17590" y="14194"/>
                  </a:cubicBezTo>
                  <a:cubicBezTo>
                    <a:pt x="17590" y="14194"/>
                    <a:pt x="17590" y="14194"/>
                    <a:pt x="17590" y="14194"/>
                  </a:cubicBezTo>
                  <a:cubicBezTo>
                    <a:pt x="17590" y="14158"/>
                    <a:pt x="17552" y="14158"/>
                    <a:pt x="17552" y="14122"/>
                  </a:cubicBezTo>
                  <a:cubicBezTo>
                    <a:pt x="17552" y="14122"/>
                    <a:pt x="17552" y="14122"/>
                    <a:pt x="17533" y="14122"/>
                  </a:cubicBezTo>
                  <a:cubicBezTo>
                    <a:pt x="17533" y="14158"/>
                    <a:pt x="17533" y="14158"/>
                    <a:pt x="17533" y="14194"/>
                  </a:cubicBezTo>
                  <a:cubicBezTo>
                    <a:pt x="17496" y="14194"/>
                    <a:pt x="17496" y="14194"/>
                    <a:pt x="17477" y="14194"/>
                  </a:cubicBezTo>
                  <a:cubicBezTo>
                    <a:pt x="17477" y="14158"/>
                    <a:pt x="17477" y="14122"/>
                    <a:pt x="17477" y="14122"/>
                  </a:cubicBezTo>
                  <a:cubicBezTo>
                    <a:pt x="17458" y="14122"/>
                    <a:pt x="17439" y="14158"/>
                    <a:pt x="17420" y="14158"/>
                  </a:cubicBezTo>
                  <a:cubicBezTo>
                    <a:pt x="17420" y="14158"/>
                    <a:pt x="17420" y="14122"/>
                    <a:pt x="17401" y="14122"/>
                  </a:cubicBezTo>
                  <a:cubicBezTo>
                    <a:pt x="17401" y="14122"/>
                    <a:pt x="17382" y="14122"/>
                    <a:pt x="17382" y="14122"/>
                  </a:cubicBezTo>
                  <a:cubicBezTo>
                    <a:pt x="17382" y="14085"/>
                    <a:pt x="17382" y="13976"/>
                    <a:pt x="17363" y="13940"/>
                  </a:cubicBezTo>
                  <a:cubicBezTo>
                    <a:pt x="17344" y="13904"/>
                    <a:pt x="17325" y="13904"/>
                    <a:pt x="17325" y="13868"/>
                  </a:cubicBezTo>
                  <a:cubicBezTo>
                    <a:pt x="17325" y="13868"/>
                    <a:pt x="17325" y="13868"/>
                    <a:pt x="17325" y="13868"/>
                  </a:cubicBezTo>
                  <a:cubicBezTo>
                    <a:pt x="17325" y="13868"/>
                    <a:pt x="17325" y="13868"/>
                    <a:pt x="17344" y="13868"/>
                  </a:cubicBezTo>
                  <a:cubicBezTo>
                    <a:pt x="17325" y="13831"/>
                    <a:pt x="17325" y="13831"/>
                    <a:pt x="17306" y="13831"/>
                  </a:cubicBezTo>
                  <a:cubicBezTo>
                    <a:pt x="17325" y="13795"/>
                    <a:pt x="17325" y="13759"/>
                    <a:pt x="17306" y="13759"/>
                  </a:cubicBezTo>
                  <a:cubicBezTo>
                    <a:pt x="17306" y="13759"/>
                    <a:pt x="17306" y="13722"/>
                    <a:pt x="17306" y="13722"/>
                  </a:cubicBezTo>
                  <a:cubicBezTo>
                    <a:pt x="17288" y="13686"/>
                    <a:pt x="17306" y="13613"/>
                    <a:pt x="17325" y="13577"/>
                  </a:cubicBezTo>
                  <a:cubicBezTo>
                    <a:pt x="17325" y="13577"/>
                    <a:pt x="17325" y="13541"/>
                    <a:pt x="17344" y="13541"/>
                  </a:cubicBezTo>
                  <a:cubicBezTo>
                    <a:pt x="17344" y="13541"/>
                    <a:pt x="17344" y="13541"/>
                    <a:pt x="17344" y="13541"/>
                  </a:cubicBezTo>
                  <a:cubicBezTo>
                    <a:pt x="17344" y="13577"/>
                    <a:pt x="17344" y="13577"/>
                    <a:pt x="17344" y="13613"/>
                  </a:cubicBezTo>
                  <a:cubicBezTo>
                    <a:pt x="17363" y="13650"/>
                    <a:pt x="17382" y="13650"/>
                    <a:pt x="17401" y="13686"/>
                  </a:cubicBezTo>
                  <a:cubicBezTo>
                    <a:pt x="17420" y="13686"/>
                    <a:pt x="17420" y="13650"/>
                    <a:pt x="17439" y="13650"/>
                  </a:cubicBezTo>
                  <a:cubicBezTo>
                    <a:pt x="17439" y="13650"/>
                    <a:pt x="17458" y="13686"/>
                    <a:pt x="17477" y="13686"/>
                  </a:cubicBezTo>
                  <a:cubicBezTo>
                    <a:pt x="17496" y="13686"/>
                    <a:pt x="17496" y="13613"/>
                    <a:pt x="17515" y="13613"/>
                  </a:cubicBezTo>
                  <a:cubicBezTo>
                    <a:pt x="17552" y="13577"/>
                    <a:pt x="17571" y="13650"/>
                    <a:pt x="17590" y="13650"/>
                  </a:cubicBezTo>
                  <a:cubicBezTo>
                    <a:pt x="17590" y="13650"/>
                    <a:pt x="17609" y="13613"/>
                    <a:pt x="17609" y="13613"/>
                  </a:cubicBezTo>
                  <a:cubicBezTo>
                    <a:pt x="17628" y="13613"/>
                    <a:pt x="17628" y="13613"/>
                    <a:pt x="17647" y="13613"/>
                  </a:cubicBezTo>
                  <a:cubicBezTo>
                    <a:pt x="17666" y="13577"/>
                    <a:pt x="17685" y="13505"/>
                    <a:pt x="17685" y="13505"/>
                  </a:cubicBezTo>
                  <a:cubicBezTo>
                    <a:pt x="17685" y="13468"/>
                    <a:pt x="17685" y="13468"/>
                    <a:pt x="17685" y="13432"/>
                  </a:cubicBezTo>
                  <a:cubicBezTo>
                    <a:pt x="17685" y="13432"/>
                    <a:pt x="17704" y="13396"/>
                    <a:pt x="17704" y="13396"/>
                  </a:cubicBezTo>
                  <a:cubicBezTo>
                    <a:pt x="17704" y="13323"/>
                    <a:pt x="17723" y="13323"/>
                    <a:pt x="17723" y="13287"/>
                  </a:cubicBezTo>
                  <a:close/>
                  <a:moveTo>
                    <a:pt x="18328" y="8386"/>
                  </a:moveTo>
                  <a:cubicBezTo>
                    <a:pt x="18347" y="8350"/>
                    <a:pt x="18385" y="8313"/>
                    <a:pt x="18403" y="8277"/>
                  </a:cubicBezTo>
                  <a:cubicBezTo>
                    <a:pt x="18422" y="8277"/>
                    <a:pt x="18422" y="8241"/>
                    <a:pt x="18422" y="8241"/>
                  </a:cubicBezTo>
                  <a:cubicBezTo>
                    <a:pt x="18441" y="8204"/>
                    <a:pt x="18441" y="8204"/>
                    <a:pt x="18460" y="8204"/>
                  </a:cubicBezTo>
                  <a:cubicBezTo>
                    <a:pt x="18479" y="8168"/>
                    <a:pt x="18498" y="8023"/>
                    <a:pt x="18498" y="7950"/>
                  </a:cubicBezTo>
                  <a:cubicBezTo>
                    <a:pt x="18498" y="7950"/>
                    <a:pt x="18498" y="7950"/>
                    <a:pt x="18479" y="7914"/>
                  </a:cubicBezTo>
                  <a:cubicBezTo>
                    <a:pt x="18479" y="7914"/>
                    <a:pt x="18498" y="7914"/>
                    <a:pt x="18498" y="7914"/>
                  </a:cubicBezTo>
                  <a:cubicBezTo>
                    <a:pt x="18498" y="7914"/>
                    <a:pt x="18498" y="7914"/>
                    <a:pt x="18498" y="7878"/>
                  </a:cubicBezTo>
                  <a:cubicBezTo>
                    <a:pt x="18498" y="7878"/>
                    <a:pt x="18498" y="7841"/>
                    <a:pt x="18498" y="7841"/>
                  </a:cubicBezTo>
                  <a:cubicBezTo>
                    <a:pt x="18517" y="7805"/>
                    <a:pt x="18517" y="7805"/>
                    <a:pt x="18517" y="7769"/>
                  </a:cubicBezTo>
                  <a:cubicBezTo>
                    <a:pt x="18517" y="7769"/>
                    <a:pt x="18536" y="7769"/>
                    <a:pt x="18536" y="7769"/>
                  </a:cubicBezTo>
                  <a:cubicBezTo>
                    <a:pt x="18536" y="7769"/>
                    <a:pt x="18536" y="7805"/>
                    <a:pt x="18536" y="7805"/>
                  </a:cubicBezTo>
                  <a:cubicBezTo>
                    <a:pt x="18555" y="7805"/>
                    <a:pt x="18574" y="7805"/>
                    <a:pt x="18574" y="7805"/>
                  </a:cubicBezTo>
                  <a:cubicBezTo>
                    <a:pt x="18574" y="7769"/>
                    <a:pt x="18574" y="7769"/>
                    <a:pt x="18574" y="7769"/>
                  </a:cubicBezTo>
                  <a:cubicBezTo>
                    <a:pt x="18555" y="7769"/>
                    <a:pt x="18555" y="7732"/>
                    <a:pt x="18555" y="7732"/>
                  </a:cubicBezTo>
                  <a:cubicBezTo>
                    <a:pt x="18555" y="7732"/>
                    <a:pt x="18555" y="7732"/>
                    <a:pt x="18555" y="7732"/>
                  </a:cubicBezTo>
                  <a:cubicBezTo>
                    <a:pt x="18555" y="7732"/>
                    <a:pt x="18555" y="7696"/>
                    <a:pt x="18574" y="7696"/>
                  </a:cubicBezTo>
                  <a:cubicBezTo>
                    <a:pt x="18574" y="7696"/>
                    <a:pt x="18593" y="7732"/>
                    <a:pt x="18593" y="7732"/>
                  </a:cubicBezTo>
                  <a:cubicBezTo>
                    <a:pt x="18593" y="7769"/>
                    <a:pt x="18593" y="7805"/>
                    <a:pt x="18593" y="7841"/>
                  </a:cubicBezTo>
                  <a:cubicBezTo>
                    <a:pt x="18593" y="7841"/>
                    <a:pt x="18593" y="7841"/>
                    <a:pt x="18612" y="7878"/>
                  </a:cubicBezTo>
                  <a:cubicBezTo>
                    <a:pt x="18612" y="7878"/>
                    <a:pt x="18630" y="7950"/>
                    <a:pt x="18630" y="7987"/>
                  </a:cubicBezTo>
                  <a:cubicBezTo>
                    <a:pt x="18612" y="8023"/>
                    <a:pt x="18593" y="8059"/>
                    <a:pt x="18593" y="8095"/>
                  </a:cubicBezTo>
                  <a:cubicBezTo>
                    <a:pt x="18593" y="8095"/>
                    <a:pt x="18593" y="8132"/>
                    <a:pt x="18593" y="8132"/>
                  </a:cubicBezTo>
                  <a:cubicBezTo>
                    <a:pt x="18517" y="8168"/>
                    <a:pt x="18574" y="8241"/>
                    <a:pt x="18555" y="8313"/>
                  </a:cubicBezTo>
                  <a:cubicBezTo>
                    <a:pt x="18555" y="8386"/>
                    <a:pt x="18498" y="8422"/>
                    <a:pt x="18555" y="8495"/>
                  </a:cubicBezTo>
                  <a:cubicBezTo>
                    <a:pt x="18555" y="8495"/>
                    <a:pt x="18555" y="8495"/>
                    <a:pt x="18555" y="8495"/>
                  </a:cubicBezTo>
                  <a:cubicBezTo>
                    <a:pt x="18517" y="8531"/>
                    <a:pt x="18517" y="8531"/>
                    <a:pt x="18517" y="8604"/>
                  </a:cubicBezTo>
                  <a:cubicBezTo>
                    <a:pt x="18517" y="8604"/>
                    <a:pt x="18498" y="8604"/>
                    <a:pt x="18498" y="8604"/>
                  </a:cubicBezTo>
                  <a:cubicBezTo>
                    <a:pt x="18498" y="8604"/>
                    <a:pt x="18479" y="8604"/>
                    <a:pt x="18479" y="8604"/>
                  </a:cubicBezTo>
                  <a:cubicBezTo>
                    <a:pt x="18479" y="8567"/>
                    <a:pt x="18498" y="8567"/>
                    <a:pt x="18498" y="8531"/>
                  </a:cubicBezTo>
                  <a:cubicBezTo>
                    <a:pt x="18498" y="8531"/>
                    <a:pt x="18498" y="8531"/>
                    <a:pt x="18498" y="8531"/>
                  </a:cubicBezTo>
                  <a:cubicBezTo>
                    <a:pt x="18479" y="8531"/>
                    <a:pt x="18460" y="8567"/>
                    <a:pt x="18441" y="8604"/>
                  </a:cubicBezTo>
                  <a:cubicBezTo>
                    <a:pt x="18441" y="8640"/>
                    <a:pt x="18441" y="8640"/>
                    <a:pt x="18422" y="8640"/>
                  </a:cubicBezTo>
                  <a:cubicBezTo>
                    <a:pt x="18422" y="8640"/>
                    <a:pt x="18422" y="8640"/>
                    <a:pt x="18422" y="8640"/>
                  </a:cubicBezTo>
                  <a:cubicBezTo>
                    <a:pt x="18422" y="8640"/>
                    <a:pt x="18422" y="8604"/>
                    <a:pt x="18422" y="8604"/>
                  </a:cubicBezTo>
                  <a:cubicBezTo>
                    <a:pt x="18422" y="8604"/>
                    <a:pt x="18422" y="8604"/>
                    <a:pt x="18422" y="8604"/>
                  </a:cubicBezTo>
                  <a:cubicBezTo>
                    <a:pt x="18403" y="8604"/>
                    <a:pt x="18403" y="8640"/>
                    <a:pt x="18385" y="8640"/>
                  </a:cubicBezTo>
                  <a:cubicBezTo>
                    <a:pt x="18366" y="8640"/>
                    <a:pt x="18347" y="8676"/>
                    <a:pt x="18328" y="8676"/>
                  </a:cubicBezTo>
                  <a:cubicBezTo>
                    <a:pt x="18328" y="8640"/>
                    <a:pt x="18309" y="8604"/>
                    <a:pt x="18290" y="8604"/>
                  </a:cubicBezTo>
                  <a:cubicBezTo>
                    <a:pt x="18290" y="8640"/>
                    <a:pt x="18290" y="8640"/>
                    <a:pt x="18290" y="8676"/>
                  </a:cubicBezTo>
                  <a:cubicBezTo>
                    <a:pt x="18290" y="8676"/>
                    <a:pt x="18309" y="8676"/>
                    <a:pt x="18309" y="8676"/>
                  </a:cubicBezTo>
                  <a:cubicBezTo>
                    <a:pt x="18309" y="8713"/>
                    <a:pt x="18309" y="8713"/>
                    <a:pt x="18309" y="8713"/>
                  </a:cubicBezTo>
                  <a:cubicBezTo>
                    <a:pt x="18271" y="8713"/>
                    <a:pt x="18252" y="8749"/>
                    <a:pt x="18233" y="8822"/>
                  </a:cubicBezTo>
                  <a:cubicBezTo>
                    <a:pt x="18233" y="8785"/>
                    <a:pt x="18214" y="8785"/>
                    <a:pt x="18195" y="8785"/>
                  </a:cubicBezTo>
                  <a:cubicBezTo>
                    <a:pt x="18195" y="8749"/>
                    <a:pt x="18195" y="8713"/>
                    <a:pt x="18195" y="8713"/>
                  </a:cubicBezTo>
                  <a:cubicBezTo>
                    <a:pt x="18195" y="8676"/>
                    <a:pt x="18214" y="8676"/>
                    <a:pt x="18214" y="8640"/>
                  </a:cubicBezTo>
                  <a:cubicBezTo>
                    <a:pt x="18214" y="8640"/>
                    <a:pt x="18214" y="8640"/>
                    <a:pt x="18214" y="8640"/>
                  </a:cubicBezTo>
                  <a:cubicBezTo>
                    <a:pt x="18195" y="8640"/>
                    <a:pt x="18177" y="8640"/>
                    <a:pt x="18158" y="8640"/>
                  </a:cubicBezTo>
                  <a:cubicBezTo>
                    <a:pt x="18139" y="8640"/>
                    <a:pt x="18139" y="8676"/>
                    <a:pt x="18120" y="8676"/>
                  </a:cubicBezTo>
                  <a:cubicBezTo>
                    <a:pt x="18120" y="8676"/>
                    <a:pt x="18101" y="8676"/>
                    <a:pt x="18101" y="8676"/>
                  </a:cubicBezTo>
                  <a:cubicBezTo>
                    <a:pt x="18082" y="8676"/>
                    <a:pt x="18063" y="8713"/>
                    <a:pt x="18044" y="8713"/>
                  </a:cubicBezTo>
                  <a:cubicBezTo>
                    <a:pt x="18025" y="8713"/>
                    <a:pt x="18025" y="8713"/>
                    <a:pt x="18025" y="8676"/>
                  </a:cubicBezTo>
                  <a:cubicBezTo>
                    <a:pt x="18006" y="8676"/>
                    <a:pt x="18006" y="8713"/>
                    <a:pt x="18006" y="8749"/>
                  </a:cubicBezTo>
                  <a:cubicBezTo>
                    <a:pt x="17987" y="8749"/>
                    <a:pt x="17968" y="8713"/>
                    <a:pt x="17931" y="8749"/>
                  </a:cubicBezTo>
                  <a:cubicBezTo>
                    <a:pt x="17931" y="8749"/>
                    <a:pt x="17931" y="8749"/>
                    <a:pt x="17931" y="8713"/>
                  </a:cubicBezTo>
                  <a:cubicBezTo>
                    <a:pt x="17931" y="8713"/>
                    <a:pt x="17931" y="8713"/>
                    <a:pt x="17931" y="8676"/>
                  </a:cubicBezTo>
                  <a:cubicBezTo>
                    <a:pt x="18006" y="8676"/>
                    <a:pt x="18006" y="8567"/>
                    <a:pt x="18044" y="8531"/>
                  </a:cubicBezTo>
                  <a:cubicBezTo>
                    <a:pt x="18063" y="8531"/>
                    <a:pt x="18063" y="8531"/>
                    <a:pt x="18063" y="8567"/>
                  </a:cubicBezTo>
                  <a:cubicBezTo>
                    <a:pt x="18120" y="8531"/>
                    <a:pt x="18158" y="8531"/>
                    <a:pt x="18195" y="8495"/>
                  </a:cubicBezTo>
                  <a:cubicBezTo>
                    <a:pt x="18195" y="8531"/>
                    <a:pt x="18195" y="8531"/>
                    <a:pt x="18214" y="8567"/>
                  </a:cubicBezTo>
                  <a:cubicBezTo>
                    <a:pt x="18233" y="8531"/>
                    <a:pt x="18233" y="8531"/>
                    <a:pt x="18252" y="8531"/>
                  </a:cubicBezTo>
                  <a:cubicBezTo>
                    <a:pt x="18252" y="8422"/>
                    <a:pt x="18271" y="8422"/>
                    <a:pt x="18290" y="8386"/>
                  </a:cubicBezTo>
                  <a:cubicBezTo>
                    <a:pt x="18290" y="8350"/>
                    <a:pt x="18290" y="8313"/>
                    <a:pt x="18290" y="8277"/>
                  </a:cubicBezTo>
                  <a:cubicBezTo>
                    <a:pt x="18309" y="8277"/>
                    <a:pt x="18309" y="8277"/>
                    <a:pt x="18328" y="8277"/>
                  </a:cubicBezTo>
                  <a:cubicBezTo>
                    <a:pt x="18328" y="8277"/>
                    <a:pt x="18328" y="8277"/>
                    <a:pt x="18328" y="8277"/>
                  </a:cubicBezTo>
                  <a:cubicBezTo>
                    <a:pt x="18328" y="8313"/>
                    <a:pt x="18328" y="8313"/>
                    <a:pt x="18309" y="8313"/>
                  </a:cubicBezTo>
                  <a:cubicBezTo>
                    <a:pt x="18309" y="8350"/>
                    <a:pt x="18309" y="8350"/>
                    <a:pt x="18309" y="8386"/>
                  </a:cubicBezTo>
                  <a:cubicBezTo>
                    <a:pt x="18328" y="8386"/>
                    <a:pt x="18328" y="8386"/>
                    <a:pt x="18328" y="8386"/>
                  </a:cubicBezTo>
                  <a:close/>
                  <a:moveTo>
                    <a:pt x="18706" y="6317"/>
                  </a:moveTo>
                  <a:cubicBezTo>
                    <a:pt x="18725" y="6389"/>
                    <a:pt x="18725" y="6462"/>
                    <a:pt x="18744" y="6498"/>
                  </a:cubicBezTo>
                  <a:cubicBezTo>
                    <a:pt x="18763" y="6571"/>
                    <a:pt x="18763" y="6607"/>
                    <a:pt x="18782" y="6643"/>
                  </a:cubicBezTo>
                  <a:cubicBezTo>
                    <a:pt x="18744" y="6607"/>
                    <a:pt x="18706" y="6534"/>
                    <a:pt x="18668" y="6571"/>
                  </a:cubicBezTo>
                  <a:cubicBezTo>
                    <a:pt x="18668" y="6643"/>
                    <a:pt x="18630" y="6752"/>
                    <a:pt x="18649" y="6825"/>
                  </a:cubicBezTo>
                  <a:cubicBezTo>
                    <a:pt x="18668" y="6897"/>
                    <a:pt x="18725" y="6934"/>
                    <a:pt x="18706" y="7043"/>
                  </a:cubicBezTo>
                  <a:cubicBezTo>
                    <a:pt x="18706" y="7043"/>
                    <a:pt x="18706" y="7043"/>
                    <a:pt x="18706" y="7043"/>
                  </a:cubicBezTo>
                  <a:cubicBezTo>
                    <a:pt x="18687" y="7006"/>
                    <a:pt x="18687" y="6934"/>
                    <a:pt x="18649" y="6934"/>
                  </a:cubicBezTo>
                  <a:cubicBezTo>
                    <a:pt x="18630" y="6970"/>
                    <a:pt x="18630" y="7006"/>
                    <a:pt x="18612" y="7043"/>
                  </a:cubicBezTo>
                  <a:cubicBezTo>
                    <a:pt x="18612" y="7043"/>
                    <a:pt x="18612" y="7043"/>
                    <a:pt x="18612" y="7043"/>
                  </a:cubicBezTo>
                  <a:cubicBezTo>
                    <a:pt x="18612" y="7043"/>
                    <a:pt x="18593" y="7006"/>
                    <a:pt x="18593" y="6970"/>
                  </a:cubicBezTo>
                  <a:cubicBezTo>
                    <a:pt x="18593" y="6934"/>
                    <a:pt x="18612" y="6897"/>
                    <a:pt x="18612" y="6897"/>
                  </a:cubicBezTo>
                  <a:cubicBezTo>
                    <a:pt x="18612" y="6861"/>
                    <a:pt x="18612" y="6825"/>
                    <a:pt x="18612" y="6825"/>
                  </a:cubicBezTo>
                  <a:cubicBezTo>
                    <a:pt x="18612" y="6789"/>
                    <a:pt x="18612" y="6789"/>
                    <a:pt x="18630" y="6752"/>
                  </a:cubicBezTo>
                  <a:cubicBezTo>
                    <a:pt x="18630" y="6716"/>
                    <a:pt x="18612" y="6643"/>
                    <a:pt x="18612" y="6607"/>
                  </a:cubicBezTo>
                  <a:cubicBezTo>
                    <a:pt x="18630" y="6607"/>
                    <a:pt x="18630" y="6317"/>
                    <a:pt x="18630" y="6244"/>
                  </a:cubicBezTo>
                  <a:cubicBezTo>
                    <a:pt x="18612" y="6208"/>
                    <a:pt x="18593" y="6171"/>
                    <a:pt x="18593" y="6135"/>
                  </a:cubicBezTo>
                  <a:cubicBezTo>
                    <a:pt x="18593" y="6063"/>
                    <a:pt x="18612" y="6026"/>
                    <a:pt x="18593" y="5954"/>
                  </a:cubicBezTo>
                  <a:cubicBezTo>
                    <a:pt x="18612" y="5917"/>
                    <a:pt x="18649" y="5917"/>
                    <a:pt x="18649" y="5881"/>
                  </a:cubicBezTo>
                  <a:cubicBezTo>
                    <a:pt x="18668" y="5881"/>
                    <a:pt x="18668" y="5917"/>
                    <a:pt x="18668" y="5917"/>
                  </a:cubicBezTo>
                  <a:cubicBezTo>
                    <a:pt x="18706" y="6026"/>
                    <a:pt x="18668" y="6099"/>
                    <a:pt x="18687" y="6208"/>
                  </a:cubicBezTo>
                  <a:cubicBezTo>
                    <a:pt x="18687" y="6244"/>
                    <a:pt x="18687" y="6280"/>
                    <a:pt x="18706" y="6317"/>
                  </a:cubicBezTo>
                  <a:close/>
                  <a:moveTo>
                    <a:pt x="18839" y="7478"/>
                  </a:moveTo>
                  <a:cubicBezTo>
                    <a:pt x="18820" y="7478"/>
                    <a:pt x="18801" y="7478"/>
                    <a:pt x="18782" y="7515"/>
                  </a:cubicBezTo>
                  <a:cubicBezTo>
                    <a:pt x="18782" y="7515"/>
                    <a:pt x="18763" y="7478"/>
                    <a:pt x="18763" y="7515"/>
                  </a:cubicBezTo>
                  <a:cubicBezTo>
                    <a:pt x="18725" y="7515"/>
                    <a:pt x="18706" y="7587"/>
                    <a:pt x="18706" y="7624"/>
                  </a:cubicBezTo>
                  <a:cubicBezTo>
                    <a:pt x="18668" y="7624"/>
                    <a:pt x="18612" y="7515"/>
                    <a:pt x="18593" y="7551"/>
                  </a:cubicBezTo>
                  <a:cubicBezTo>
                    <a:pt x="18574" y="7551"/>
                    <a:pt x="18574" y="7587"/>
                    <a:pt x="18555" y="7587"/>
                  </a:cubicBezTo>
                  <a:cubicBezTo>
                    <a:pt x="18555" y="7587"/>
                    <a:pt x="18555" y="7551"/>
                    <a:pt x="18536" y="7551"/>
                  </a:cubicBezTo>
                  <a:cubicBezTo>
                    <a:pt x="18536" y="7551"/>
                    <a:pt x="18517" y="7551"/>
                    <a:pt x="18517" y="7587"/>
                  </a:cubicBezTo>
                  <a:cubicBezTo>
                    <a:pt x="18517" y="7587"/>
                    <a:pt x="18517" y="7587"/>
                    <a:pt x="18517" y="7587"/>
                  </a:cubicBezTo>
                  <a:cubicBezTo>
                    <a:pt x="18536" y="7624"/>
                    <a:pt x="18555" y="7624"/>
                    <a:pt x="18574" y="7660"/>
                  </a:cubicBezTo>
                  <a:cubicBezTo>
                    <a:pt x="18574" y="7660"/>
                    <a:pt x="18574" y="7660"/>
                    <a:pt x="18574" y="7660"/>
                  </a:cubicBezTo>
                  <a:cubicBezTo>
                    <a:pt x="18555" y="7696"/>
                    <a:pt x="18555" y="7660"/>
                    <a:pt x="18536" y="7660"/>
                  </a:cubicBezTo>
                  <a:cubicBezTo>
                    <a:pt x="18536" y="7696"/>
                    <a:pt x="18517" y="7732"/>
                    <a:pt x="18498" y="7732"/>
                  </a:cubicBezTo>
                  <a:cubicBezTo>
                    <a:pt x="18498" y="7732"/>
                    <a:pt x="18498" y="7732"/>
                    <a:pt x="18498" y="7732"/>
                  </a:cubicBezTo>
                  <a:cubicBezTo>
                    <a:pt x="18498" y="7696"/>
                    <a:pt x="18517" y="7660"/>
                    <a:pt x="18498" y="7624"/>
                  </a:cubicBezTo>
                  <a:cubicBezTo>
                    <a:pt x="18498" y="7624"/>
                    <a:pt x="18498" y="7624"/>
                    <a:pt x="18479" y="7624"/>
                  </a:cubicBezTo>
                  <a:cubicBezTo>
                    <a:pt x="18479" y="7587"/>
                    <a:pt x="18479" y="7587"/>
                    <a:pt x="18479" y="7551"/>
                  </a:cubicBezTo>
                  <a:cubicBezTo>
                    <a:pt x="18498" y="7551"/>
                    <a:pt x="18517" y="7515"/>
                    <a:pt x="18536" y="7515"/>
                  </a:cubicBezTo>
                  <a:cubicBezTo>
                    <a:pt x="18536" y="7478"/>
                    <a:pt x="18536" y="7478"/>
                    <a:pt x="18536" y="7478"/>
                  </a:cubicBezTo>
                  <a:cubicBezTo>
                    <a:pt x="18536" y="7478"/>
                    <a:pt x="18517" y="7478"/>
                    <a:pt x="18517" y="7442"/>
                  </a:cubicBezTo>
                  <a:cubicBezTo>
                    <a:pt x="18536" y="7442"/>
                    <a:pt x="18536" y="7442"/>
                    <a:pt x="18536" y="7442"/>
                  </a:cubicBezTo>
                  <a:cubicBezTo>
                    <a:pt x="18555" y="7442"/>
                    <a:pt x="18555" y="7478"/>
                    <a:pt x="18574" y="7478"/>
                  </a:cubicBezTo>
                  <a:cubicBezTo>
                    <a:pt x="18574" y="7442"/>
                    <a:pt x="18574" y="7406"/>
                    <a:pt x="18574" y="7369"/>
                  </a:cubicBezTo>
                  <a:cubicBezTo>
                    <a:pt x="18593" y="7369"/>
                    <a:pt x="18593" y="7369"/>
                    <a:pt x="18612" y="7369"/>
                  </a:cubicBezTo>
                  <a:cubicBezTo>
                    <a:pt x="18612" y="7333"/>
                    <a:pt x="18612" y="7297"/>
                    <a:pt x="18612" y="7261"/>
                  </a:cubicBezTo>
                  <a:cubicBezTo>
                    <a:pt x="18593" y="7188"/>
                    <a:pt x="18574" y="7188"/>
                    <a:pt x="18612" y="7115"/>
                  </a:cubicBezTo>
                  <a:cubicBezTo>
                    <a:pt x="18649" y="7188"/>
                    <a:pt x="18725" y="7406"/>
                    <a:pt x="18801" y="7369"/>
                  </a:cubicBezTo>
                  <a:cubicBezTo>
                    <a:pt x="18801" y="7333"/>
                    <a:pt x="18801" y="7333"/>
                    <a:pt x="18839" y="7297"/>
                  </a:cubicBezTo>
                  <a:cubicBezTo>
                    <a:pt x="18839" y="7297"/>
                    <a:pt x="18839" y="7297"/>
                    <a:pt x="18839" y="7333"/>
                  </a:cubicBezTo>
                  <a:cubicBezTo>
                    <a:pt x="18820" y="7333"/>
                    <a:pt x="18820" y="7369"/>
                    <a:pt x="18820" y="7369"/>
                  </a:cubicBezTo>
                  <a:cubicBezTo>
                    <a:pt x="18820" y="7406"/>
                    <a:pt x="18839" y="7442"/>
                    <a:pt x="18839" y="7478"/>
                  </a:cubicBezTo>
                  <a:close/>
                  <a:moveTo>
                    <a:pt x="19709" y="14739"/>
                  </a:moveTo>
                  <a:cubicBezTo>
                    <a:pt x="19727" y="14775"/>
                    <a:pt x="19727" y="14848"/>
                    <a:pt x="19746" y="14848"/>
                  </a:cubicBezTo>
                  <a:cubicBezTo>
                    <a:pt x="19765" y="14848"/>
                    <a:pt x="19765" y="14848"/>
                    <a:pt x="19784" y="14848"/>
                  </a:cubicBezTo>
                  <a:cubicBezTo>
                    <a:pt x="19784" y="14848"/>
                    <a:pt x="19784" y="14848"/>
                    <a:pt x="19784" y="14848"/>
                  </a:cubicBezTo>
                  <a:cubicBezTo>
                    <a:pt x="19784" y="14884"/>
                    <a:pt x="19784" y="14884"/>
                    <a:pt x="19784" y="14884"/>
                  </a:cubicBezTo>
                  <a:cubicBezTo>
                    <a:pt x="19784" y="14920"/>
                    <a:pt x="19822" y="14920"/>
                    <a:pt x="19822" y="14920"/>
                  </a:cubicBezTo>
                  <a:cubicBezTo>
                    <a:pt x="19822" y="14920"/>
                    <a:pt x="19822" y="14920"/>
                    <a:pt x="19822" y="14920"/>
                  </a:cubicBezTo>
                  <a:cubicBezTo>
                    <a:pt x="19822" y="14957"/>
                    <a:pt x="19822" y="14957"/>
                    <a:pt x="19803" y="14957"/>
                  </a:cubicBezTo>
                  <a:cubicBezTo>
                    <a:pt x="19803" y="14957"/>
                    <a:pt x="19803" y="14957"/>
                    <a:pt x="19803" y="14957"/>
                  </a:cubicBezTo>
                  <a:cubicBezTo>
                    <a:pt x="19822" y="14957"/>
                    <a:pt x="19841" y="14993"/>
                    <a:pt x="19860" y="14993"/>
                  </a:cubicBezTo>
                  <a:cubicBezTo>
                    <a:pt x="19860" y="15029"/>
                    <a:pt x="19879" y="15029"/>
                    <a:pt x="19860" y="15066"/>
                  </a:cubicBezTo>
                  <a:cubicBezTo>
                    <a:pt x="19860" y="15066"/>
                    <a:pt x="19841" y="15066"/>
                    <a:pt x="19822" y="15029"/>
                  </a:cubicBezTo>
                  <a:cubicBezTo>
                    <a:pt x="19822" y="15029"/>
                    <a:pt x="19822" y="15029"/>
                    <a:pt x="19822" y="15029"/>
                  </a:cubicBezTo>
                  <a:cubicBezTo>
                    <a:pt x="19803" y="14993"/>
                    <a:pt x="19784" y="14993"/>
                    <a:pt x="19746" y="14993"/>
                  </a:cubicBezTo>
                  <a:cubicBezTo>
                    <a:pt x="19727" y="14957"/>
                    <a:pt x="19709" y="14993"/>
                    <a:pt x="19690" y="14957"/>
                  </a:cubicBezTo>
                  <a:cubicBezTo>
                    <a:pt x="19671" y="14957"/>
                    <a:pt x="19671" y="14957"/>
                    <a:pt x="19671" y="14920"/>
                  </a:cubicBezTo>
                  <a:cubicBezTo>
                    <a:pt x="19652" y="14920"/>
                    <a:pt x="19652" y="14884"/>
                    <a:pt x="19633" y="14884"/>
                  </a:cubicBezTo>
                  <a:cubicBezTo>
                    <a:pt x="19614" y="14811"/>
                    <a:pt x="19595" y="14775"/>
                    <a:pt x="19576" y="14739"/>
                  </a:cubicBezTo>
                  <a:cubicBezTo>
                    <a:pt x="19557" y="14739"/>
                    <a:pt x="19538" y="14703"/>
                    <a:pt x="19519" y="14703"/>
                  </a:cubicBezTo>
                  <a:cubicBezTo>
                    <a:pt x="19519" y="14703"/>
                    <a:pt x="19501" y="14703"/>
                    <a:pt x="19501" y="14703"/>
                  </a:cubicBezTo>
                  <a:cubicBezTo>
                    <a:pt x="19482" y="14703"/>
                    <a:pt x="19482" y="14703"/>
                    <a:pt x="19463" y="14703"/>
                  </a:cubicBezTo>
                  <a:cubicBezTo>
                    <a:pt x="19463" y="14703"/>
                    <a:pt x="19444" y="14703"/>
                    <a:pt x="19444" y="14666"/>
                  </a:cubicBezTo>
                  <a:cubicBezTo>
                    <a:pt x="19444" y="14703"/>
                    <a:pt x="19444" y="14703"/>
                    <a:pt x="19463" y="14739"/>
                  </a:cubicBezTo>
                  <a:cubicBezTo>
                    <a:pt x="19463" y="14739"/>
                    <a:pt x="19444" y="14739"/>
                    <a:pt x="19444" y="14739"/>
                  </a:cubicBezTo>
                  <a:cubicBezTo>
                    <a:pt x="19444" y="14739"/>
                    <a:pt x="19444" y="14739"/>
                    <a:pt x="19425" y="14739"/>
                  </a:cubicBezTo>
                  <a:cubicBezTo>
                    <a:pt x="19425" y="14739"/>
                    <a:pt x="19425" y="14739"/>
                    <a:pt x="19425" y="14739"/>
                  </a:cubicBezTo>
                  <a:cubicBezTo>
                    <a:pt x="19425" y="14739"/>
                    <a:pt x="19425" y="14739"/>
                    <a:pt x="19444" y="14775"/>
                  </a:cubicBezTo>
                  <a:cubicBezTo>
                    <a:pt x="19425" y="14775"/>
                    <a:pt x="19368" y="14739"/>
                    <a:pt x="19368" y="14775"/>
                  </a:cubicBezTo>
                  <a:cubicBezTo>
                    <a:pt x="19368" y="14775"/>
                    <a:pt x="19368" y="14775"/>
                    <a:pt x="19368" y="14775"/>
                  </a:cubicBezTo>
                  <a:cubicBezTo>
                    <a:pt x="19387" y="14811"/>
                    <a:pt x="19406" y="14775"/>
                    <a:pt x="19425" y="14848"/>
                  </a:cubicBezTo>
                  <a:cubicBezTo>
                    <a:pt x="19406" y="14848"/>
                    <a:pt x="19406" y="14884"/>
                    <a:pt x="19387" y="14884"/>
                  </a:cubicBezTo>
                  <a:cubicBezTo>
                    <a:pt x="19349" y="14884"/>
                    <a:pt x="19311" y="14884"/>
                    <a:pt x="19274" y="14884"/>
                  </a:cubicBezTo>
                  <a:cubicBezTo>
                    <a:pt x="19255" y="14848"/>
                    <a:pt x="19236" y="14775"/>
                    <a:pt x="19217" y="14739"/>
                  </a:cubicBezTo>
                  <a:cubicBezTo>
                    <a:pt x="19198" y="14739"/>
                    <a:pt x="19179" y="14775"/>
                    <a:pt x="19160" y="14775"/>
                  </a:cubicBezTo>
                  <a:cubicBezTo>
                    <a:pt x="19160" y="14739"/>
                    <a:pt x="19160" y="14739"/>
                    <a:pt x="19160" y="14703"/>
                  </a:cubicBezTo>
                  <a:cubicBezTo>
                    <a:pt x="19160" y="14666"/>
                    <a:pt x="19141" y="14630"/>
                    <a:pt x="19141" y="14630"/>
                  </a:cubicBezTo>
                  <a:cubicBezTo>
                    <a:pt x="19141" y="14594"/>
                    <a:pt x="19141" y="14630"/>
                    <a:pt x="19160" y="14594"/>
                  </a:cubicBezTo>
                  <a:cubicBezTo>
                    <a:pt x="19160" y="14594"/>
                    <a:pt x="19160" y="14594"/>
                    <a:pt x="19160" y="14594"/>
                  </a:cubicBezTo>
                  <a:cubicBezTo>
                    <a:pt x="19122" y="14557"/>
                    <a:pt x="19122" y="14448"/>
                    <a:pt x="19084" y="14412"/>
                  </a:cubicBezTo>
                  <a:cubicBezTo>
                    <a:pt x="19028" y="14339"/>
                    <a:pt x="18952" y="14339"/>
                    <a:pt x="18895" y="14267"/>
                  </a:cubicBezTo>
                  <a:cubicBezTo>
                    <a:pt x="18895" y="14267"/>
                    <a:pt x="18895" y="14267"/>
                    <a:pt x="18895" y="14231"/>
                  </a:cubicBezTo>
                  <a:cubicBezTo>
                    <a:pt x="18839" y="14303"/>
                    <a:pt x="18839" y="14158"/>
                    <a:pt x="18839" y="14158"/>
                  </a:cubicBezTo>
                  <a:cubicBezTo>
                    <a:pt x="18801" y="14194"/>
                    <a:pt x="18820" y="14267"/>
                    <a:pt x="18782" y="14267"/>
                  </a:cubicBezTo>
                  <a:cubicBezTo>
                    <a:pt x="18782" y="14267"/>
                    <a:pt x="18782" y="14231"/>
                    <a:pt x="18763" y="14231"/>
                  </a:cubicBezTo>
                  <a:cubicBezTo>
                    <a:pt x="18782" y="14231"/>
                    <a:pt x="18782" y="14231"/>
                    <a:pt x="18782" y="14231"/>
                  </a:cubicBezTo>
                  <a:cubicBezTo>
                    <a:pt x="18782" y="14158"/>
                    <a:pt x="18744" y="14158"/>
                    <a:pt x="18725" y="14122"/>
                  </a:cubicBezTo>
                  <a:cubicBezTo>
                    <a:pt x="18725" y="14122"/>
                    <a:pt x="18725" y="14122"/>
                    <a:pt x="18725" y="14122"/>
                  </a:cubicBezTo>
                  <a:cubicBezTo>
                    <a:pt x="18744" y="14122"/>
                    <a:pt x="18763" y="14122"/>
                    <a:pt x="18763" y="14122"/>
                  </a:cubicBezTo>
                  <a:cubicBezTo>
                    <a:pt x="18782" y="14122"/>
                    <a:pt x="18782" y="14085"/>
                    <a:pt x="18801" y="14085"/>
                  </a:cubicBezTo>
                  <a:cubicBezTo>
                    <a:pt x="18801" y="14085"/>
                    <a:pt x="18820" y="14085"/>
                    <a:pt x="18839" y="14085"/>
                  </a:cubicBezTo>
                  <a:cubicBezTo>
                    <a:pt x="18839" y="14085"/>
                    <a:pt x="18839" y="14049"/>
                    <a:pt x="18839" y="14049"/>
                  </a:cubicBezTo>
                  <a:cubicBezTo>
                    <a:pt x="18820" y="14049"/>
                    <a:pt x="18763" y="14085"/>
                    <a:pt x="18744" y="14049"/>
                  </a:cubicBezTo>
                  <a:cubicBezTo>
                    <a:pt x="18725" y="14049"/>
                    <a:pt x="18725" y="13976"/>
                    <a:pt x="18706" y="13976"/>
                  </a:cubicBezTo>
                  <a:cubicBezTo>
                    <a:pt x="18706" y="13940"/>
                    <a:pt x="18687" y="13940"/>
                    <a:pt x="18668" y="13940"/>
                  </a:cubicBezTo>
                  <a:cubicBezTo>
                    <a:pt x="18668" y="13940"/>
                    <a:pt x="18668" y="13940"/>
                    <a:pt x="18668" y="13940"/>
                  </a:cubicBezTo>
                  <a:cubicBezTo>
                    <a:pt x="18668" y="13940"/>
                    <a:pt x="18668" y="13940"/>
                    <a:pt x="18668" y="13940"/>
                  </a:cubicBezTo>
                  <a:cubicBezTo>
                    <a:pt x="18668" y="13940"/>
                    <a:pt x="18687" y="13904"/>
                    <a:pt x="18687" y="13904"/>
                  </a:cubicBezTo>
                  <a:cubicBezTo>
                    <a:pt x="18706" y="13904"/>
                    <a:pt x="18725" y="13831"/>
                    <a:pt x="18744" y="13831"/>
                  </a:cubicBezTo>
                  <a:cubicBezTo>
                    <a:pt x="18763" y="13831"/>
                    <a:pt x="18839" y="13868"/>
                    <a:pt x="18839" y="13904"/>
                  </a:cubicBezTo>
                  <a:cubicBezTo>
                    <a:pt x="18857" y="13904"/>
                    <a:pt x="18857" y="13940"/>
                    <a:pt x="18857" y="13940"/>
                  </a:cubicBezTo>
                  <a:cubicBezTo>
                    <a:pt x="18857" y="13976"/>
                    <a:pt x="18857" y="13976"/>
                    <a:pt x="18857" y="14013"/>
                  </a:cubicBezTo>
                  <a:cubicBezTo>
                    <a:pt x="18839" y="14049"/>
                    <a:pt x="18876" y="14122"/>
                    <a:pt x="18876" y="14122"/>
                  </a:cubicBezTo>
                  <a:cubicBezTo>
                    <a:pt x="18876" y="14122"/>
                    <a:pt x="18876" y="14122"/>
                    <a:pt x="18876" y="14085"/>
                  </a:cubicBezTo>
                  <a:cubicBezTo>
                    <a:pt x="18895" y="14085"/>
                    <a:pt x="18895" y="14085"/>
                    <a:pt x="18895" y="14085"/>
                  </a:cubicBezTo>
                  <a:cubicBezTo>
                    <a:pt x="18895" y="14122"/>
                    <a:pt x="18895" y="14194"/>
                    <a:pt x="18933" y="14194"/>
                  </a:cubicBezTo>
                  <a:cubicBezTo>
                    <a:pt x="18952" y="14158"/>
                    <a:pt x="18971" y="14122"/>
                    <a:pt x="18990" y="14049"/>
                  </a:cubicBezTo>
                  <a:cubicBezTo>
                    <a:pt x="19009" y="14049"/>
                    <a:pt x="19028" y="14049"/>
                    <a:pt x="19047" y="14049"/>
                  </a:cubicBezTo>
                  <a:cubicBezTo>
                    <a:pt x="19047" y="14013"/>
                    <a:pt x="19047" y="14013"/>
                    <a:pt x="19047" y="14013"/>
                  </a:cubicBezTo>
                  <a:cubicBezTo>
                    <a:pt x="19065" y="13976"/>
                    <a:pt x="19065" y="13976"/>
                    <a:pt x="19084" y="13976"/>
                  </a:cubicBezTo>
                  <a:cubicBezTo>
                    <a:pt x="19103" y="13940"/>
                    <a:pt x="19179" y="14049"/>
                    <a:pt x="19198" y="14049"/>
                  </a:cubicBezTo>
                  <a:cubicBezTo>
                    <a:pt x="19255" y="14085"/>
                    <a:pt x="19330" y="14122"/>
                    <a:pt x="19406" y="14194"/>
                  </a:cubicBezTo>
                  <a:cubicBezTo>
                    <a:pt x="19444" y="14194"/>
                    <a:pt x="19463" y="14231"/>
                    <a:pt x="19501" y="14231"/>
                  </a:cubicBezTo>
                  <a:cubicBezTo>
                    <a:pt x="19519" y="14303"/>
                    <a:pt x="19557" y="14303"/>
                    <a:pt x="19576" y="14376"/>
                  </a:cubicBezTo>
                  <a:cubicBezTo>
                    <a:pt x="19576" y="14376"/>
                    <a:pt x="19557" y="14412"/>
                    <a:pt x="19576" y="14448"/>
                  </a:cubicBezTo>
                  <a:cubicBezTo>
                    <a:pt x="19595" y="14448"/>
                    <a:pt x="19614" y="14485"/>
                    <a:pt x="19652" y="14485"/>
                  </a:cubicBezTo>
                  <a:cubicBezTo>
                    <a:pt x="19652" y="14485"/>
                    <a:pt x="19671" y="14485"/>
                    <a:pt x="19671" y="14485"/>
                  </a:cubicBezTo>
                  <a:cubicBezTo>
                    <a:pt x="19690" y="14521"/>
                    <a:pt x="19690" y="14557"/>
                    <a:pt x="19690" y="14557"/>
                  </a:cubicBezTo>
                  <a:cubicBezTo>
                    <a:pt x="19690" y="14557"/>
                    <a:pt x="19690" y="14557"/>
                    <a:pt x="19690" y="14557"/>
                  </a:cubicBezTo>
                  <a:cubicBezTo>
                    <a:pt x="19671" y="14594"/>
                    <a:pt x="19652" y="14557"/>
                    <a:pt x="19652" y="14594"/>
                  </a:cubicBezTo>
                  <a:cubicBezTo>
                    <a:pt x="19652" y="14666"/>
                    <a:pt x="19671" y="14703"/>
                    <a:pt x="19690" y="14739"/>
                  </a:cubicBezTo>
                  <a:cubicBezTo>
                    <a:pt x="19709" y="14739"/>
                    <a:pt x="19709" y="14739"/>
                    <a:pt x="19709" y="14739"/>
                  </a:cubicBezTo>
                  <a:close/>
                  <a:moveTo>
                    <a:pt x="19954" y="14303"/>
                  </a:moveTo>
                  <a:cubicBezTo>
                    <a:pt x="19954" y="14303"/>
                    <a:pt x="19954" y="14303"/>
                    <a:pt x="19973" y="14303"/>
                  </a:cubicBezTo>
                  <a:cubicBezTo>
                    <a:pt x="19973" y="14303"/>
                    <a:pt x="19973" y="14339"/>
                    <a:pt x="19973" y="14339"/>
                  </a:cubicBezTo>
                  <a:cubicBezTo>
                    <a:pt x="19973" y="14339"/>
                    <a:pt x="19973" y="14376"/>
                    <a:pt x="19973" y="14376"/>
                  </a:cubicBezTo>
                  <a:cubicBezTo>
                    <a:pt x="19954" y="14376"/>
                    <a:pt x="19954" y="14376"/>
                    <a:pt x="19954" y="14376"/>
                  </a:cubicBezTo>
                  <a:cubicBezTo>
                    <a:pt x="19954" y="14412"/>
                    <a:pt x="19954" y="14412"/>
                    <a:pt x="19973" y="14412"/>
                  </a:cubicBezTo>
                  <a:cubicBezTo>
                    <a:pt x="19954" y="14448"/>
                    <a:pt x="19954" y="14448"/>
                    <a:pt x="19954" y="14448"/>
                  </a:cubicBezTo>
                  <a:cubicBezTo>
                    <a:pt x="19936" y="14448"/>
                    <a:pt x="19936" y="14448"/>
                    <a:pt x="19917" y="14448"/>
                  </a:cubicBezTo>
                  <a:cubicBezTo>
                    <a:pt x="19917" y="14521"/>
                    <a:pt x="19841" y="14521"/>
                    <a:pt x="19803" y="14521"/>
                  </a:cubicBezTo>
                  <a:cubicBezTo>
                    <a:pt x="19803" y="14521"/>
                    <a:pt x="19803" y="14521"/>
                    <a:pt x="19784" y="14485"/>
                  </a:cubicBezTo>
                  <a:cubicBezTo>
                    <a:pt x="19784" y="14521"/>
                    <a:pt x="19784" y="14521"/>
                    <a:pt x="19784" y="14521"/>
                  </a:cubicBezTo>
                  <a:cubicBezTo>
                    <a:pt x="19765" y="14485"/>
                    <a:pt x="19746" y="14485"/>
                    <a:pt x="19727" y="14448"/>
                  </a:cubicBezTo>
                  <a:cubicBezTo>
                    <a:pt x="19727" y="14448"/>
                    <a:pt x="19727" y="14448"/>
                    <a:pt x="19727" y="14448"/>
                  </a:cubicBezTo>
                  <a:cubicBezTo>
                    <a:pt x="19765" y="14448"/>
                    <a:pt x="19803" y="14448"/>
                    <a:pt x="19822" y="14448"/>
                  </a:cubicBezTo>
                  <a:cubicBezTo>
                    <a:pt x="19822" y="14412"/>
                    <a:pt x="19822" y="14412"/>
                    <a:pt x="19822" y="14412"/>
                  </a:cubicBezTo>
                  <a:cubicBezTo>
                    <a:pt x="19822" y="14412"/>
                    <a:pt x="19822" y="14412"/>
                    <a:pt x="19822" y="14412"/>
                  </a:cubicBezTo>
                  <a:cubicBezTo>
                    <a:pt x="19841" y="14448"/>
                    <a:pt x="19879" y="14448"/>
                    <a:pt x="19898" y="14412"/>
                  </a:cubicBezTo>
                  <a:cubicBezTo>
                    <a:pt x="19898" y="14412"/>
                    <a:pt x="19898" y="14376"/>
                    <a:pt x="19917" y="14376"/>
                  </a:cubicBezTo>
                  <a:cubicBezTo>
                    <a:pt x="19917" y="14376"/>
                    <a:pt x="19936" y="14376"/>
                    <a:pt x="19936" y="14376"/>
                  </a:cubicBezTo>
                  <a:cubicBezTo>
                    <a:pt x="19936" y="14376"/>
                    <a:pt x="19936" y="14376"/>
                    <a:pt x="19936" y="14376"/>
                  </a:cubicBezTo>
                  <a:cubicBezTo>
                    <a:pt x="19936" y="14339"/>
                    <a:pt x="19936" y="14303"/>
                    <a:pt x="19936" y="14303"/>
                  </a:cubicBezTo>
                  <a:cubicBezTo>
                    <a:pt x="19936" y="14303"/>
                    <a:pt x="19954" y="14303"/>
                    <a:pt x="19954" y="14303"/>
                  </a:cubicBezTo>
                  <a:close/>
                  <a:moveTo>
                    <a:pt x="20049" y="16953"/>
                  </a:moveTo>
                  <a:cubicBezTo>
                    <a:pt x="20049" y="16917"/>
                    <a:pt x="20049" y="16917"/>
                    <a:pt x="20049" y="16881"/>
                  </a:cubicBezTo>
                  <a:cubicBezTo>
                    <a:pt x="20049" y="16881"/>
                    <a:pt x="20049" y="16881"/>
                    <a:pt x="20049" y="16881"/>
                  </a:cubicBezTo>
                  <a:cubicBezTo>
                    <a:pt x="20049" y="16881"/>
                    <a:pt x="20049" y="16881"/>
                    <a:pt x="20049" y="16881"/>
                  </a:cubicBezTo>
                  <a:cubicBezTo>
                    <a:pt x="20087" y="16881"/>
                    <a:pt x="20049" y="16917"/>
                    <a:pt x="20049" y="16953"/>
                  </a:cubicBezTo>
                  <a:cubicBezTo>
                    <a:pt x="20049" y="16953"/>
                    <a:pt x="20049" y="16953"/>
                    <a:pt x="20049" y="16953"/>
                  </a:cubicBezTo>
                  <a:close/>
                  <a:moveTo>
                    <a:pt x="17533" y="17026"/>
                  </a:moveTo>
                  <a:cubicBezTo>
                    <a:pt x="17533" y="17026"/>
                    <a:pt x="17533" y="17062"/>
                    <a:pt x="17552" y="17062"/>
                  </a:cubicBezTo>
                  <a:cubicBezTo>
                    <a:pt x="17552" y="17098"/>
                    <a:pt x="17552" y="17098"/>
                    <a:pt x="17571" y="17098"/>
                  </a:cubicBezTo>
                  <a:cubicBezTo>
                    <a:pt x="17571" y="17098"/>
                    <a:pt x="17571" y="17098"/>
                    <a:pt x="17571" y="17135"/>
                  </a:cubicBezTo>
                  <a:cubicBezTo>
                    <a:pt x="17571" y="17135"/>
                    <a:pt x="17571" y="17135"/>
                    <a:pt x="17571" y="17135"/>
                  </a:cubicBezTo>
                  <a:cubicBezTo>
                    <a:pt x="17590" y="17098"/>
                    <a:pt x="17590" y="17098"/>
                    <a:pt x="17590" y="17098"/>
                  </a:cubicBezTo>
                  <a:cubicBezTo>
                    <a:pt x="17590" y="17098"/>
                    <a:pt x="17590" y="17098"/>
                    <a:pt x="17590" y="17062"/>
                  </a:cubicBezTo>
                  <a:cubicBezTo>
                    <a:pt x="17590" y="17062"/>
                    <a:pt x="17590" y="17062"/>
                    <a:pt x="17590" y="17062"/>
                  </a:cubicBezTo>
                  <a:cubicBezTo>
                    <a:pt x="17590" y="17062"/>
                    <a:pt x="17590" y="17098"/>
                    <a:pt x="17590" y="17098"/>
                  </a:cubicBezTo>
                  <a:cubicBezTo>
                    <a:pt x="17609" y="17098"/>
                    <a:pt x="17609" y="17098"/>
                    <a:pt x="17609" y="17098"/>
                  </a:cubicBezTo>
                  <a:cubicBezTo>
                    <a:pt x="17609" y="17062"/>
                    <a:pt x="17609" y="17026"/>
                    <a:pt x="17609" y="17026"/>
                  </a:cubicBezTo>
                  <a:cubicBezTo>
                    <a:pt x="17590" y="16990"/>
                    <a:pt x="17571" y="16953"/>
                    <a:pt x="17552" y="16881"/>
                  </a:cubicBezTo>
                  <a:cubicBezTo>
                    <a:pt x="17552" y="16881"/>
                    <a:pt x="17552" y="16881"/>
                    <a:pt x="17552" y="16844"/>
                  </a:cubicBezTo>
                  <a:cubicBezTo>
                    <a:pt x="17533" y="16808"/>
                    <a:pt x="17571" y="16772"/>
                    <a:pt x="17571" y="16735"/>
                  </a:cubicBezTo>
                  <a:cubicBezTo>
                    <a:pt x="17571" y="16699"/>
                    <a:pt x="17571" y="16699"/>
                    <a:pt x="17571" y="16699"/>
                  </a:cubicBezTo>
                  <a:cubicBezTo>
                    <a:pt x="17571" y="16663"/>
                    <a:pt x="17571" y="16663"/>
                    <a:pt x="17571" y="16663"/>
                  </a:cubicBezTo>
                  <a:cubicBezTo>
                    <a:pt x="17552" y="16627"/>
                    <a:pt x="17552" y="16627"/>
                    <a:pt x="17552" y="16627"/>
                  </a:cubicBezTo>
                  <a:cubicBezTo>
                    <a:pt x="17571" y="16590"/>
                    <a:pt x="17571" y="16554"/>
                    <a:pt x="17571" y="16518"/>
                  </a:cubicBezTo>
                  <a:cubicBezTo>
                    <a:pt x="17571" y="16518"/>
                    <a:pt x="17571" y="16518"/>
                    <a:pt x="17590" y="16518"/>
                  </a:cubicBezTo>
                  <a:cubicBezTo>
                    <a:pt x="17571" y="16554"/>
                    <a:pt x="17590" y="16590"/>
                    <a:pt x="17590" y="16590"/>
                  </a:cubicBezTo>
                  <a:cubicBezTo>
                    <a:pt x="17609" y="16590"/>
                    <a:pt x="17609" y="16554"/>
                    <a:pt x="17609" y="16554"/>
                  </a:cubicBezTo>
                  <a:cubicBezTo>
                    <a:pt x="17609" y="16518"/>
                    <a:pt x="17628" y="16518"/>
                    <a:pt x="17628" y="16481"/>
                  </a:cubicBezTo>
                  <a:cubicBezTo>
                    <a:pt x="17647" y="16481"/>
                    <a:pt x="17647" y="16481"/>
                    <a:pt x="17666" y="16481"/>
                  </a:cubicBezTo>
                  <a:cubicBezTo>
                    <a:pt x="17666" y="16445"/>
                    <a:pt x="17666" y="16445"/>
                    <a:pt x="17685" y="16445"/>
                  </a:cubicBezTo>
                  <a:cubicBezTo>
                    <a:pt x="17704" y="16409"/>
                    <a:pt x="17704" y="16372"/>
                    <a:pt x="17741" y="16336"/>
                  </a:cubicBezTo>
                  <a:cubicBezTo>
                    <a:pt x="17741" y="16336"/>
                    <a:pt x="17779" y="16336"/>
                    <a:pt x="17798" y="16336"/>
                  </a:cubicBezTo>
                  <a:cubicBezTo>
                    <a:pt x="17798" y="16336"/>
                    <a:pt x="17817" y="16336"/>
                    <a:pt x="17817" y="16300"/>
                  </a:cubicBezTo>
                  <a:cubicBezTo>
                    <a:pt x="17817" y="16300"/>
                    <a:pt x="17836" y="16300"/>
                    <a:pt x="17836" y="16300"/>
                  </a:cubicBezTo>
                  <a:cubicBezTo>
                    <a:pt x="17855" y="16264"/>
                    <a:pt x="17874" y="16264"/>
                    <a:pt x="17874" y="16264"/>
                  </a:cubicBezTo>
                  <a:cubicBezTo>
                    <a:pt x="17893" y="16264"/>
                    <a:pt x="17893" y="16264"/>
                    <a:pt x="17893" y="16227"/>
                  </a:cubicBezTo>
                  <a:cubicBezTo>
                    <a:pt x="17893" y="16227"/>
                    <a:pt x="17893" y="16227"/>
                    <a:pt x="17893" y="16227"/>
                  </a:cubicBezTo>
                  <a:cubicBezTo>
                    <a:pt x="17912" y="16227"/>
                    <a:pt x="17931" y="16227"/>
                    <a:pt x="17931" y="16227"/>
                  </a:cubicBezTo>
                  <a:cubicBezTo>
                    <a:pt x="17950" y="16227"/>
                    <a:pt x="17968" y="16191"/>
                    <a:pt x="17987" y="16191"/>
                  </a:cubicBezTo>
                  <a:cubicBezTo>
                    <a:pt x="18006" y="16155"/>
                    <a:pt x="18025" y="16155"/>
                    <a:pt x="18025" y="16155"/>
                  </a:cubicBezTo>
                  <a:cubicBezTo>
                    <a:pt x="18044" y="16118"/>
                    <a:pt x="18044" y="16082"/>
                    <a:pt x="18044" y="16046"/>
                  </a:cubicBezTo>
                  <a:cubicBezTo>
                    <a:pt x="18063" y="16046"/>
                    <a:pt x="18063" y="16046"/>
                    <a:pt x="18063" y="16009"/>
                  </a:cubicBezTo>
                  <a:cubicBezTo>
                    <a:pt x="18063" y="16009"/>
                    <a:pt x="18063" y="16009"/>
                    <a:pt x="18063" y="16009"/>
                  </a:cubicBezTo>
                  <a:cubicBezTo>
                    <a:pt x="18082" y="16009"/>
                    <a:pt x="18082" y="16009"/>
                    <a:pt x="18082" y="15973"/>
                  </a:cubicBezTo>
                  <a:cubicBezTo>
                    <a:pt x="18082" y="15973"/>
                    <a:pt x="18101" y="15973"/>
                    <a:pt x="18101" y="15973"/>
                  </a:cubicBezTo>
                  <a:cubicBezTo>
                    <a:pt x="18101" y="15973"/>
                    <a:pt x="18082" y="15937"/>
                    <a:pt x="18082" y="15937"/>
                  </a:cubicBezTo>
                  <a:cubicBezTo>
                    <a:pt x="18082" y="15937"/>
                    <a:pt x="18082" y="15937"/>
                    <a:pt x="18082" y="15937"/>
                  </a:cubicBezTo>
                  <a:cubicBezTo>
                    <a:pt x="18082" y="15901"/>
                    <a:pt x="18082" y="15901"/>
                    <a:pt x="18082" y="15864"/>
                  </a:cubicBezTo>
                  <a:cubicBezTo>
                    <a:pt x="18082" y="15864"/>
                    <a:pt x="18082" y="15864"/>
                    <a:pt x="18082" y="15828"/>
                  </a:cubicBezTo>
                  <a:cubicBezTo>
                    <a:pt x="18101" y="15828"/>
                    <a:pt x="18120" y="15828"/>
                    <a:pt x="18120" y="15792"/>
                  </a:cubicBezTo>
                  <a:cubicBezTo>
                    <a:pt x="18120" y="15792"/>
                    <a:pt x="18120" y="15792"/>
                    <a:pt x="18120" y="15792"/>
                  </a:cubicBezTo>
                  <a:cubicBezTo>
                    <a:pt x="18139" y="15792"/>
                    <a:pt x="18139" y="15792"/>
                    <a:pt x="18139" y="15792"/>
                  </a:cubicBezTo>
                  <a:cubicBezTo>
                    <a:pt x="18139" y="15792"/>
                    <a:pt x="18139" y="15828"/>
                    <a:pt x="18139" y="15828"/>
                  </a:cubicBezTo>
                  <a:cubicBezTo>
                    <a:pt x="18158" y="15828"/>
                    <a:pt x="18158" y="15864"/>
                    <a:pt x="18158" y="15864"/>
                  </a:cubicBezTo>
                  <a:cubicBezTo>
                    <a:pt x="18158" y="15864"/>
                    <a:pt x="18177" y="15901"/>
                    <a:pt x="18177" y="15864"/>
                  </a:cubicBezTo>
                  <a:cubicBezTo>
                    <a:pt x="18177" y="15864"/>
                    <a:pt x="18177" y="15864"/>
                    <a:pt x="18177" y="15828"/>
                  </a:cubicBezTo>
                  <a:cubicBezTo>
                    <a:pt x="18177" y="15828"/>
                    <a:pt x="18195" y="15864"/>
                    <a:pt x="18195" y="15828"/>
                  </a:cubicBezTo>
                  <a:cubicBezTo>
                    <a:pt x="18195" y="15828"/>
                    <a:pt x="18195" y="15828"/>
                    <a:pt x="18195" y="15828"/>
                  </a:cubicBezTo>
                  <a:cubicBezTo>
                    <a:pt x="18195" y="15792"/>
                    <a:pt x="18177" y="15828"/>
                    <a:pt x="18177" y="15792"/>
                  </a:cubicBezTo>
                  <a:cubicBezTo>
                    <a:pt x="18177" y="15755"/>
                    <a:pt x="18195" y="15755"/>
                    <a:pt x="18177" y="15755"/>
                  </a:cubicBezTo>
                  <a:cubicBezTo>
                    <a:pt x="18177" y="15755"/>
                    <a:pt x="18177" y="15755"/>
                    <a:pt x="18177" y="15755"/>
                  </a:cubicBezTo>
                  <a:cubicBezTo>
                    <a:pt x="18177" y="15719"/>
                    <a:pt x="18195" y="15719"/>
                    <a:pt x="18195" y="15719"/>
                  </a:cubicBezTo>
                  <a:cubicBezTo>
                    <a:pt x="18195" y="15755"/>
                    <a:pt x="18195" y="15755"/>
                    <a:pt x="18214" y="15755"/>
                  </a:cubicBezTo>
                  <a:cubicBezTo>
                    <a:pt x="18214" y="15755"/>
                    <a:pt x="18214" y="15755"/>
                    <a:pt x="18233" y="15755"/>
                  </a:cubicBezTo>
                  <a:cubicBezTo>
                    <a:pt x="18233" y="15755"/>
                    <a:pt x="18214" y="15755"/>
                    <a:pt x="18214" y="15719"/>
                  </a:cubicBezTo>
                  <a:cubicBezTo>
                    <a:pt x="18233" y="15719"/>
                    <a:pt x="18233" y="15683"/>
                    <a:pt x="18233" y="15683"/>
                  </a:cubicBezTo>
                  <a:cubicBezTo>
                    <a:pt x="18233" y="15683"/>
                    <a:pt x="18233" y="15683"/>
                    <a:pt x="18233" y="15683"/>
                  </a:cubicBezTo>
                  <a:cubicBezTo>
                    <a:pt x="18233" y="15683"/>
                    <a:pt x="18233" y="15683"/>
                    <a:pt x="18233" y="15683"/>
                  </a:cubicBezTo>
                  <a:cubicBezTo>
                    <a:pt x="18214" y="15683"/>
                    <a:pt x="18214" y="15683"/>
                    <a:pt x="18214" y="15683"/>
                  </a:cubicBezTo>
                  <a:cubicBezTo>
                    <a:pt x="18214" y="15646"/>
                    <a:pt x="18233" y="15646"/>
                    <a:pt x="18252" y="15610"/>
                  </a:cubicBezTo>
                  <a:cubicBezTo>
                    <a:pt x="18252" y="15610"/>
                    <a:pt x="18252" y="15610"/>
                    <a:pt x="18252" y="15610"/>
                  </a:cubicBezTo>
                  <a:cubicBezTo>
                    <a:pt x="18252" y="15610"/>
                    <a:pt x="18252" y="15610"/>
                    <a:pt x="18252" y="15610"/>
                  </a:cubicBezTo>
                  <a:cubicBezTo>
                    <a:pt x="18252" y="15610"/>
                    <a:pt x="18252" y="15610"/>
                    <a:pt x="18252" y="15610"/>
                  </a:cubicBezTo>
                  <a:cubicBezTo>
                    <a:pt x="18252" y="15610"/>
                    <a:pt x="18252" y="15610"/>
                    <a:pt x="18271" y="15610"/>
                  </a:cubicBezTo>
                  <a:cubicBezTo>
                    <a:pt x="18271" y="15574"/>
                    <a:pt x="18290" y="15610"/>
                    <a:pt x="18290" y="15574"/>
                  </a:cubicBezTo>
                  <a:cubicBezTo>
                    <a:pt x="18290" y="15574"/>
                    <a:pt x="18271" y="15574"/>
                    <a:pt x="18271" y="15574"/>
                  </a:cubicBezTo>
                  <a:cubicBezTo>
                    <a:pt x="18271" y="15537"/>
                    <a:pt x="18290" y="15537"/>
                    <a:pt x="18290" y="15537"/>
                  </a:cubicBezTo>
                  <a:cubicBezTo>
                    <a:pt x="18309" y="15537"/>
                    <a:pt x="18309" y="15537"/>
                    <a:pt x="18309" y="15537"/>
                  </a:cubicBezTo>
                  <a:cubicBezTo>
                    <a:pt x="18309" y="15537"/>
                    <a:pt x="18309" y="15537"/>
                    <a:pt x="18309" y="15537"/>
                  </a:cubicBezTo>
                  <a:cubicBezTo>
                    <a:pt x="18309" y="15537"/>
                    <a:pt x="18309" y="15537"/>
                    <a:pt x="18328" y="15537"/>
                  </a:cubicBezTo>
                  <a:cubicBezTo>
                    <a:pt x="18328" y="15501"/>
                    <a:pt x="18328" y="15501"/>
                    <a:pt x="18328" y="15501"/>
                  </a:cubicBezTo>
                  <a:cubicBezTo>
                    <a:pt x="18328" y="15501"/>
                    <a:pt x="18328" y="15465"/>
                    <a:pt x="18328" y="15465"/>
                  </a:cubicBezTo>
                  <a:cubicBezTo>
                    <a:pt x="18328" y="15465"/>
                    <a:pt x="18328" y="15465"/>
                    <a:pt x="18328" y="15465"/>
                  </a:cubicBezTo>
                  <a:cubicBezTo>
                    <a:pt x="18328" y="15465"/>
                    <a:pt x="18328" y="15465"/>
                    <a:pt x="18347" y="15465"/>
                  </a:cubicBezTo>
                  <a:cubicBezTo>
                    <a:pt x="18347" y="15465"/>
                    <a:pt x="18347" y="15465"/>
                    <a:pt x="18347" y="15465"/>
                  </a:cubicBezTo>
                  <a:cubicBezTo>
                    <a:pt x="18347" y="15465"/>
                    <a:pt x="18347" y="15465"/>
                    <a:pt x="18366" y="15465"/>
                  </a:cubicBezTo>
                  <a:cubicBezTo>
                    <a:pt x="18366" y="15465"/>
                    <a:pt x="18366" y="15465"/>
                    <a:pt x="18366" y="15465"/>
                  </a:cubicBezTo>
                  <a:cubicBezTo>
                    <a:pt x="18366" y="15465"/>
                    <a:pt x="18366" y="15429"/>
                    <a:pt x="18385" y="15429"/>
                  </a:cubicBezTo>
                  <a:cubicBezTo>
                    <a:pt x="18385" y="15429"/>
                    <a:pt x="18385" y="15429"/>
                    <a:pt x="18403" y="15429"/>
                  </a:cubicBezTo>
                  <a:cubicBezTo>
                    <a:pt x="18422" y="15465"/>
                    <a:pt x="18422" y="15501"/>
                    <a:pt x="18441" y="15501"/>
                  </a:cubicBezTo>
                  <a:cubicBezTo>
                    <a:pt x="18441" y="15501"/>
                    <a:pt x="18441" y="15501"/>
                    <a:pt x="18460" y="15537"/>
                  </a:cubicBezTo>
                  <a:cubicBezTo>
                    <a:pt x="18460" y="15537"/>
                    <a:pt x="18460" y="15537"/>
                    <a:pt x="18460" y="15537"/>
                  </a:cubicBezTo>
                  <a:cubicBezTo>
                    <a:pt x="18460" y="15537"/>
                    <a:pt x="18460" y="15537"/>
                    <a:pt x="18460" y="15574"/>
                  </a:cubicBezTo>
                  <a:cubicBezTo>
                    <a:pt x="18460" y="15574"/>
                    <a:pt x="18460" y="15574"/>
                    <a:pt x="18460" y="15574"/>
                  </a:cubicBezTo>
                  <a:cubicBezTo>
                    <a:pt x="18460" y="15574"/>
                    <a:pt x="18460" y="15610"/>
                    <a:pt x="18460" y="15610"/>
                  </a:cubicBezTo>
                  <a:cubicBezTo>
                    <a:pt x="18479" y="15610"/>
                    <a:pt x="18460" y="15574"/>
                    <a:pt x="18479" y="15574"/>
                  </a:cubicBezTo>
                  <a:cubicBezTo>
                    <a:pt x="18479" y="15574"/>
                    <a:pt x="18479" y="15574"/>
                    <a:pt x="18479" y="15537"/>
                  </a:cubicBezTo>
                  <a:cubicBezTo>
                    <a:pt x="18498" y="15537"/>
                    <a:pt x="18498" y="15537"/>
                    <a:pt x="18517" y="15574"/>
                  </a:cubicBezTo>
                  <a:cubicBezTo>
                    <a:pt x="18517" y="15574"/>
                    <a:pt x="18517" y="15574"/>
                    <a:pt x="18517" y="15574"/>
                  </a:cubicBezTo>
                  <a:cubicBezTo>
                    <a:pt x="18517" y="15574"/>
                    <a:pt x="18536" y="15574"/>
                    <a:pt x="18536" y="15574"/>
                  </a:cubicBezTo>
                  <a:cubicBezTo>
                    <a:pt x="18536" y="15574"/>
                    <a:pt x="18536" y="15574"/>
                    <a:pt x="18536" y="15574"/>
                  </a:cubicBezTo>
                  <a:cubicBezTo>
                    <a:pt x="18536" y="15574"/>
                    <a:pt x="18536" y="15537"/>
                    <a:pt x="18555" y="15574"/>
                  </a:cubicBezTo>
                  <a:cubicBezTo>
                    <a:pt x="18555" y="15574"/>
                    <a:pt x="18555" y="15574"/>
                    <a:pt x="18555" y="15574"/>
                  </a:cubicBezTo>
                  <a:cubicBezTo>
                    <a:pt x="18574" y="15574"/>
                    <a:pt x="18555" y="15574"/>
                    <a:pt x="18555" y="15537"/>
                  </a:cubicBezTo>
                  <a:cubicBezTo>
                    <a:pt x="18574" y="15537"/>
                    <a:pt x="18574" y="15501"/>
                    <a:pt x="18574" y="15501"/>
                  </a:cubicBezTo>
                  <a:cubicBezTo>
                    <a:pt x="18555" y="15501"/>
                    <a:pt x="18555" y="15501"/>
                    <a:pt x="18536" y="15501"/>
                  </a:cubicBezTo>
                  <a:cubicBezTo>
                    <a:pt x="18536" y="15465"/>
                    <a:pt x="18555" y="15429"/>
                    <a:pt x="18574" y="15429"/>
                  </a:cubicBezTo>
                  <a:cubicBezTo>
                    <a:pt x="18574" y="15429"/>
                    <a:pt x="18574" y="15392"/>
                    <a:pt x="18574" y="15392"/>
                  </a:cubicBezTo>
                  <a:cubicBezTo>
                    <a:pt x="18574" y="15392"/>
                    <a:pt x="18593" y="15392"/>
                    <a:pt x="18593" y="15356"/>
                  </a:cubicBezTo>
                  <a:cubicBezTo>
                    <a:pt x="18593" y="15356"/>
                    <a:pt x="18593" y="15356"/>
                    <a:pt x="18593" y="15356"/>
                  </a:cubicBezTo>
                  <a:cubicBezTo>
                    <a:pt x="18593" y="15356"/>
                    <a:pt x="18593" y="15356"/>
                    <a:pt x="18593" y="15320"/>
                  </a:cubicBezTo>
                  <a:cubicBezTo>
                    <a:pt x="18593" y="15320"/>
                    <a:pt x="18612" y="15320"/>
                    <a:pt x="18612" y="15320"/>
                  </a:cubicBezTo>
                  <a:cubicBezTo>
                    <a:pt x="18612" y="15283"/>
                    <a:pt x="18630" y="15283"/>
                    <a:pt x="18612" y="15283"/>
                  </a:cubicBezTo>
                  <a:cubicBezTo>
                    <a:pt x="18630" y="15283"/>
                    <a:pt x="18630" y="15283"/>
                    <a:pt x="18630" y="15283"/>
                  </a:cubicBezTo>
                  <a:cubicBezTo>
                    <a:pt x="18630" y="15283"/>
                    <a:pt x="18630" y="15283"/>
                    <a:pt x="18630" y="15283"/>
                  </a:cubicBezTo>
                  <a:cubicBezTo>
                    <a:pt x="18649" y="15283"/>
                    <a:pt x="18649" y="15247"/>
                    <a:pt x="18649" y="15247"/>
                  </a:cubicBezTo>
                  <a:cubicBezTo>
                    <a:pt x="18668" y="15247"/>
                    <a:pt x="18687" y="15247"/>
                    <a:pt x="18706" y="15247"/>
                  </a:cubicBezTo>
                  <a:cubicBezTo>
                    <a:pt x="18706" y="15247"/>
                    <a:pt x="18725" y="15247"/>
                    <a:pt x="18725" y="15247"/>
                  </a:cubicBezTo>
                  <a:cubicBezTo>
                    <a:pt x="18725" y="15247"/>
                    <a:pt x="18725" y="15247"/>
                    <a:pt x="18744" y="15247"/>
                  </a:cubicBezTo>
                  <a:cubicBezTo>
                    <a:pt x="18744" y="15247"/>
                    <a:pt x="18744" y="15247"/>
                    <a:pt x="18763" y="15211"/>
                  </a:cubicBezTo>
                  <a:cubicBezTo>
                    <a:pt x="18763" y="15211"/>
                    <a:pt x="18744" y="15211"/>
                    <a:pt x="18744" y="15211"/>
                  </a:cubicBezTo>
                  <a:cubicBezTo>
                    <a:pt x="18744" y="15174"/>
                    <a:pt x="18744" y="15174"/>
                    <a:pt x="18725" y="15174"/>
                  </a:cubicBezTo>
                  <a:cubicBezTo>
                    <a:pt x="18725" y="15174"/>
                    <a:pt x="18706" y="15174"/>
                    <a:pt x="18706" y="15174"/>
                  </a:cubicBezTo>
                  <a:cubicBezTo>
                    <a:pt x="18706" y="15138"/>
                    <a:pt x="18706" y="15138"/>
                    <a:pt x="18706" y="15138"/>
                  </a:cubicBezTo>
                  <a:cubicBezTo>
                    <a:pt x="18706" y="15138"/>
                    <a:pt x="18706" y="15138"/>
                    <a:pt x="18706" y="15138"/>
                  </a:cubicBezTo>
                  <a:cubicBezTo>
                    <a:pt x="18725" y="15138"/>
                    <a:pt x="18725" y="15138"/>
                    <a:pt x="18725" y="15138"/>
                  </a:cubicBezTo>
                  <a:cubicBezTo>
                    <a:pt x="18744" y="15138"/>
                    <a:pt x="18744" y="15138"/>
                    <a:pt x="18744" y="15174"/>
                  </a:cubicBezTo>
                  <a:cubicBezTo>
                    <a:pt x="18744" y="15174"/>
                    <a:pt x="18744" y="15174"/>
                    <a:pt x="18744" y="15174"/>
                  </a:cubicBezTo>
                  <a:cubicBezTo>
                    <a:pt x="18744" y="15174"/>
                    <a:pt x="18763" y="15138"/>
                    <a:pt x="18763" y="15138"/>
                  </a:cubicBezTo>
                  <a:cubicBezTo>
                    <a:pt x="18763" y="15138"/>
                    <a:pt x="18763" y="15174"/>
                    <a:pt x="18763" y="15174"/>
                  </a:cubicBezTo>
                  <a:cubicBezTo>
                    <a:pt x="18782" y="15174"/>
                    <a:pt x="18782" y="15174"/>
                    <a:pt x="18801" y="15211"/>
                  </a:cubicBezTo>
                  <a:cubicBezTo>
                    <a:pt x="18801" y="15211"/>
                    <a:pt x="18820" y="15174"/>
                    <a:pt x="18820" y="15174"/>
                  </a:cubicBezTo>
                  <a:cubicBezTo>
                    <a:pt x="18839" y="15174"/>
                    <a:pt x="18839" y="15211"/>
                    <a:pt x="18839" y="15211"/>
                  </a:cubicBezTo>
                  <a:cubicBezTo>
                    <a:pt x="18839" y="15211"/>
                    <a:pt x="18857" y="15211"/>
                    <a:pt x="18857" y="15211"/>
                  </a:cubicBezTo>
                  <a:cubicBezTo>
                    <a:pt x="18876" y="15174"/>
                    <a:pt x="18895" y="15247"/>
                    <a:pt x="18914" y="15247"/>
                  </a:cubicBezTo>
                  <a:cubicBezTo>
                    <a:pt x="18933" y="15247"/>
                    <a:pt x="18933" y="15211"/>
                    <a:pt x="18952" y="15211"/>
                  </a:cubicBezTo>
                  <a:cubicBezTo>
                    <a:pt x="18952" y="15211"/>
                    <a:pt x="18952" y="15211"/>
                    <a:pt x="18952" y="15211"/>
                  </a:cubicBezTo>
                  <a:cubicBezTo>
                    <a:pt x="18952" y="15211"/>
                    <a:pt x="18952" y="15247"/>
                    <a:pt x="18952" y="15247"/>
                  </a:cubicBezTo>
                  <a:cubicBezTo>
                    <a:pt x="18952" y="15247"/>
                    <a:pt x="18971" y="15247"/>
                    <a:pt x="18971" y="15247"/>
                  </a:cubicBezTo>
                  <a:cubicBezTo>
                    <a:pt x="18971" y="15247"/>
                    <a:pt x="18971" y="15283"/>
                    <a:pt x="18971" y="15283"/>
                  </a:cubicBezTo>
                  <a:cubicBezTo>
                    <a:pt x="18990" y="15283"/>
                    <a:pt x="18990" y="15247"/>
                    <a:pt x="18990" y="15247"/>
                  </a:cubicBezTo>
                  <a:cubicBezTo>
                    <a:pt x="18990" y="15247"/>
                    <a:pt x="18971" y="15211"/>
                    <a:pt x="18990" y="15211"/>
                  </a:cubicBezTo>
                  <a:cubicBezTo>
                    <a:pt x="19009" y="15211"/>
                    <a:pt x="19009" y="15247"/>
                    <a:pt x="19009" y="15247"/>
                  </a:cubicBezTo>
                  <a:cubicBezTo>
                    <a:pt x="19009" y="15247"/>
                    <a:pt x="19009" y="15247"/>
                    <a:pt x="19009" y="15247"/>
                  </a:cubicBezTo>
                  <a:cubicBezTo>
                    <a:pt x="19009" y="15247"/>
                    <a:pt x="19009" y="15247"/>
                    <a:pt x="19009" y="15247"/>
                  </a:cubicBezTo>
                  <a:cubicBezTo>
                    <a:pt x="19028" y="15247"/>
                    <a:pt x="19028" y="15247"/>
                    <a:pt x="19028" y="15247"/>
                  </a:cubicBezTo>
                  <a:cubicBezTo>
                    <a:pt x="19028" y="15283"/>
                    <a:pt x="19028" y="15283"/>
                    <a:pt x="19009" y="15320"/>
                  </a:cubicBezTo>
                  <a:cubicBezTo>
                    <a:pt x="19009" y="15320"/>
                    <a:pt x="19009" y="15320"/>
                    <a:pt x="19009" y="15320"/>
                  </a:cubicBezTo>
                  <a:cubicBezTo>
                    <a:pt x="19009" y="15320"/>
                    <a:pt x="19009" y="15320"/>
                    <a:pt x="19009" y="15320"/>
                  </a:cubicBezTo>
                  <a:cubicBezTo>
                    <a:pt x="19009" y="15320"/>
                    <a:pt x="19009" y="15320"/>
                    <a:pt x="19009" y="15320"/>
                  </a:cubicBezTo>
                  <a:cubicBezTo>
                    <a:pt x="19009" y="15356"/>
                    <a:pt x="19009" y="15356"/>
                    <a:pt x="19009" y="15356"/>
                  </a:cubicBezTo>
                  <a:cubicBezTo>
                    <a:pt x="18990" y="15320"/>
                    <a:pt x="18971" y="15356"/>
                    <a:pt x="18971" y="15356"/>
                  </a:cubicBezTo>
                  <a:cubicBezTo>
                    <a:pt x="18971" y="15392"/>
                    <a:pt x="18952" y="15392"/>
                    <a:pt x="18971" y="15429"/>
                  </a:cubicBezTo>
                  <a:cubicBezTo>
                    <a:pt x="18971" y="15429"/>
                    <a:pt x="18971" y="15429"/>
                    <a:pt x="18971" y="15429"/>
                  </a:cubicBezTo>
                  <a:cubicBezTo>
                    <a:pt x="18952" y="15465"/>
                    <a:pt x="18952" y="15501"/>
                    <a:pt x="18933" y="15537"/>
                  </a:cubicBezTo>
                  <a:cubicBezTo>
                    <a:pt x="18933" y="15537"/>
                    <a:pt x="18933" y="15537"/>
                    <a:pt x="18933" y="15537"/>
                  </a:cubicBezTo>
                  <a:cubicBezTo>
                    <a:pt x="18952" y="15574"/>
                    <a:pt x="18952" y="15574"/>
                    <a:pt x="18952" y="15574"/>
                  </a:cubicBezTo>
                  <a:cubicBezTo>
                    <a:pt x="18971" y="15574"/>
                    <a:pt x="18971" y="15610"/>
                    <a:pt x="18990" y="15610"/>
                  </a:cubicBezTo>
                  <a:cubicBezTo>
                    <a:pt x="18990" y="15610"/>
                    <a:pt x="18990" y="15610"/>
                    <a:pt x="18990" y="15610"/>
                  </a:cubicBezTo>
                  <a:cubicBezTo>
                    <a:pt x="18990" y="15610"/>
                    <a:pt x="18990" y="15610"/>
                    <a:pt x="18990" y="15646"/>
                  </a:cubicBezTo>
                  <a:cubicBezTo>
                    <a:pt x="19009" y="15646"/>
                    <a:pt x="19009" y="15646"/>
                    <a:pt x="19028" y="15683"/>
                  </a:cubicBezTo>
                  <a:cubicBezTo>
                    <a:pt x="19028" y="15646"/>
                    <a:pt x="19047" y="15683"/>
                    <a:pt x="19065" y="15683"/>
                  </a:cubicBezTo>
                  <a:cubicBezTo>
                    <a:pt x="19065" y="15683"/>
                    <a:pt x="19065" y="15719"/>
                    <a:pt x="19065" y="15719"/>
                  </a:cubicBezTo>
                  <a:cubicBezTo>
                    <a:pt x="19084" y="15719"/>
                    <a:pt x="19084" y="15719"/>
                    <a:pt x="19084" y="15719"/>
                  </a:cubicBezTo>
                  <a:cubicBezTo>
                    <a:pt x="19084" y="15719"/>
                    <a:pt x="19103" y="15755"/>
                    <a:pt x="19103" y="15755"/>
                  </a:cubicBezTo>
                  <a:cubicBezTo>
                    <a:pt x="19103" y="15755"/>
                    <a:pt x="19122" y="15755"/>
                    <a:pt x="19122" y="15755"/>
                  </a:cubicBezTo>
                  <a:cubicBezTo>
                    <a:pt x="19141" y="15755"/>
                    <a:pt x="19160" y="15792"/>
                    <a:pt x="19179" y="15792"/>
                  </a:cubicBezTo>
                  <a:cubicBezTo>
                    <a:pt x="19179" y="15792"/>
                    <a:pt x="19179" y="15828"/>
                    <a:pt x="19179" y="15864"/>
                  </a:cubicBezTo>
                  <a:cubicBezTo>
                    <a:pt x="19198" y="15864"/>
                    <a:pt x="19198" y="15864"/>
                    <a:pt x="19198" y="15864"/>
                  </a:cubicBezTo>
                  <a:cubicBezTo>
                    <a:pt x="19217" y="15864"/>
                    <a:pt x="19217" y="15864"/>
                    <a:pt x="19236" y="15864"/>
                  </a:cubicBezTo>
                  <a:cubicBezTo>
                    <a:pt x="19255" y="15864"/>
                    <a:pt x="19274" y="15864"/>
                    <a:pt x="19274" y="15864"/>
                  </a:cubicBezTo>
                  <a:cubicBezTo>
                    <a:pt x="19292" y="15828"/>
                    <a:pt x="19292" y="15828"/>
                    <a:pt x="19292" y="15792"/>
                  </a:cubicBezTo>
                  <a:cubicBezTo>
                    <a:pt x="19311" y="15755"/>
                    <a:pt x="19311" y="15719"/>
                    <a:pt x="19311" y="15683"/>
                  </a:cubicBezTo>
                  <a:cubicBezTo>
                    <a:pt x="19311" y="15683"/>
                    <a:pt x="19311" y="15683"/>
                    <a:pt x="19311" y="15646"/>
                  </a:cubicBezTo>
                  <a:cubicBezTo>
                    <a:pt x="19330" y="15646"/>
                    <a:pt x="19330" y="15610"/>
                    <a:pt x="19330" y="15610"/>
                  </a:cubicBezTo>
                  <a:cubicBezTo>
                    <a:pt x="19330" y="15574"/>
                    <a:pt x="19330" y="15537"/>
                    <a:pt x="19330" y="15537"/>
                  </a:cubicBezTo>
                  <a:cubicBezTo>
                    <a:pt x="19330" y="15501"/>
                    <a:pt x="19330" y="15501"/>
                    <a:pt x="19330" y="15465"/>
                  </a:cubicBezTo>
                  <a:cubicBezTo>
                    <a:pt x="19330" y="15465"/>
                    <a:pt x="19330" y="15429"/>
                    <a:pt x="19330" y="15429"/>
                  </a:cubicBezTo>
                  <a:cubicBezTo>
                    <a:pt x="19330" y="15429"/>
                    <a:pt x="19349" y="15392"/>
                    <a:pt x="19349" y="15392"/>
                  </a:cubicBezTo>
                  <a:cubicBezTo>
                    <a:pt x="19330" y="15356"/>
                    <a:pt x="19330" y="15356"/>
                    <a:pt x="19330" y="15356"/>
                  </a:cubicBezTo>
                  <a:cubicBezTo>
                    <a:pt x="19349" y="15320"/>
                    <a:pt x="19349" y="15320"/>
                    <a:pt x="19368" y="15320"/>
                  </a:cubicBezTo>
                  <a:cubicBezTo>
                    <a:pt x="19349" y="15283"/>
                    <a:pt x="19349" y="15320"/>
                    <a:pt x="19330" y="15283"/>
                  </a:cubicBezTo>
                  <a:cubicBezTo>
                    <a:pt x="19330" y="15283"/>
                    <a:pt x="19349" y="15283"/>
                    <a:pt x="19349" y="15283"/>
                  </a:cubicBezTo>
                  <a:cubicBezTo>
                    <a:pt x="19349" y="15247"/>
                    <a:pt x="19349" y="15247"/>
                    <a:pt x="19349" y="15247"/>
                  </a:cubicBezTo>
                  <a:cubicBezTo>
                    <a:pt x="19349" y="15247"/>
                    <a:pt x="19368" y="15211"/>
                    <a:pt x="19368" y="15211"/>
                  </a:cubicBezTo>
                  <a:cubicBezTo>
                    <a:pt x="19368" y="15174"/>
                    <a:pt x="19368" y="15138"/>
                    <a:pt x="19387" y="15102"/>
                  </a:cubicBezTo>
                  <a:cubicBezTo>
                    <a:pt x="19387" y="15102"/>
                    <a:pt x="19387" y="15102"/>
                    <a:pt x="19387" y="15102"/>
                  </a:cubicBezTo>
                  <a:cubicBezTo>
                    <a:pt x="19387" y="15102"/>
                    <a:pt x="19406" y="15138"/>
                    <a:pt x="19406" y="15138"/>
                  </a:cubicBezTo>
                  <a:cubicBezTo>
                    <a:pt x="19406" y="15138"/>
                    <a:pt x="19406" y="15138"/>
                    <a:pt x="19406" y="15138"/>
                  </a:cubicBezTo>
                  <a:cubicBezTo>
                    <a:pt x="19406" y="15138"/>
                    <a:pt x="19406" y="15174"/>
                    <a:pt x="19425" y="15174"/>
                  </a:cubicBezTo>
                  <a:cubicBezTo>
                    <a:pt x="19425" y="15211"/>
                    <a:pt x="19425" y="15247"/>
                    <a:pt x="19444" y="15247"/>
                  </a:cubicBezTo>
                  <a:cubicBezTo>
                    <a:pt x="19444" y="15247"/>
                    <a:pt x="19425" y="15247"/>
                    <a:pt x="19425" y="15283"/>
                  </a:cubicBezTo>
                  <a:cubicBezTo>
                    <a:pt x="19444" y="15283"/>
                    <a:pt x="19463" y="15320"/>
                    <a:pt x="19463" y="15356"/>
                  </a:cubicBezTo>
                  <a:cubicBezTo>
                    <a:pt x="19463" y="15392"/>
                    <a:pt x="19463" y="15429"/>
                    <a:pt x="19463" y="15465"/>
                  </a:cubicBezTo>
                  <a:cubicBezTo>
                    <a:pt x="19463" y="15465"/>
                    <a:pt x="19463" y="15465"/>
                    <a:pt x="19463" y="15465"/>
                  </a:cubicBezTo>
                  <a:cubicBezTo>
                    <a:pt x="19463" y="15465"/>
                    <a:pt x="19463" y="15501"/>
                    <a:pt x="19463" y="15501"/>
                  </a:cubicBezTo>
                  <a:cubicBezTo>
                    <a:pt x="19482" y="15501"/>
                    <a:pt x="19482" y="15537"/>
                    <a:pt x="19501" y="15537"/>
                  </a:cubicBezTo>
                  <a:cubicBezTo>
                    <a:pt x="19501" y="15501"/>
                    <a:pt x="19501" y="15501"/>
                    <a:pt x="19519" y="15501"/>
                  </a:cubicBezTo>
                  <a:cubicBezTo>
                    <a:pt x="19519" y="15501"/>
                    <a:pt x="19519" y="15501"/>
                    <a:pt x="19519" y="15501"/>
                  </a:cubicBezTo>
                  <a:cubicBezTo>
                    <a:pt x="19538" y="15501"/>
                    <a:pt x="19538" y="15537"/>
                    <a:pt x="19538" y="15537"/>
                  </a:cubicBezTo>
                  <a:cubicBezTo>
                    <a:pt x="19557" y="15537"/>
                    <a:pt x="19557" y="15574"/>
                    <a:pt x="19576" y="15610"/>
                  </a:cubicBezTo>
                  <a:cubicBezTo>
                    <a:pt x="19557" y="15610"/>
                    <a:pt x="19576" y="15610"/>
                    <a:pt x="19576" y="15646"/>
                  </a:cubicBezTo>
                  <a:cubicBezTo>
                    <a:pt x="19576" y="15646"/>
                    <a:pt x="19576" y="15646"/>
                    <a:pt x="19576" y="15646"/>
                  </a:cubicBezTo>
                  <a:cubicBezTo>
                    <a:pt x="19576" y="15646"/>
                    <a:pt x="19576" y="15683"/>
                    <a:pt x="19576" y="15719"/>
                  </a:cubicBezTo>
                  <a:cubicBezTo>
                    <a:pt x="19576" y="15719"/>
                    <a:pt x="19576" y="15755"/>
                    <a:pt x="19576" y="15755"/>
                  </a:cubicBezTo>
                  <a:cubicBezTo>
                    <a:pt x="19595" y="15792"/>
                    <a:pt x="19595" y="15828"/>
                    <a:pt x="19614" y="15828"/>
                  </a:cubicBezTo>
                  <a:cubicBezTo>
                    <a:pt x="19614" y="15864"/>
                    <a:pt x="19614" y="15864"/>
                    <a:pt x="19614" y="15864"/>
                  </a:cubicBezTo>
                  <a:cubicBezTo>
                    <a:pt x="19614" y="15901"/>
                    <a:pt x="19614" y="15901"/>
                    <a:pt x="19633" y="15937"/>
                  </a:cubicBezTo>
                  <a:cubicBezTo>
                    <a:pt x="19614" y="15937"/>
                    <a:pt x="19614" y="15937"/>
                    <a:pt x="19614" y="15937"/>
                  </a:cubicBezTo>
                  <a:cubicBezTo>
                    <a:pt x="19614" y="15973"/>
                    <a:pt x="19614" y="16009"/>
                    <a:pt x="19633" y="16009"/>
                  </a:cubicBezTo>
                  <a:cubicBezTo>
                    <a:pt x="19633" y="16046"/>
                    <a:pt x="19633" y="16082"/>
                    <a:pt x="19652" y="16118"/>
                  </a:cubicBezTo>
                  <a:cubicBezTo>
                    <a:pt x="19671" y="16118"/>
                    <a:pt x="19671" y="16118"/>
                    <a:pt x="19671" y="16118"/>
                  </a:cubicBezTo>
                  <a:cubicBezTo>
                    <a:pt x="19690" y="16118"/>
                    <a:pt x="19690" y="16118"/>
                    <a:pt x="19709" y="16118"/>
                  </a:cubicBezTo>
                  <a:cubicBezTo>
                    <a:pt x="19709" y="16155"/>
                    <a:pt x="19709" y="16155"/>
                    <a:pt x="19709" y="16155"/>
                  </a:cubicBezTo>
                  <a:cubicBezTo>
                    <a:pt x="19709" y="16155"/>
                    <a:pt x="19709" y="16155"/>
                    <a:pt x="19709" y="16155"/>
                  </a:cubicBezTo>
                  <a:cubicBezTo>
                    <a:pt x="19709" y="16155"/>
                    <a:pt x="19709" y="16191"/>
                    <a:pt x="19727" y="16191"/>
                  </a:cubicBezTo>
                  <a:cubicBezTo>
                    <a:pt x="19727" y="16191"/>
                    <a:pt x="19727" y="16191"/>
                    <a:pt x="19727" y="16191"/>
                  </a:cubicBezTo>
                  <a:cubicBezTo>
                    <a:pt x="19727" y="16191"/>
                    <a:pt x="19727" y="16191"/>
                    <a:pt x="19727" y="16191"/>
                  </a:cubicBezTo>
                  <a:cubicBezTo>
                    <a:pt x="19746" y="16191"/>
                    <a:pt x="19746" y="16227"/>
                    <a:pt x="19765" y="16227"/>
                  </a:cubicBezTo>
                  <a:cubicBezTo>
                    <a:pt x="19765" y="16227"/>
                    <a:pt x="19765" y="16227"/>
                    <a:pt x="19784" y="16227"/>
                  </a:cubicBezTo>
                  <a:cubicBezTo>
                    <a:pt x="19784" y="16227"/>
                    <a:pt x="19803" y="16227"/>
                    <a:pt x="19784" y="16264"/>
                  </a:cubicBezTo>
                  <a:cubicBezTo>
                    <a:pt x="19784" y="16264"/>
                    <a:pt x="19784" y="16264"/>
                    <a:pt x="19784" y="16264"/>
                  </a:cubicBezTo>
                  <a:cubicBezTo>
                    <a:pt x="19784" y="16300"/>
                    <a:pt x="19784" y="16300"/>
                    <a:pt x="19784" y="16336"/>
                  </a:cubicBezTo>
                  <a:cubicBezTo>
                    <a:pt x="19784" y="16336"/>
                    <a:pt x="19784" y="16336"/>
                    <a:pt x="19803" y="16336"/>
                  </a:cubicBezTo>
                  <a:cubicBezTo>
                    <a:pt x="19803" y="16336"/>
                    <a:pt x="19803" y="16336"/>
                    <a:pt x="19803" y="16336"/>
                  </a:cubicBezTo>
                  <a:cubicBezTo>
                    <a:pt x="19803" y="16372"/>
                    <a:pt x="19803" y="16372"/>
                    <a:pt x="19803" y="16372"/>
                  </a:cubicBezTo>
                  <a:cubicBezTo>
                    <a:pt x="19822" y="16372"/>
                    <a:pt x="19822" y="16409"/>
                    <a:pt x="19822" y="16445"/>
                  </a:cubicBezTo>
                  <a:cubicBezTo>
                    <a:pt x="19822" y="16445"/>
                    <a:pt x="19822" y="16445"/>
                    <a:pt x="19822" y="16445"/>
                  </a:cubicBezTo>
                  <a:cubicBezTo>
                    <a:pt x="19841" y="16481"/>
                    <a:pt x="19822" y="16518"/>
                    <a:pt x="19841" y="16518"/>
                  </a:cubicBezTo>
                  <a:cubicBezTo>
                    <a:pt x="19841" y="16518"/>
                    <a:pt x="19841" y="16554"/>
                    <a:pt x="19860" y="16518"/>
                  </a:cubicBezTo>
                  <a:cubicBezTo>
                    <a:pt x="19860" y="16518"/>
                    <a:pt x="19860" y="16518"/>
                    <a:pt x="19860" y="16481"/>
                  </a:cubicBezTo>
                  <a:cubicBezTo>
                    <a:pt x="19860" y="16481"/>
                    <a:pt x="19860" y="16481"/>
                    <a:pt x="19860" y="16481"/>
                  </a:cubicBezTo>
                  <a:cubicBezTo>
                    <a:pt x="19879" y="16518"/>
                    <a:pt x="19879" y="16518"/>
                    <a:pt x="19879" y="16554"/>
                  </a:cubicBezTo>
                  <a:cubicBezTo>
                    <a:pt x="19879" y="16554"/>
                    <a:pt x="19898" y="16554"/>
                    <a:pt x="19898" y="16554"/>
                  </a:cubicBezTo>
                  <a:cubicBezTo>
                    <a:pt x="19898" y="16554"/>
                    <a:pt x="19898" y="16554"/>
                    <a:pt x="19898" y="16518"/>
                  </a:cubicBezTo>
                  <a:cubicBezTo>
                    <a:pt x="19898" y="16518"/>
                    <a:pt x="19898" y="16518"/>
                    <a:pt x="19898" y="16518"/>
                  </a:cubicBezTo>
                  <a:cubicBezTo>
                    <a:pt x="19898" y="16554"/>
                    <a:pt x="19917" y="16554"/>
                    <a:pt x="19917" y="16554"/>
                  </a:cubicBezTo>
                  <a:cubicBezTo>
                    <a:pt x="19917" y="16554"/>
                    <a:pt x="19917" y="16554"/>
                    <a:pt x="19917" y="16590"/>
                  </a:cubicBezTo>
                  <a:cubicBezTo>
                    <a:pt x="19898" y="16590"/>
                    <a:pt x="19898" y="16663"/>
                    <a:pt x="19917" y="16663"/>
                  </a:cubicBezTo>
                  <a:cubicBezTo>
                    <a:pt x="19917" y="16699"/>
                    <a:pt x="19936" y="16663"/>
                    <a:pt x="19936" y="16663"/>
                  </a:cubicBezTo>
                  <a:cubicBezTo>
                    <a:pt x="19917" y="16735"/>
                    <a:pt x="19954" y="16735"/>
                    <a:pt x="19973" y="16772"/>
                  </a:cubicBezTo>
                  <a:cubicBezTo>
                    <a:pt x="19973" y="16772"/>
                    <a:pt x="19973" y="16772"/>
                    <a:pt x="19973" y="16808"/>
                  </a:cubicBezTo>
                  <a:cubicBezTo>
                    <a:pt x="19973" y="16808"/>
                    <a:pt x="19992" y="16808"/>
                    <a:pt x="19992" y="16844"/>
                  </a:cubicBezTo>
                  <a:cubicBezTo>
                    <a:pt x="20011" y="16844"/>
                    <a:pt x="20011" y="16881"/>
                    <a:pt x="20011" y="16881"/>
                  </a:cubicBezTo>
                  <a:cubicBezTo>
                    <a:pt x="20030" y="16917"/>
                    <a:pt x="20030" y="16917"/>
                    <a:pt x="20030" y="16953"/>
                  </a:cubicBezTo>
                  <a:cubicBezTo>
                    <a:pt x="20030" y="16990"/>
                    <a:pt x="20030" y="16990"/>
                    <a:pt x="20030" y="16990"/>
                  </a:cubicBezTo>
                  <a:cubicBezTo>
                    <a:pt x="20049" y="16990"/>
                    <a:pt x="20049" y="17026"/>
                    <a:pt x="20049" y="17026"/>
                  </a:cubicBezTo>
                  <a:cubicBezTo>
                    <a:pt x="20049" y="17026"/>
                    <a:pt x="20049" y="17026"/>
                    <a:pt x="20049" y="17062"/>
                  </a:cubicBezTo>
                  <a:cubicBezTo>
                    <a:pt x="20049" y="17062"/>
                    <a:pt x="20049" y="17062"/>
                    <a:pt x="20049" y="17098"/>
                  </a:cubicBezTo>
                  <a:cubicBezTo>
                    <a:pt x="20049" y="17098"/>
                    <a:pt x="20049" y="17135"/>
                    <a:pt x="20049" y="17135"/>
                  </a:cubicBezTo>
                  <a:cubicBezTo>
                    <a:pt x="20049" y="17171"/>
                    <a:pt x="20030" y="17171"/>
                    <a:pt x="20030" y="17171"/>
                  </a:cubicBezTo>
                  <a:cubicBezTo>
                    <a:pt x="20049" y="17171"/>
                    <a:pt x="20049" y="17207"/>
                    <a:pt x="20049" y="17207"/>
                  </a:cubicBezTo>
                  <a:cubicBezTo>
                    <a:pt x="20049" y="17244"/>
                    <a:pt x="20068" y="17244"/>
                    <a:pt x="20068" y="17280"/>
                  </a:cubicBezTo>
                  <a:cubicBezTo>
                    <a:pt x="20068" y="17280"/>
                    <a:pt x="20068" y="17316"/>
                    <a:pt x="20068" y="17316"/>
                  </a:cubicBezTo>
                  <a:cubicBezTo>
                    <a:pt x="20068" y="17316"/>
                    <a:pt x="20068" y="17316"/>
                    <a:pt x="20068" y="17353"/>
                  </a:cubicBezTo>
                  <a:cubicBezTo>
                    <a:pt x="20068" y="17353"/>
                    <a:pt x="20068" y="17389"/>
                    <a:pt x="20068" y="17389"/>
                  </a:cubicBezTo>
                  <a:cubicBezTo>
                    <a:pt x="20068" y="17425"/>
                    <a:pt x="20049" y="17425"/>
                    <a:pt x="20049" y="17425"/>
                  </a:cubicBezTo>
                  <a:cubicBezTo>
                    <a:pt x="20049" y="17462"/>
                    <a:pt x="20049" y="17498"/>
                    <a:pt x="20049" y="17534"/>
                  </a:cubicBezTo>
                  <a:cubicBezTo>
                    <a:pt x="20030" y="17570"/>
                    <a:pt x="20030" y="17570"/>
                    <a:pt x="20030" y="17570"/>
                  </a:cubicBezTo>
                  <a:cubicBezTo>
                    <a:pt x="20030" y="17570"/>
                    <a:pt x="20030" y="17570"/>
                    <a:pt x="20030" y="17607"/>
                  </a:cubicBezTo>
                  <a:cubicBezTo>
                    <a:pt x="20030" y="17643"/>
                    <a:pt x="20030" y="17679"/>
                    <a:pt x="20011" y="17716"/>
                  </a:cubicBezTo>
                  <a:cubicBezTo>
                    <a:pt x="20011" y="17716"/>
                    <a:pt x="20011" y="17752"/>
                    <a:pt x="20011" y="17752"/>
                  </a:cubicBezTo>
                  <a:cubicBezTo>
                    <a:pt x="20011" y="17752"/>
                    <a:pt x="20011" y="17752"/>
                    <a:pt x="20011" y="17752"/>
                  </a:cubicBezTo>
                  <a:cubicBezTo>
                    <a:pt x="19992" y="17788"/>
                    <a:pt x="19992" y="17788"/>
                    <a:pt x="19992" y="17788"/>
                  </a:cubicBezTo>
                  <a:cubicBezTo>
                    <a:pt x="19992" y="17825"/>
                    <a:pt x="19992" y="17897"/>
                    <a:pt x="19954" y="17897"/>
                  </a:cubicBezTo>
                  <a:cubicBezTo>
                    <a:pt x="19954" y="17897"/>
                    <a:pt x="19936" y="17897"/>
                    <a:pt x="19936" y="17933"/>
                  </a:cubicBezTo>
                  <a:cubicBezTo>
                    <a:pt x="19917" y="17970"/>
                    <a:pt x="19917" y="18006"/>
                    <a:pt x="19898" y="18042"/>
                  </a:cubicBezTo>
                  <a:cubicBezTo>
                    <a:pt x="19898" y="18079"/>
                    <a:pt x="19879" y="18079"/>
                    <a:pt x="19879" y="18115"/>
                  </a:cubicBezTo>
                  <a:cubicBezTo>
                    <a:pt x="19879" y="18115"/>
                    <a:pt x="19879" y="18115"/>
                    <a:pt x="19879" y="18115"/>
                  </a:cubicBezTo>
                  <a:cubicBezTo>
                    <a:pt x="19879" y="18151"/>
                    <a:pt x="19879" y="18151"/>
                    <a:pt x="19879" y="18151"/>
                  </a:cubicBezTo>
                  <a:cubicBezTo>
                    <a:pt x="19879" y="18151"/>
                    <a:pt x="19879" y="18151"/>
                    <a:pt x="19879" y="18151"/>
                  </a:cubicBezTo>
                  <a:cubicBezTo>
                    <a:pt x="19860" y="18188"/>
                    <a:pt x="19860" y="18188"/>
                    <a:pt x="19860" y="18188"/>
                  </a:cubicBezTo>
                  <a:cubicBezTo>
                    <a:pt x="19841" y="18224"/>
                    <a:pt x="19841" y="18260"/>
                    <a:pt x="19841" y="18296"/>
                  </a:cubicBezTo>
                  <a:cubicBezTo>
                    <a:pt x="19822" y="18333"/>
                    <a:pt x="19822" y="18369"/>
                    <a:pt x="19822" y="18405"/>
                  </a:cubicBezTo>
                  <a:cubicBezTo>
                    <a:pt x="19822" y="18442"/>
                    <a:pt x="19822" y="18442"/>
                    <a:pt x="19822" y="18442"/>
                  </a:cubicBezTo>
                  <a:cubicBezTo>
                    <a:pt x="19822" y="18442"/>
                    <a:pt x="19822" y="18442"/>
                    <a:pt x="19822" y="18478"/>
                  </a:cubicBezTo>
                  <a:cubicBezTo>
                    <a:pt x="19822" y="18478"/>
                    <a:pt x="19822" y="18514"/>
                    <a:pt x="19822" y="18514"/>
                  </a:cubicBezTo>
                  <a:cubicBezTo>
                    <a:pt x="19803" y="18514"/>
                    <a:pt x="19803" y="18514"/>
                    <a:pt x="19803" y="18514"/>
                  </a:cubicBezTo>
                  <a:cubicBezTo>
                    <a:pt x="19803" y="18551"/>
                    <a:pt x="19784" y="18551"/>
                    <a:pt x="19784" y="18551"/>
                  </a:cubicBezTo>
                  <a:cubicBezTo>
                    <a:pt x="19746" y="18551"/>
                    <a:pt x="19709" y="18551"/>
                    <a:pt x="19690" y="18551"/>
                  </a:cubicBezTo>
                  <a:cubicBezTo>
                    <a:pt x="19652" y="18587"/>
                    <a:pt x="19652" y="18623"/>
                    <a:pt x="19633" y="18659"/>
                  </a:cubicBezTo>
                  <a:cubicBezTo>
                    <a:pt x="19633" y="18659"/>
                    <a:pt x="19614" y="18659"/>
                    <a:pt x="19595" y="18659"/>
                  </a:cubicBezTo>
                  <a:cubicBezTo>
                    <a:pt x="19595" y="18659"/>
                    <a:pt x="19595" y="18659"/>
                    <a:pt x="19595" y="18659"/>
                  </a:cubicBezTo>
                  <a:cubicBezTo>
                    <a:pt x="19576" y="18696"/>
                    <a:pt x="19595" y="18696"/>
                    <a:pt x="19595" y="18696"/>
                  </a:cubicBezTo>
                  <a:cubicBezTo>
                    <a:pt x="19595" y="18696"/>
                    <a:pt x="19595" y="18732"/>
                    <a:pt x="19595" y="18732"/>
                  </a:cubicBezTo>
                  <a:cubicBezTo>
                    <a:pt x="19595" y="18696"/>
                    <a:pt x="19576" y="18696"/>
                    <a:pt x="19576" y="18696"/>
                  </a:cubicBezTo>
                  <a:cubicBezTo>
                    <a:pt x="19576" y="18696"/>
                    <a:pt x="19576" y="18696"/>
                    <a:pt x="19576" y="18696"/>
                  </a:cubicBezTo>
                  <a:cubicBezTo>
                    <a:pt x="19557" y="18659"/>
                    <a:pt x="19557" y="18659"/>
                    <a:pt x="19538" y="18623"/>
                  </a:cubicBezTo>
                  <a:cubicBezTo>
                    <a:pt x="19538" y="18623"/>
                    <a:pt x="19538" y="18623"/>
                    <a:pt x="19538" y="18587"/>
                  </a:cubicBezTo>
                  <a:cubicBezTo>
                    <a:pt x="19538" y="18587"/>
                    <a:pt x="19538" y="18587"/>
                    <a:pt x="19538" y="18587"/>
                  </a:cubicBezTo>
                  <a:cubicBezTo>
                    <a:pt x="19519" y="18587"/>
                    <a:pt x="19519" y="18623"/>
                    <a:pt x="19501" y="18587"/>
                  </a:cubicBezTo>
                  <a:cubicBezTo>
                    <a:pt x="19519" y="18587"/>
                    <a:pt x="19519" y="18551"/>
                    <a:pt x="19519" y="18551"/>
                  </a:cubicBezTo>
                  <a:cubicBezTo>
                    <a:pt x="19519" y="18551"/>
                    <a:pt x="19519" y="18514"/>
                    <a:pt x="19519" y="18514"/>
                  </a:cubicBezTo>
                  <a:cubicBezTo>
                    <a:pt x="19501" y="18514"/>
                    <a:pt x="19501" y="18551"/>
                    <a:pt x="19482" y="18551"/>
                  </a:cubicBezTo>
                  <a:cubicBezTo>
                    <a:pt x="19501" y="18587"/>
                    <a:pt x="19482" y="18587"/>
                    <a:pt x="19482" y="18587"/>
                  </a:cubicBezTo>
                  <a:cubicBezTo>
                    <a:pt x="19463" y="18587"/>
                    <a:pt x="19463" y="18587"/>
                    <a:pt x="19463" y="18587"/>
                  </a:cubicBezTo>
                  <a:cubicBezTo>
                    <a:pt x="19463" y="18623"/>
                    <a:pt x="19444" y="18659"/>
                    <a:pt x="19444" y="18659"/>
                  </a:cubicBezTo>
                  <a:cubicBezTo>
                    <a:pt x="19425" y="18659"/>
                    <a:pt x="19425" y="18659"/>
                    <a:pt x="19425" y="18659"/>
                  </a:cubicBezTo>
                  <a:cubicBezTo>
                    <a:pt x="19406" y="18623"/>
                    <a:pt x="19387" y="18623"/>
                    <a:pt x="19368" y="18587"/>
                  </a:cubicBezTo>
                  <a:cubicBezTo>
                    <a:pt x="19368" y="18587"/>
                    <a:pt x="19349" y="18587"/>
                    <a:pt x="19349" y="18587"/>
                  </a:cubicBezTo>
                  <a:cubicBezTo>
                    <a:pt x="19349" y="18587"/>
                    <a:pt x="19349" y="18587"/>
                    <a:pt x="19349" y="18587"/>
                  </a:cubicBezTo>
                  <a:cubicBezTo>
                    <a:pt x="19330" y="18551"/>
                    <a:pt x="19311" y="18587"/>
                    <a:pt x="19311" y="18587"/>
                  </a:cubicBezTo>
                  <a:cubicBezTo>
                    <a:pt x="19292" y="18587"/>
                    <a:pt x="19292" y="18551"/>
                    <a:pt x="19292" y="18551"/>
                  </a:cubicBezTo>
                  <a:cubicBezTo>
                    <a:pt x="19292" y="18551"/>
                    <a:pt x="19292" y="18551"/>
                    <a:pt x="19292" y="18514"/>
                  </a:cubicBezTo>
                  <a:cubicBezTo>
                    <a:pt x="19274" y="18514"/>
                    <a:pt x="19274" y="18514"/>
                    <a:pt x="19274" y="18514"/>
                  </a:cubicBezTo>
                  <a:cubicBezTo>
                    <a:pt x="19274" y="18514"/>
                    <a:pt x="19255" y="18514"/>
                    <a:pt x="19255" y="18514"/>
                  </a:cubicBezTo>
                  <a:cubicBezTo>
                    <a:pt x="19236" y="18514"/>
                    <a:pt x="19236" y="18478"/>
                    <a:pt x="19236" y="18442"/>
                  </a:cubicBezTo>
                  <a:cubicBezTo>
                    <a:pt x="19217" y="18442"/>
                    <a:pt x="19198" y="18405"/>
                    <a:pt x="19198" y="18369"/>
                  </a:cubicBezTo>
                  <a:cubicBezTo>
                    <a:pt x="19217" y="18333"/>
                    <a:pt x="19217" y="18296"/>
                    <a:pt x="19198" y="18260"/>
                  </a:cubicBezTo>
                  <a:cubicBezTo>
                    <a:pt x="19198" y="18260"/>
                    <a:pt x="19198" y="18260"/>
                    <a:pt x="19198" y="18224"/>
                  </a:cubicBezTo>
                  <a:cubicBezTo>
                    <a:pt x="19198" y="18224"/>
                    <a:pt x="19198" y="18224"/>
                    <a:pt x="19179" y="18224"/>
                  </a:cubicBezTo>
                  <a:cubicBezTo>
                    <a:pt x="19179" y="18224"/>
                    <a:pt x="19179" y="18224"/>
                    <a:pt x="19179" y="18188"/>
                  </a:cubicBezTo>
                  <a:cubicBezTo>
                    <a:pt x="19160" y="18188"/>
                    <a:pt x="19160" y="18151"/>
                    <a:pt x="19160" y="18151"/>
                  </a:cubicBezTo>
                  <a:cubicBezTo>
                    <a:pt x="19141" y="18151"/>
                    <a:pt x="19141" y="18151"/>
                    <a:pt x="19141" y="18151"/>
                  </a:cubicBezTo>
                  <a:cubicBezTo>
                    <a:pt x="19122" y="18151"/>
                    <a:pt x="19122" y="18151"/>
                    <a:pt x="19122" y="18151"/>
                  </a:cubicBezTo>
                  <a:cubicBezTo>
                    <a:pt x="19122" y="18151"/>
                    <a:pt x="19122" y="18151"/>
                    <a:pt x="19122" y="18151"/>
                  </a:cubicBezTo>
                  <a:cubicBezTo>
                    <a:pt x="19103" y="18151"/>
                    <a:pt x="19122" y="18115"/>
                    <a:pt x="19122" y="18115"/>
                  </a:cubicBezTo>
                  <a:cubicBezTo>
                    <a:pt x="19122" y="18079"/>
                    <a:pt x="19122" y="18079"/>
                    <a:pt x="19141" y="18042"/>
                  </a:cubicBezTo>
                  <a:cubicBezTo>
                    <a:pt x="19122" y="18042"/>
                    <a:pt x="19122" y="18006"/>
                    <a:pt x="19122" y="18006"/>
                  </a:cubicBezTo>
                  <a:cubicBezTo>
                    <a:pt x="19103" y="18006"/>
                    <a:pt x="19103" y="17970"/>
                    <a:pt x="19103" y="17970"/>
                  </a:cubicBezTo>
                  <a:cubicBezTo>
                    <a:pt x="19103" y="18006"/>
                    <a:pt x="19084" y="18042"/>
                    <a:pt x="19084" y="18079"/>
                  </a:cubicBezTo>
                  <a:cubicBezTo>
                    <a:pt x="19084" y="18079"/>
                    <a:pt x="19084" y="18079"/>
                    <a:pt x="19084" y="18079"/>
                  </a:cubicBezTo>
                  <a:cubicBezTo>
                    <a:pt x="19065" y="18115"/>
                    <a:pt x="19065" y="18079"/>
                    <a:pt x="19065" y="18079"/>
                  </a:cubicBezTo>
                  <a:cubicBezTo>
                    <a:pt x="19047" y="18115"/>
                    <a:pt x="19047" y="18115"/>
                    <a:pt x="19028" y="18115"/>
                  </a:cubicBezTo>
                  <a:cubicBezTo>
                    <a:pt x="19028" y="18115"/>
                    <a:pt x="19028" y="18115"/>
                    <a:pt x="19028" y="18115"/>
                  </a:cubicBezTo>
                  <a:cubicBezTo>
                    <a:pt x="19028" y="18079"/>
                    <a:pt x="19028" y="18079"/>
                    <a:pt x="19028" y="18079"/>
                  </a:cubicBezTo>
                  <a:cubicBezTo>
                    <a:pt x="19047" y="18079"/>
                    <a:pt x="19047" y="18079"/>
                    <a:pt x="19047" y="18079"/>
                  </a:cubicBezTo>
                  <a:cubicBezTo>
                    <a:pt x="19065" y="18042"/>
                    <a:pt x="19065" y="18042"/>
                    <a:pt x="19065" y="18006"/>
                  </a:cubicBezTo>
                  <a:cubicBezTo>
                    <a:pt x="19065" y="17970"/>
                    <a:pt x="19065" y="17970"/>
                    <a:pt x="19065" y="17970"/>
                  </a:cubicBezTo>
                  <a:cubicBezTo>
                    <a:pt x="19065" y="17933"/>
                    <a:pt x="19065" y="17933"/>
                    <a:pt x="19065" y="17933"/>
                  </a:cubicBezTo>
                  <a:cubicBezTo>
                    <a:pt x="19065" y="17897"/>
                    <a:pt x="19084" y="17897"/>
                    <a:pt x="19103" y="17861"/>
                  </a:cubicBezTo>
                  <a:cubicBezTo>
                    <a:pt x="19103" y="17861"/>
                    <a:pt x="19084" y="17861"/>
                    <a:pt x="19084" y="17825"/>
                  </a:cubicBezTo>
                  <a:cubicBezTo>
                    <a:pt x="19084" y="17825"/>
                    <a:pt x="19103" y="17825"/>
                    <a:pt x="19103" y="17788"/>
                  </a:cubicBezTo>
                  <a:cubicBezTo>
                    <a:pt x="19103" y="17788"/>
                    <a:pt x="19103" y="17788"/>
                    <a:pt x="19103" y="17788"/>
                  </a:cubicBezTo>
                  <a:cubicBezTo>
                    <a:pt x="19103" y="17788"/>
                    <a:pt x="19084" y="17788"/>
                    <a:pt x="19084" y="17752"/>
                  </a:cubicBezTo>
                  <a:cubicBezTo>
                    <a:pt x="19084" y="17752"/>
                    <a:pt x="19084" y="17752"/>
                    <a:pt x="19084" y="17752"/>
                  </a:cubicBezTo>
                  <a:cubicBezTo>
                    <a:pt x="19084" y="17752"/>
                    <a:pt x="19084" y="17752"/>
                    <a:pt x="19084" y="17752"/>
                  </a:cubicBezTo>
                  <a:cubicBezTo>
                    <a:pt x="19084" y="17788"/>
                    <a:pt x="19065" y="17788"/>
                    <a:pt x="19065" y="17825"/>
                  </a:cubicBezTo>
                  <a:cubicBezTo>
                    <a:pt x="19065" y="17825"/>
                    <a:pt x="19065" y="17825"/>
                    <a:pt x="19047" y="17861"/>
                  </a:cubicBezTo>
                  <a:cubicBezTo>
                    <a:pt x="19047" y="17861"/>
                    <a:pt x="19047" y="17861"/>
                    <a:pt x="19047" y="17897"/>
                  </a:cubicBezTo>
                  <a:cubicBezTo>
                    <a:pt x="19047" y="17897"/>
                    <a:pt x="19028" y="17897"/>
                    <a:pt x="19028" y="17897"/>
                  </a:cubicBezTo>
                  <a:cubicBezTo>
                    <a:pt x="19009" y="17897"/>
                    <a:pt x="19009" y="17933"/>
                    <a:pt x="18990" y="17970"/>
                  </a:cubicBezTo>
                  <a:cubicBezTo>
                    <a:pt x="18990" y="17970"/>
                    <a:pt x="18990" y="18006"/>
                    <a:pt x="18971" y="18006"/>
                  </a:cubicBezTo>
                  <a:cubicBezTo>
                    <a:pt x="18971" y="18006"/>
                    <a:pt x="18971" y="18042"/>
                    <a:pt x="18971" y="18042"/>
                  </a:cubicBezTo>
                  <a:cubicBezTo>
                    <a:pt x="18971" y="18042"/>
                    <a:pt x="18971" y="18042"/>
                    <a:pt x="18971" y="18042"/>
                  </a:cubicBezTo>
                  <a:cubicBezTo>
                    <a:pt x="18971" y="18079"/>
                    <a:pt x="18971" y="18079"/>
                    <a:pt x="18952" y="18079"/>
                  </a:cubicBezTo>
                  <a:cubicBezTo>
                    <a:pt x="18952" y="18042"/>
                    <a:pt x="18933" y="18042"/>
                    <a:pt x="18933" y="18006"/>
                  </a:cubicBezTo>
                  <a:cubicBezTo>
                    <a:pt x="18933" y="18006"/>
                    <a:pt x="18933" y="18006"/>
                    <a:pt x="18933" y="18006"/>
                  </a:cubicBezTo>
                  <a:cubicBezTo>
                    <a:pt x="18933" y="18006"/>
                    <a:pt x="18933" y="18006"/>
                    <a:pt x="18933" y="18006"/>
                  </a:cubicBezTo>
                  <a:cubicBezTo>
                    <a:pt x="18933" y="18006"/>
                    <a:pt x="18933" y="18006"/>
                    <a:pt x="18933" y="17970"/>
                  </a:cubicBezTo>
                  <a:cubicBezTo>
                    <a:pt x="18933" y="17970"/>
                    <a:pt x="18933" y="17970"/>
                    <a:pt x="18933" y="17970"/>
                  </a:cubicBezTo>
                  <a:cubicBezTo>
                    <a:pt x="18933" y="17933"/>
                    <a:pt x="18933" y="17933"/>
                    <a:pt x="18914" y="17897"/>
                  </a:cubicBezTo>
                  <a:cubicBezTo>
                    <a:pt x="18914" y="17897"/>
                    <a:pt x="18914" y="17897"/>
                    <a:pt x="18914" y="17897"/>
                  </a:cubicBezTo>
                  <a:cubicBezTo>
                    <a:pt x="18914" y="17897"/>
                    <a:pt x="18914" y="17897"/>
                    <a:pt x="18895" y="17897"/>
                  </a:cubicBezTo>
                  <a:cubicBezTo>
                    <a:pt x="18895" y="17861"/>
                    <a:pt x="18895" y="17825"/>
                    <a:pt x="18895" y="17825"/>
                  </a:cubicBezTo>
                  <a:cubicBezTo>
                    <a:pt x="18876" y="17825"/>
                    <a:pt x="18857" y="17825"/>
                    <a:pt x="18857" y="17788"/>
                  </a:cubicBezTo>
                  <a:cubicBezTo>
                    <a:pt x="18857" y="17752"/>
                    <a:pt x="18876" y="17752"/>
                    <a:pt x="18857" y="17716"/>
                  </a:cubicBezTo>
                  <a:cubicBezTo>
                    <a:pt x="18857" y="17716"/>
                    <a:pt x="18839" y="17716"/>
                    <a:pt x="18839" y="17716"/>
                  </a:cubicBezTo>
                  <a:cubicBezTo>
                    <a:pt x="18839" y="17716"/>
                    <a:pt x="18839" y="17716"/>
                    <a:pt x="18839" y="17679"/>
                  </a:cubicBezTo>
                  <a:cubicBezTo>
                    <a:pt x="18839" y="17679"/>
                    <a:pt x="18820" y="17679"/>
                    <a:pt x="18820" y="17679"/>
                  </a:cubicBezTo>
                  <a:cubicBezTo>
                    <a:pt x="18820" y="17679"/>
                    <a:pt x="18801" y="17679"/>
                    <a:pt x="18801" y="17679"/>
                  </a:cubicBezTo>
                  <a:cubicBezTo>
                    <a:pt x="18782" y="17679"/>
                    <a:pt x="18782" y="17643"/>
                    <a:pt x="18763" y="17643"/>
                  </a:cubicBezTo>
                  <a:cubicBezTo>
                    <a:pt x="18744" y="17643"/>
                    <a:pt x="18744" y="17643"/>
                    <a:pt x="18744" y="17643"/>
                  </a:cubicBezTo>
                  <a:cubicBezTo>
                    <a:pt x="18725" y="17643"/>
                    <a:pt x="18706" y="17607"/>
                    <a:pt x="18706" y="17607"/>
                  </a:cubicBezTo>
                  <a:cubicBezTo>
                    <a:pt x="18687" y="17607"/>
                    <a:pt x="18668" y="17607"/>
                    <a:pt x="18649" y="17607"/>
                  </a:cubicBezTo>
                  <a:cubicBezTo>
                    <a:pt x="18630" y="17607"/>
                    <a:pt x="18630" y="17607"/>
                    <a:pt x="18630" y="17607"/>
                  </a:cubicBezTo>
                  <a:cubicBezTo>
                    <a:pt x="18612" y="17607"/>
                    <a:pt x="18593" y="17607"/>
                    <a:pt x="18574" y="17607"/>
                  </a:cubicBezTo>
                  <a:cubicBezTo>
                    <a:pt x="18555" y="17643"/>
                    <a:pt x="18536" y="17643"/>
                    <a:pt x="18536" y="17643"/>
                  </a:cubicBezTo>
                  <a:cubicBezTo>
                    <a:pt x="18517" y="17643"/>
                    <a:pt x="18517" y="17679"/>
                    <a:pt x="18517" y="17679"/>
                  </a:cubicBezTo>
                  <a:cubicBezTo>
                    <a:pt x="18517" y="17679"/>
                    <a:pt x="18517" y="17679"/>
                    <a:pt x="18498" y="17679"/>
                  </a:cubicBezTo>
                  <a:cubicBezTo>
                    <a:pt x="18479" y="17679"/>
                    <a:pt x="18441" y="17716"/>
                    <a:pt x="18422" y="17752"/>
                  </a:cubicBezTo>
                  <a:cubicBezTo>
                    <a:pt x="18403" y="17752"/>
                    <a:pt x="18385" y="17752"/>
                    <a:pt x="18366" y="17752"/>
                  </a:cubicBezTo>
                  <a:cubicBezTo>
                    <a:pt x="18328" y="17752"/>
                    <a:pt x="18309" y="17788"/>
                    <a:pt x="18271" y="17825"/>
                  </a:cubicBezTo>
                  <a:cubicBezTo>
                    <a:pt x="18271" y="17825"/>
                    <a:pt x="18271" y="17825"/>
                    <a:pt x="18252" y="17825"/>
                  </a:cubicBezTo>
                  <a:cubicBezTo>
                    <a:pt x="18233" y="17825"/>
                    <a:pt x="18252" y="17897"/>
                    <a:pt x="18233" y="17933"/>
                  </a:cubicBezTo>
                  <a:cubicBezTo>
                    <a:pt x="18233" y="17933"/>
                    <a:pt x="18233" y="17933"/>
                    <a:pt x="18233" y="17933"/>
                  </a:cubicBezTo>
                  <a:cubicBezTo>
                    <a:pt x="18233" y="17933"/>
                    <a:pt x="18233" y="17933"/>
                    <a:pt x="18233" y="17933"/>
                  </a:cubicBezTo>
                  <a:cubicBezTo>
                    <a:pt x="18214" y="17970"/>
                    <a:pt x="18214" y="17970"/>
                    <a:pt x="18214" y="17970"/>
                  </a:cubicBezTo>
                  <a:cubicBezTo>
                    <a:pt x="18214" y="17970"/>
                    <a:pt x="18195" y="18006"/>
                    <a:pt x="18195" y="18006"/>
                  </a:cubicBezTo>
                  <a:cubicBezTo>
                    <a:pt x="18195" y="17970"/>
                    <a:pt x="18177" y="17970"/>
                    <a:pt x="18177" y="17970"/>
                  </a:cubicBezTo>
                  <a:cubicBezTo>
                    <a:pt x="18177" y="17970"/>
                    <a:pt x="18158" y="17970"/>
                    <a:pt x="18158" y="18006"/>
                  </a:cubicBezTo>
                  <a:cubicBezTo>
                    <a:pt x="18158" y="18006"/>
                    <a:pt x="18139" y="18006"/>
                    <a:pt x="18139" y="18006"/>
                  </a:cubicBezTo>
                  <a:cubicBezTo>
                    <a:pt x="18139" y="18006"/>
                    <a:pt x="18120" y="17970"/>
                    <a:pt x="18120" y="17970"/>
                  </a:cubicBezTo>
                  <a:cubicBezTo>
                    <a:pt x="18101" y="17970"/>
                    <a:pt x="18082" y="17970"/>
                    <a:pt x="18063" y="18006"/>
                  </a:cubicBezTo>
                  <a:cubicBezTo>
                    <a:pt x="18063" y="18006"/>
                    <a:pt x="18063" y="18006"/>
                    <a:pt x="18044" y="18006"/>
                  </a:cubicBezTo>
                  <a:cubicBezTo>
                    <a:pt x="18044" y="18006"/>
                    <a:pt x="18044" y="18006"/>
                    <a:pt x="18044" y="18006"/>
                  </a:cubicBezTo>
                  <a:cubicBezTo>
                    <a:pt x="18025" y="18006"/>
                    <a:pt x="18025" y="18006"/>
                    <a:pt x="18025" y="18006"/>
                  </a:cubicBezTo>
                  <a:cubicBezTo>
                    <a:pt x="18006" y="18006"/>
                    <a:pt x="17987" y="18006"/>
                    <a:pt x="17987" y="18042"/>
                  </a:cubicBezTo>
                  <a:cubicBezTo>
                    <a:pt x="17968" y="18042"/>
                    <a:pt x="17968" y="18079"/>
                    <a:pt x="17968" y="18079"/>
                  </a:cubicBezTo>
                  <a:cubicBezTo>
                    <a:pt x="17968" y="18079"/>
                    <a:pt x="17968" y="18079"/>
                    <a:pt x="17950" y="18115"/>
                  </a:cubicBezTo>
                  <a:cubicBezTo>
                    <a:pt x="17950" y="18115"/>
                    <a:pt x="17931" y="18115"/>
                    <a:pt x="17912" y="18115"/>
                  </a:cubicBezTo>
                  <a:cubicBezTo>
                    <a:pt x="17912" y="18115"/>
                    <a:pt x="17912" y="18151"/>
                    <a:pt x="17912" y="18151"/>
                  </a:cubicBezTo>
                  <a:cubicBezTo>
                    <a:pt x="17912" y="18151"/>
                    <a:pt x="17912" y="18151"/>
                    <a:pt x="17912" y="18151"/>
                  </a:cubicBezTo>
                  <a:cubicBezTo>
                    <a:pt x="17912" y="18151"/>
                    <a:pt x="17912" y="18188"/>
                    <a:pt x="17893" y="18188"/>
                  </a:cubicBezTo>
                  <a:cubicBezTo>
                    <a:pt x="17893" y="18188"/>
                    <a:pt x="17893" y="18188"/>
                    <a:pt x="17893" y="18188"/>
                  </a:cubicBezTo>
                  <a:cubicBezTo>
                    <a:pt x="17874" y="18188"/>
                    <a:pt x="17874" y="18224"/>
                    <a:pt x="17855" y="18188"/>
                  </a:cubicBezTo>
                  <a:cubicBezTo>
                    <a:pt x="17855" y="18188"/>
                    <a:pt x="17855" y="18188"/>
                    <a:pt x="17855" y="18188"/>
                  </a:cubicBezTo>
                  <a:cubicBezTo>
                    <a:pt x="17855" y="18224"/>
                    <a:pt x="17855" y="18188"/>
                    <a:pt x="17836" y="18188"/>
                  </a:cubicBezTo>
                  <a:cubicBezTo>
                    <a:pt x="17836" y="18188"/>
                    <a:pt x="17836" y="18224"/>
                    <a:pt x="17836" y="18224"/>
                  </a:cubicBezTo>
                  <a:cubicBezTo>
                    <a:pt x="17798" y="18188"/>
                    <a:pt x="17779" y="18188"/>
                    <a:pt x="17760" y="18188"/>
                  </a:cubicBezTo>
                  <a:cubicBezTo>
                    <a:pt x="17760" y="18188"/>
                    <a:pt x="17760" y="18188"/>
                    <a:pt x="17741" y="18151"/>
                  </a:cubicBezTo>
                  <a:cubicBezTo>
                    <a:pt x="17741" y="18151"/>
                    <a:pt x="17741" y="18151"/>
                    <a:pt x="17723" y="18151"/>
                  </a:cubicBezTo>
                  <a:cubicBezTo>
                    <a:pt x="17723" y="18115"/>
                    <a:pt x="17723" y="18115"/>
                    <a:pt x="17704" y="18115"/>
                  </a:cubicBezTo>
                  <a:cubicBezTo>
                    <a:pt x="17704" y="18115"/>
                    <a:pt x="17704" y="18115"/>
                    <a:pt x="17704" y="18115"/>
                  </a:cubicBezTo>
                  <a:cubicBezTo>
                    <a:pt x="17704" y="18115"/>
                    <a:pt x="17704" y="18115"/>
                    <a:pt x="17704" y="18115"/>
                  </a:cubicBezTo>
                  <a:cubicBezTo>
                    <a:pt x="17685" y="18079"/>
                    <a:pt x="17685" y="18079"/>
                    <a:pt x="17685" y="18079"/>
                  </a:cubicBezTo>
                  <a:cubicBezTo>
                    <a:pt x="17685" y="18042"/>
                    <a:pt x="17685" y="18042"/>
                    <a:pt x="17685" y="18042"/>
                  </a:cubicBezTo>
                  <a:cubicBezTo>
                    <a:pt x="17704" y="18042"/>
                    <a:pt x="17704" y="18042"/>
                    <a:pt x="17723" y="18042"/>
                  </a:cubicBezTo>
                  <a:cubicBezTo>
                    <a:pt x="17723" y="18006"/>
                    <a:pt x="17723" y="18006"/>
                    <a:pt x="17741" y="17970"/>
                  </a:cubicBezTo>
                  <a:cubicBezTo>
                    <a:pt x="17741" y="17970"/>
                    <a:pt x="17723" y="17933"/>
                    <a:pt x="17723" y="17933"/>
                  </a:cubicBezTo>
                  <a:cubicBezTo>
                    <a:pt x="17723" y="17897"/>
                    <a:pt x="17723" y="17897"/>
                    <a:pt x="17723" y="17897"/>
                  </a:cubicBezTo>
                  <a:cubicBezTo>
                    <a:pt x="17723" y="17861"/>
                    <a:pt x="17723" y="17788"/>
                    <a:pt x="17723" y="17752"/>
                  </a:cubicBezTo>
                  <a:cubicBezTo>
                    <a:pt x="17704" y="17716"/>
                    <a:pt x="17685" y="17643"/>
                    <a:pt x="17666" y="17570"/>
                  </a:cubicBezTo>
                  <a:cubicBezTo>
                    <a:pt x="17666" y="17534"/>
                    <a:pt x="17666" y="17498"/>
                    <a:pt x="17666" y="17425"/>
                  </a:cubicBezTo>
                  <a:cubicBezTo>
                    <a:pt x="17647" y="17425"/>
                    <a:pt x="17647" y="17389"/>
                    <a:pt x="17628" y="17353"/>
                  </a:cubicBezTo>
                  <a:cubicBezTo>
                    <a:pt x="17628" y="17353"/>
                    <a:pt x="17628" y="17353"/>
                    <a:pt x="17628" y="17353"/>
                  </a:cubicBezTo>
                  <a:cubicBezTo>
                    <a:pt x="17609" y="17353"/>
                    <a:pt x="17609" y="17316"/>
                    <a:pt x="17609" y="17316"/>
                  </a:cubicBezTo>
                  <a:cubicBezTo>
                    <a:pt x="17609" y="17280"/>
                    <a:pt x="17609" y="17207"/>
                    <a:pt x="17590" y="17171"/>
                  </a:cubicBezTo>
                  <a:cubicBezTo>
                    <a:pt x="17590" y="17171"/>
                    <a:pt x="17590" y="17171"/>
                    <a:pt x="17571" y="17171"/>
                  </a:cubicBezTo>
                  <a:cubicBezTo>
                    <a:pt x="17571" y="17135"/>
                    <a:pt x="17533" y="17098"/>
                    <a:pt x="17533" y="17062"/>
                  </a:cubicBezTo>
                  <a:cubicBezTo>
                    <a:pt x="17515" y="17062"/>
                    <a:pt x="17515" y="17026"/>
                    <a:pt x="17515" y="17026"/>
                  </a:cubicBezTo>
                  <a:cubicBezTo>
                    <a:pt x="17515" y="17026"/>
                    <a:pt x="17515" y="17026"/>
                    <a:pt x="17533" y="17026"/>
                  </a:cubicBezTo>
                  <a:close/>
                  <a:moveTo>
                    <a:pt x="19065" y="18151"/>
                  </a:moveTo>
                  <a:cubicBezTo>
                    <a:pt x="19065" y="18151"/>
                    <a:pt x="19065" y="18151"/>
                    <a:pt x="19065" y="18151"/>
                  </a:cubicBezTo>
                  <a:cubicBezTo>
                    <a:pt x="19065" y="18188"/>
                    <a:pt x="19084" y="18151"/>
                    <a:pt x="19103" y="18188"/>
                  </a:cubicBezTo>
                  <a:cubicBezTo>
                    <a:pt x="19103" y="18188"/>
                    <a:pt x="19084" y="18224"/>
                    <a:pt x="19084" y="18224"/>
                  </a:cubicBezTo>
                  <a:cubicBezTo>
                    <a:pt x="19065" y="18224"/>
                    <a:pt x="19065" y="18224"/>
                    <a:pt x="19065" y="18224"/>
                  </a:cubicBezTo>
                  <a:cubicBezTo>
                    <a:pt x="19065" y="18224"/>
                    <a:pt x="19047" y="18224"/>
                    <a:pt x="19047" y="18224"/>
                  </a:cubicBezTo>
                  <a:cubicBezTo>
                    <a:pt x="19047" y="18224"/>
                    <a:pt x="19047" y="18224"/>
                    <a:pt x="19047" y="18224"/>
                  </a:cubicBezTo>
                  <a:cubicBezTo>
                    <a:pt x="19028" y="18224"/>
                    <a:pt x="19028" y="18224"/>
                    <a:pt x="19028" y="18224"/>
                  </a:cubicBezTo>
                  <a:cubicBezTo>
                    <a:pt x="19009" y="18224"/>
                    <a:pt x="19009" y="18224"/>
                    <a:pt x="19009" y="18224"/>
                  </a:cubicBezTo>
                  <a:cubicBezTo>
                    <a:pt x="19009" y="18188"/>
                    <a:pt x="19009" y="18188"/>
                    <a:pt x="19009" y="18188"/>
                  </a:cubicBezTo>
                  <a:cubicBezTo>
                    <a:pt x="19028" y="18188"/>
                    <a:pt x="19047" y="18151"/>
                    <a:pt x="19065" y="18151"/>
                  </a:cubicBezTo>
                  <a:close/>
                  <a:moveTo>
                    <a:pt x="19482" y="18732"/>
                  </a:moveTo>
                  <a:cubicBezTo>
                    <a:pt x="19482" y="18768"/>
                    <a:pt x="19482" y="18805"/>
                    <a:pt x="19482" y="18805"/>
                  </a:cubicBezTo>
                  <a:cubicBezTo>
                    <a:pt x="19463" y="18768"/>
                    <a:pt x="19463" y="18768"/>
                    <a:pt x="19482" y="18732"/>
                  </a:cubicBezTo>
                  <a:cubicBezTo>
                    <a:pt x="19482" y="18732"/>
                    <a:pt x="19482" y="18732"/>
                    <a:pt x="19482" y="18732"/>
                  </a:cubicBezTo>
                  <a:close/>
                  <a:moveTo>
                    <a:pt x="19727" y="18841"/>
                  </a:moveTo>
                  <a:cubicBezTo>
                    <a:pt x="19727" y="18841"/>
                    <a:pt x="19727" y="18841"/>
                    <a:pt x="19709" y="18841"/>
                  </a:cubicBezTo>
                  <a:cubicBezTo>
                    <a:pt x="19709" y="18805"/>
                    <a:pt x="19709" y="18805"/>
                    <a:pt x="19709" y="18768"/>
                  </a:cubicBezTo>
                  <a:cubicBezTo>
                    <a:pt x="19709" y="18768"/>
                    <a:pt x="19727" y="18805"/>
                    <a:pt x="19727" y="18805"/>
                  </a:cubicBezTo>
                  <a:cubicBezTo>
                    <a:pt x="19727" y="18841"/>
                    <a:pt x="19727" y="18841"/>
                    <a:pt x="19727" y="18841"/>
                  </a:cubicBezTo>
                  <a:close/>
                  <a:moveTo>
                    <a:pt x="19519" y="18986"/>
                  </a:moveTo>
                  <a:cubicBezTo>
                    <a:pt x="19519" y="18986"/>
                    <a:pt x="19519" y="18950"/>
                    <a:pt x="19519" y="18914"/>
                  </a:cubicBezTo>
                  <a:cubicBezTo>
                    <a:pt x="19519" y="18914"/>
                    <a:pt x="19519" y="18914"/>
                    <a:pt x="19519" y="18877"/>
                  </a:cubicBezTo>
                  <a:cubicBezTo>
                    <a:pt x="19538" y="18877"/>
                    <a:pt x="19538" y="18914"/>
                    <a:pt x="19538" y="18877"/>
                  </a:cubicBezTo>
                  <a:cubicBezTo>
                    <a:pt x="19557" y="18914"/>
                    <a:pt x="19557" y="18914"/>
                    <a:pt x="19576" y="18914"/>
                  </a:cubicBezTo>
                  <a:cubicBezTo>
                    <a:pt x="19595" y="18950"/>
                    <a:pt x="19614" y="18950"/>
                    <a:pt x="19633" y="18986"/>
                  </a:cubicBezTo>
                  <a:cubicBezTo>
                    <a:pt x="19633" y="18950"/>
                    <a:pt x="19652" y="18950"/>
                    <a:pt x="19652" y="18950"/>
                  </a:cubicBezTo>
                  <a:cubicBezTo>
                    <a:pt x="19671" y="18950"/>
                    <a:pt x="19671" y="18950"/>
                    <a:pt x="19671" y="18950"/>
                  </a:cubicBezTo>
                  <a:cubicBezTo>
                    <a:pt x="19671" y="18950"/>
                    <a:pt x="19690" y="18950"/>
                    <a:pt x="19690" y="18950"/>
                  </a:cubicBezTo>
                  <a:cubicBezTo>
                    <a:pt x="19690" y="18950"/>
                    <a:pt x="19690" y="18950"/>
                    <a:pt x="19690" y="18950"/>
                  </a:cubicBezTo>
                  <a:cubicBezTo>
                    <a:pt x="19690" y="18950"/>
                    <a:pt x="19709" y="18950"/>
                    <a:pt x="19709" y="18950"/>
                  </a:cubicBezTo>
                  <a:cubicBezTo>
                    <a:pt x="19709" y="18950"/>
                    <a:pt x="19709" y="18914"/>
                    <a:pt x="19709" y="18914"/>
                  </a:cubicBezTo>
                  <a:cubicBezTo>
                    <a:pt x="19727" y="18950"/>
                    <a:pt x="19727" y="18950"/>
                    <a:pt x="19727" y="18986"/>
                  </a:cubicBezTo>
                  <a:cubicBezTo>
                    <a:pt x="19727" y="18986"/>
                    <a:pt x="19727" y="18986"/>
                    <a:pt x="19727" y="19023"/>
                  </a:cubicBezTo>
                  <a:cubicBezTo>
                    <a:pt x="19727" y="19023"/>
                    <a:pt x="19727" y="19023"/>
                    <a:pt x="19727" y="19023"/>
                  </a:cubicBezTo>
                  <a:cubicBezTo>
                    <a:pt x="19727" y="19059"/>
                    <a:pt x="19727" y="19059"/>
                    <a:pt x="19727" y="19059"/>
                  </a:cubicBezTo>
                  <a:cubicBezTo>
                    <a:pt x="19727" y="19095"/>
                    <a:pt x="19727" y="19131"/>
                    <a:pt x="19709" y="19131"/>
                  </a:cubicBezTo>
                  <a:cubicBezTo>
                    <a:pt x="19709" y="19168"/>
                    <a:pt x="19709" y="19168"/>
                    <a:pt x="19690" y="19204"/>
                  </a:cubicBezTo>
                  <a:cubicBezTo>
                    <a:pt x="19690" y="19240"/>
                    <a:pt x="19690" y="19240"/>
                    <a:pt x="19690" y="19277"/>
                  </a:cubicBezTo>
                  <a:cubicBezTo>
                    <a:pt x="19690" y="19277"/>
                    <a:pt x="19690" y="19277"/>
                    <a:pt x="19690" y="19277"/>
                  </a:cubicBezTo>
                  <a:cubicBezTo>
                    <a:pt x="19690" y="19277"/>
                    <a:pt x="19690" y="19277"/>
                    <a:pt x="19690" y="19240"/>
                  </a:cubicBezTo>
                  <a:cubicBezTo>
                    <a:pt x="19652" y="19240"/>
                    <a:pt x="19652" y="19313"/>
                    <a:pt x="19633" y="19349"/>
                  </a:cubicBezTo>
                  <a:cubicBezTo>
                    <a:pt x="19614" y="19313"/>
                    <a:pt x="19595" y="19349"/>
                    <a:pt x="19576" y="19313"/>
                  </a:cubicBezTo>
                  <a:cubicBezTo>
                    <a:pt x="19576" y="19313"/>
                    <a:pt x="19576" y="19313"/>
                    <a:pt x="19576" y="19313"/>
                  </a:cubicBezTo>
                  <a:cubicBezTo>
                    <a:pt x="19595" y="19313"/>
                    <a:pt x="19595" y="19313"/>
                    <a:pt x="19595" y="19277"/>
                  </a:cubicBezTo>
                  <a:cubicBezTo>
                    <a:pt x="19595" y="19240"/>
                    <a:pt x="19557" y="19277"/>
                    <a:pt x="19557" y="19240"/>
                  </a:cubicBezTo>
                  <a:cubicBezTo>
                    <a:pt x="19557" y="19240"/>
                    <a:pt x="19557" y="19204"/>
                    <a:pt x="19538" y="19168"/>
                  </a:cubicBezTo>
                  <a:cubicBezTo>
                    <a:pt x="19538" y="19168"/>
                    <a:pt x="19538" y="19168"/>
                    <a:pt x="19538" y="19131"/>
                  </a:cubicBezTo>
                  <a:cubicBezTo>
                    <a:pt x="19538" y="19131"/>
                    <a:pt x="19538" y="19131"/>
                    <a:pt x="19538" y="19095"/>
                  </a:cubicBezTo>
                  <a:cubicBezTo>
                    <a:pt x="19538" y="19059"/>
                    <a:pt x="19519" y="19023"/>
                    <a:pt x="19519" y="18986"/>
                  </a:cubicBezTo>
                  <a:close/>
                </a:path>
              </a:pathLst>
            </a:custGeom>
            <a:solidFill>
              <a:srgbClr val="DCDEE0">
                <a:alpha val="49595"/>
              </a:srgbClr>
            </a:solidFill>
            <a:ln w="12700" cap="flat">
              <a:noFill/>
              <a:miter lim="400000"/>
            </a:ln>
            <a:effectLst/>
          </p:spPr>
          <p:txBody>
            <a:bodyPr wrap="square" lIns="0" tIns="0" rIns="0" bIns="0" numCol="1" anchor="t">
              <a:noAutofit/>
            </a:bodyPr>
            <a:lstStyle/>
            <a:p>
              <a:pPr lvl="0">
                <a:lnSpc>
                  <a:spcPct val="100000"/>
                </a:lnSpc>
                <a:spcBef>
                  <a:spcPts val="2000"/>
                </a:spcBef>
                <a:defRPr sz="1800">
                  <a:solidFill>
                    <a:srgbClr val="000000"/>
                  </a:solidFill>
                  <a:latin typeface="Source Sans Pro"/>
                  <a:ea typeface="Source Sans Pro"/>
                  <a:cs typeface="Source Sans Pro"/>
                  <a:sym typeface="Source Sans Pro"/>
                </a:defRPr>
              </a:pPr>
              <a:endParaRPr/>
            </a:p>
          </p:txBody>
        </p:sp>
        <p:sp>
          <p:nvSpPr>
            <p:cNvPr id="263" name="Shape 263"/>
            <p:cNvSpPr/>
            <p:nvPr/>
          </p:nvSpPr>
          <p:spPr>
            <a:xfrm>
              <a:off x="1837992" y="1330599"/>
              <a:ext cx="206988"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64" name="Shape 264"/>
            <p:cNvSpPr/>
            <p:nvPr/>
          </p:nvSpPr>
          <p:spPr>
            <a:xfrm>
              <a:off x="1462715" y="13305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65" name="Shape 265"/>
            <p:cNvSpPr/>
            <p:nvPr/>
          </p:nvSpPr>
          <p:spPr>
            <a:xfrm>
              <a:off x="2025630" y="1940199"/>
              <a:ext cx="206988"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66" name="Shape 266"/>
            <p:cNvSpPr/>
            <p:nvPr/>
          </p:nvSpPr>
          <p:spPr>
            <a:xfrm>
              <a:off x="1650354" y="19401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67" name="Shape 267"/>
            <p:cNvSpPr/>
            <p:nvPr/>
          </p:nvSpPr>
          <p:spPr>
            <a:xfrm>
              <a:off x="1793647" y="25497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68" name="Shape 268"/>
            <p:cNvSpPr/>
            <p:nvPr/>
          </p:nvSpPr>
          <p:spPr>
            <a:xfrm>
              <a:off x="2539354" y="38324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69" name="Shape 269"/>
            <p:cNvSpPr/>
            <p:nvPr/>
          </p:nvSpPr>
          <p:spPr>
            <a:xfrm>
              <a:off x="3326754" y="38324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70" name="Shape 270"/>
            <p:cNvSpPr/>
            <p:nvPr/>
          </p:nvSpPr>
          <p:spPr>
            <a:xfrm>
              <a:off x="2958454" y="44674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71" name="Shape 271"/>
            <p:cNvSpPr/>
            <p:nvPr/>
          </p:nvSpPr>
          <p:spPr>
            <a:xfrm>
              <a:off x="5497939" y="771799"/>
              <a:ext cx="206988"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72" name="Shape 272"/>
            <p:cNvSpPr/>
            <p:nvPr/>
          </p:nvSpPr>
          <p:spPr>
            <a:xfrm>
              <a:off x="5122663" y="7717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73" name="Shape 273"/>
            <p:cNvSpPr/>
            <p:nvPr/>
          </p:nvSpPr>
          <p:spPr>
            <a:xfrm>
              <a:off x="5211353" y="911499"/>
              <a:ext cx="206989"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74" name="Shape 274"/>
            <p:cNvSpPr/>
            <p:nvPr/>
          </p:nvSpPr>
          <p:spPr>
            <a:xfrm>
              <a:off x="4836077" y="9114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75" name="Shape 275"/>
            <p:cNvSpPr/>
            <p:nvPr/>
          </p:nvSpPr>
          <p:spPr>
            <a:xfrm>
              <a:off x="5183742" y="1546499"/>
              <a:ext cx="206989"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76" name="Shape 276"/>
            <p:cNvSpPr/>
            <p:nvPr/>
          </p:nvSpPr>
          <p:spPr>
            <a:xfrm>
              <a:off x="4808466" y="15464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77" name="Shape 277"/>
            <p:cNvSpPr/>
            <p:nvPr/>
          </p:nvSpPr>
          <p:spPr>
            <a:xfrm>
              <a:off x="4737129" y="1800499"/>
              <a:ext cx="206989"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78" name="Shape 278"/>
            <p:cNvSpPr/>
            <p:nvPr/>
          </p:nvSpPr>
          <p:spPr>
            <a:xfrm>
              <a:off x="4361853" y="18004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79" name="Shape 279"/>
            <p:cNvSpPr/>
            <p:nvPr/>
          </p:nvSpPr>
          <p:spPr>
            <a:xfrm>
              <a:off x="4686980" y="1330599"/>
              <a:ext cx="206989"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80" name="Shape 280"/>
            <p:cNvSpPr/>
            <p:nvPr/>
          </p:nvSpPr>
          <p:spPr>
            <a:xfrm>
              <a:off x="4311704" y="13305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81" name="Shape 281"/>
            <p:cNvSpPr/>
            <p:nvPr/>
          </p:nvSpPr>
          <p:spPr>
            <a:xfrm>
              <a:off x="5167008" y="19401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82" name="Shape 282"/>
            <p:cNvSpPr/>
            <p:nvPr/>
          </p:nvSpPr>
          <p:spPr>
            <a:xfrm>
              <a:off x="5310301" y="16607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83" name="Shape 283"/>
            <p:cNvSpPr/>
            <p:nvPr/>
          </p:nvSpPr>
          <p:spPr>
            <a:xfrm>
              <a:off x="5852808" y="21687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84" name="Shape 284"/>
            <p:cNvSpPr/>
            <p:nvPr/>
          </p:nvSpPr>
          <p:spPr>
            <a:xfrm>
              <a:off x="7162829" y="2435499"/>
              <a:ext cx="206989"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85" name="Shape 285"/>
            <p:cNvSpPr/>
            <p:nvPr/>
          </p:nvSpPr>
          <p:spPr>
            <a:xfrm>
              <a:off x="6787553" y="24354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86" name="Shape 286"/>
            <p:cNvSpPr/>
            <p:nvPr/>
          </p:nvSpPr>
          <p:spPr>
            <a:xfrm>
              <a:off x="7925538" y="1800499"/>
              <a:ext cx="206988"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87" name="Shape 287"/>
            <p:cNvSpPr/>
            <p:nvPr/>
          </p:nvSpPr>
          <p:spPr>
            <a:xfrm>
              <a:off x="7550262" y="18004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88" name="Shape 288"/>
            <p:cNvSpPr/>
            <p:nvPr/>
          </p:nvSpPr>
          <p:spPr>
            <a:xfrm>
              <a:off x="7440308" y="781401"/>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89" name="Shape 289"/>
            <p:cNvSpPr/>
            <p:nvPr/>
          </p:nvSpPr>
          <p:spPr>
            <a:xfrm>
              <a:off x="8521729" y="1940199"/>
              <a:ext cx="206989"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90" name="Shape 290"/>
            <p:cNvSpPr/>
            <p:nvPr/>
          </p:nvSpPr>
          <p:spPr>
            <a:xfrm>
              <a:off x="8902729" y="1940199"/>
              <a:ext cx="206989"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91" name="Shape 291"/>
            <p:cNvSpPr/>
            <p:nvPr/>
          </p:nvSpPr>
          <p:spPr>
            <a:xfrm>
              <a:off x="9271029" y="4124599"/>
              <a:ext cx="206989"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92" name="Shape 292"/>
            <p:cNvSpPr/>
            <p:nvPr/>
          </p:nvSpPr>
          <p:spPr>
            <a:xfrm>
              <a:off x="8895753" y="41245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93" name="Shape 293"/>
            <p:cNvSpPr/>
            <p:nvPr/>
          </p:nvSpPr>
          <p:spPr>
            <a:xfrm>
              <a:off x="8204229" y="3324499"/>
              <a:ext cx="206989"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94" name="Shape 294"/>
            <p:cNvSpPr/>
            <p:nvPr/>
          </p:nvSpPr>
          <p:spPr>
            <a:xfrm>
              <a:off x="7828953" y="3324499"/>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95" name="Shape 295"/>
            <p:cNvSpPr/>
            <p:nvPr/>
          </p:nvSpPr>
          <p:spPr>
            <a:xfrm>
              <a:off x="7594607" y="2819598"/>
              <a:ext cx="206988"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96" name="Shape 296"/>
            <p:cNvSpPr/>
            <p:nvPr/>
          </p:nvSpPr>
          <p:spPr>
            <a:xfrm>
              <a:off x="7925538" y="2819598"/>
              <a:ext cx="206988"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97" name="Shape 297"/>
            <p:cNvSpPr/>
            <p:nvPr/>
          </p:nvSpPr>
          <p:spPr>
            <a:xfrm>
              <a:off x="8391867" y="2548708"/>
              <a:ext cx="206989"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98" name="Shape 298"/>
            <p:cNvSpPr/>
            <p:nvPr/>
          </p:nvSpPr>
          <p:spPr>
            <a:xfrm>
              <a:off x="8016591" y="2548708"/>
              <a:ext cx="295679" cy="26019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99" name="Shape 299"/>
            <p:cNvSpPr/>
            <p:nvPr/>
          </p:nvSpPr>
          <p:spPr>
            <a:xfrm>
              <a:off x="8432154" y="2935961"/>
              <a:ext cx="206988"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300" name="Shape 300"/>
            <p:cNvSpPr/>
            <p:nvPr/>
          </p:nvSpPr>
          <p:spPr>
            <a:xfrm>
              <a:off x="8490815" y="3532861"/>
              <a:ext cx="206988" cy="26019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54"/>
                                        </p:tgtEl>
                                        <p:attrNameLst>
                                          <p:attrName>style.visibility</p:attrName>
                                        </p:attrNameLst>
                                      </p:cBhvr>
                                      <p:to>
                                        <p:strVal val="visible"/>
                                      </p:to>
                                    </p:set>
                                    <p:animEffect transition="in" filter="wipe(left)">
                                      <p:cBhvr>
                                        <p:cTn id="7" dur="500"/>
                                        <p:tgtEl>
                                          <p:spTgt spid="25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p:tmAbs val="0"/>
                                  </p:iterate>
                                  <p:childTnLst>
                                    <p:set>
                                      <p:cBhvr>
                                        <p:cTn id="10" fill="hold"/>
                                        <p:tgtEl>
                                          <p:spTgt spid="261"/>
                                        </p:tgtEl>
                                        <p:attrNameLst>
                                          <p:attrName>style.visibility</p:attrName>
                                        </p:attrNameLst>
                                      </p:cBhvr>
                                      <p:to>
                                        <p:strVal val="visible"/>
                                      </p:to>
                                    </p:set>
                                    <p:animEffect transition="in" filter="wipe(left)">
                                      <p:cBhvr>
                                        <p:cTn id="11" dur="1000"/>
                                        <p:tgtEl>
                                          <p:spTgt spid="261"/>
                                        </p:tgtEl>
                                      </p:cBhvr>
                                    </p:animEffect>
                                  </p:childTnLst>
                                </p:cTn>
                              </p:par>
                            </p:childTnLst>
                          </p:cTn>
                        </p:par>
                        <p:par>
                          <p:cTn id="12" fill="hold">
                            <p:stCondLst>
                              <p:cond delay="1500"/>
                            </p:stCondLst>
                            <p:childTnLst>
                              <p:par>
                                <p:cTn id="13" presetID="10" presetClass="entr" presetSubtype="0" fill="hold" grpId="0" nodeType="afterEffect">
                                  <p:stCondLst>
                                    <p:cond delay="0"/>
                                  </p:stCondLst>
                                  <p:iterate>
                                    <p:tmAbs val="0"/>
                                  </p:iterate>
                                  <p:childTnLst>
                                    <p:set>
                                      <p:cBhvr>
                                        <p:cTn id="14" fill="hold"/>
                                        <p:tgtEl>
                                          <p:spTgt spid="301"/>
                                        </p:tgtEl>
                                        <p:attrNameLst>
                                          <p:attrName>style.visibility</p:attrName>
                                        </p:attrNameLst>
                                      </p:cBhvr>
                                      <p:to>
                                        <p:strVal val="visible"/>
                                      </p:to>
                                    </p:set>
                                    <p:animEffect transition="in" filter="fade">
                                      <p:cBhvr>
                                        <p:cTn id="15"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advAuto="0"/>
      <p:bldP spid="261" grpId="0" animBg="1" advAuto="0"/>
      <p:bldP spid="30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age4.jpeg"/>
          <p:cNvPicPr/>
          <p:nvPr/>
        </p:nvPicPr>
        <p:blipFill>
          <a:blip r:embed="rId2"/>
          <a:srcRect t="16876" b="16876"/>
          <a:stretch>
            <a:fillRect/>
          </a:stretch>
        </p:blipFill>
        <p:spPr>
          <a:xfrm>
            <a:off x="-3" y="-57532"/>
            <a:ext cx="13004805" cy="4386552"/>
          </a:xfrm>
          <a:prstGeom prst="rect">
            <a:avLst/>
          </a:prstGeom>
          <a:ln w="12700">
            <a:miter lim="400000"/>
          </a:ln>
        </p:spPr>
      </p:pic>
      <p:sp>
        <p:nvSpPr>
          <p:cNvPr id="304" name="Shape 304"/>
          <p:cNvSpPr/>
          <p:nvPr/>
        </p:nvSpPr>
        <p:spPr>
          <a:xfrm>
            <a:off x="898424" y="4886564"/>
            <a:ext cx="10441383"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Company Scope &amp; Performance</a:t>
            </a:r>
          </a:p>
        </p:txBody>
      </p:sp>
      <p:sp>
        <p:nvSpPr>
          <p:cNvPr id="305" name="Shape 305"/>
          <p:cNvSpPr/>
          <p:nvPr/>
        </p:nvSpPr>
        <p:spPr>
          <a:xfrm>
            <a:off x="913778" y="5606175"/>
            <a:ext cx="7220759" cy="358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lvl1pPr>
              <a:defRPr sz="2000"/>
            </a:lvl1pPr>
          </a:lstStyle>
          <a:p>
            <a:pPr lvl="0">
              <a:defRPr sz="1800">
                <a:solidFill>
                  <a:srgbClr val="000000"/>
                </a:solidFill>
              </a:defRPr>
            </a:pPr>
            <a:r>
              <a:rPr sz="2000">
                <a:solidFill>
                  <a:srgbClr val="515151"/>
                </a:solidFill>
              </a:rPr>
              <a:t>DataMed Solutions LLC</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04"/>
                                        </p:tgtEl>
                                        <p:attrNameLst>
                                          <p:attrName>style.visibility</p:attrName>
                                        </p:attrNameLst>
                                      </p:cBhvr>
                                      <p:to>
                                        <p:strVal val="visible"/>
                                      </p:to>
                                    </p:set>
                                    <p:animEffect transition="in" filter="wipe(left)">
                                      <p:cBhvr>
                                        <p:cTn id="7" dur="500"/>
                                        <p:tgtEl>
                                          <p:spTgt spid="304"/>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305"/>
                                        </p:tgtEl>
                                        <p:attrNameLst>
                                          <p:attrName>style.visibility</p:attrName>
                                        </p:attrNameLst>
                                      </p:cBhvr>
                                      <p:to>
                                        <p:strVal val="visible"/>
                                      </p:to>
                                    </p:set>
                                    <p:animEffect transition="in" filter="fade">
                                      <p:cBhvr>
                                        <p:cTn id="11"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advAuto="0"/>
      <p:bldP spid="305"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p:nvPr/>
        </p:nvSpPr>
        <p:spPr>
          <a:xfrm>
            <a:off x="898425" y="1314078"/>
            <a:ext cx="11183754"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Life Cycle Stage Project Distribution</a:t>
            </a:r>
          </a:p>
        </p:txBody>
      </p:sp>
      <p:sp>
        <p:nvSpPr>
          <p:cNvPr id="318" name="Shape 318"/>
          <p:cNvSpPr/>
          <p:nvPr/>
        </p:nvSpPr>
        <p:spPr>
          <a:xfrm flipH="1" flipV="1">
            <a:off x="961185" y="7862478"/>
            <a:ext cx="11058233" cy="2"/>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sp>
        <p:nvSpPr>
          <p:cNvPr id="319" name="Shape 319"/>
          <p:cNvSpPr/>
          <p:nvPr/>
        </p:nvSpPr>
        <p:spPr>
          <a:xfrm>
            <a:off x="934718" y="7954596"/>
            <a:ext cx="11111167" cy="7315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1400"/>
            </a:lvl1pPr>
          </a:lstStyle>
          <a:p>
            <a:pPr lvl="0">
              <a:defRPr sz="1800">
                <a:solidFill>
                  <a:srgbClr val="000000"/>
                </a:solidFill>
              </a:defRPr>
            </a:pPr>
            <a:r>
              <a:rPr sz="1400">
                <a:solidFill>
                  <a:srgbClr val="515151"/>
                </a:solidFill>
              </a:rPr>
              <a:t>Note that only projects associated with target product/device development were used in these computations. The early development stage is between proof of concept (POC) and completion of Phase II studies. The pre-launch stage is between beginning of Phase III and product launch. Post-launch stage is between right after product launch to the end of product life cycle.    </a:t>
            </a:r>
          </a:p>
        </p:txBody>
      </p:sp>
      <p:sp>
        <p:nvSpPr>
          <p:cNvPr id="320" name="Shape 320"/>
          <p:cNvSpPr>
            <a:spLocks noGrp="1"/>
          </p:cNvSpPr>
          <p:nvPr>
            <p:ph type="body" idx="4294967295"/>
          </p:nvPr>
        </p:nvSpPr>
        <p:spPr>
          <a:xfrm>
            <a:off x="948265" y="2353733"/>
            <a:ext cx="11084074" cy="20706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indent="0">
              <a:lnSpc>
                <a:spcPct val="130000"/>
              </a:lnSpc>
              <a:spcBef>
                <a:spcPts val="3000"/>
              </a:spcBef>
              <a:buSzTx/>
              <a:buNone/>
              <a:defRPr sz="2800">
                <a:solidFill>
                  <a:srgbClr val="515151"/>
                </a:solidFill>
              </a:defRPr>
            </a:lvl1pPr>
          </a:lstStyle>
          <a:p>
            <a:pPr lvl="0">
              <a:defRPr sz="1800">
                <a:solidFill>
                  <a:srgbClr val="000000"/>
                </a:solidFill>
              </a:defRPr>
            </a:pPr>
            <a:r>
              <a:rPr sz="2800">
                <a:solidFill>
                  <a:srgbClr val="515151"/>
                </a:solidFill>
              </a:rPr>
              <a:t>Almost 75% of our project work occurs prior to target product launch.</a:t>
            </a:r>
          </a:p>
        </p:txBody>
      </p:sp>
      <p:graphicFrame>
        <p:nvGraphicFramePr>
          <p:cNvPr id="321" name="Chart 321"/>
          <p:cNvGraphicFramePr/>
          <p:nvPr/>
        </p:nvGraphicFramePr>
        <p:xfrm>
          <a:off x="2344575" y="3121978"/>
          <a:ext cx="7809592" cy="45183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17"/>
                                        </p:tgtEl>
                                        <p:attrNameLst>
                                          <p:attrName>style.visibility</p:attrName>
                                        </p:attrNameLst>
                                      </p:cBhvr>
                                      <p:to>
                                        <p:strVal val="visible"/>
                                      </p:to>
                                    </p:set>
                                    <p:animEffect transition="in" filter="wipe(left)">
                                      <p:cBhvr>
                                        <p:cTn id="7" dur="500"/>
                                        <p:tgtEl>
                                          <p:spTgt spid="317"/>
                                        </p:tgtEl>
                                      </p:cBhvr>
                                    </p:animEffect>
                                  </p:childTnLst>
                                </p:cTn>
                              </p:par>
                            </p:childTnLst>
                          </p:cTn>
                        </p:par>
                        <p:par>
                          <p:cTn id="8" fill="hold">
                            <p:stCondLst>
                              <p:cond delay="500"/>
                            </p:stCondLst>
                            <p:childTnLst>
                              <p:par>
                                <p:cTn id="9" presetID="22" presetClass="entr" presetSubtype="8" fill="hold" grpId="0" nodeType="afterEffect">
                                  <p:stCondLst>
                                    <p:cond delay="0"/>
                                  </p:stCondLst>
                                  <p:iterate>
                                    <p:tmAbs val="0"/>
                                  </p:iterate>
                                  <p:childTnLst>
                                    <p:set>
                                      <p:cBhvr>
                                        <p:cTn id="10" fill="hold"/>
                                        <p:tgtEl>
                                          <p:spTgt spid="318"/>
                                        </p:tgtEl>
                                        <p:attrNameLst>
                                          <p:attrName>style.visibility</p:attrName>
                                        </p:attrNameLst>
                                      </p:cBhvr>
                                      <p:to>
                                        <p:strVal val="visible"/>
                                      </p:to>
                                    </p:set>
                                    <p:animEffect transition="in" filter="wipe(left)">
                                      <p:cBhvr>
                                        <p:cTn id="11" dur="500"/>
                                        <p:tgtEl>
                                          <p:spTgt spid="318"/>
                                        </p:tgtEl>
                                      </p:cBhvr>
                                    </p:animEffect>
                                  </p:childTnLst>
                                </p:cTn>
                              </p:par>
                              <p:par>
                                <p:cTn id="12" presetID="18" presetClass="entr" presetSubtype="6" fill="hold" grpId="0" nodeType="withEffect">
                                  <p:stCondLst>
                                    <p:cond delay="0"/>
                                  </p:stCondLst>
                                  <p:iterate>
                                    <p:tmAbs val="0"/>
                                  </p:iterate>
                                  <p:childTnLst>
                                    <p:set>
                                      <p:cBhvr>
                                        <p:cTn id="13" fill="hold"/>
                                        <p:tgtEl>
                                          <p:spTgt spid="319"/>
                                        </p:tgtEl>
                                        <p:attrNameLst>
                                          <p:attrName>style.visibility</p:attrName>
                                        </p:attrNameLst>
                                      </p:cBhvr>
                                      <p:to>
                                        <p:strVal val="visible"/>
                                      </p:to>
                                    </p:set>
                                    <p:animEffect transition="in" filter="strips(downRight)">
                                      <p:cBhvr>
                                        <p:cTn id="14" dur="500"/>
                                        <p:tgtEl>
                                          <p:spTgt spid="319"/>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p:tmAbs val="0"/>
                                  </p:iterate>
                                  <p:childTnLst>
                                    <p:set>
                                      <p:cBhvr>
                                        <p:cTn id="17" fill="hold"/>
                                        <p:tgtEl>
                                          <p:spTgt spid="320"/>
                                        </p:tgtEl>
                                        <p:attrNameLst>
                                          <p:attrName>style.visibility</p:attrName>
                                        </p:attrNameLst>
                                      </p:cBhvr>
                                      <p:to>
                                        <p:strVal val="visible"/>
                                      </p:to>
                                    </p:set>
                                    <p:animEffect transition="in" filter="wipe(left)">
                                      <p:cBhvr>
                                        <p:cTn id="18" dur="500"/>
                                        <p:tgtEl>
                                          <p:spTgt spid="320"/>
                                        </p:tgtEl>
                                      </p:cBhvr>
                                    </p:animEffect>
                                  </p:childTnLst>
                                </p:cTn>
                              </p:par>
                            </p:childTnLst>
                          </p:cTn>
                        </p:par>
                        <p:par>
                          <p:cTn id="19" fill="hold">
                            <p:stCondLst>
                              <p:cond delay="1500"/>
                            </p:stCondLst>
                            <p:childTnLst>
                              <p:par>
                                <p:cTn id="20" presetID="22" presetClass="entr" presetSubtype="1" fill="hold" grpId="0" nodeType="afterEffect">
                                  <p:stCondLst>
                                    <p:cond delay="0"/>
                                  </p:stCondLst>
                                  <p:iterate>
                                    <p:tmAbs val="0"/>
                                  </p:iterate>
                                  <p:childTnLst>
                                    <p:set>
                                      <p:cBhvr>
                                        <p:cTn id="21" fill="hold"/>
                                        <p:tgtEl>
                                          <p:spTgt spid="321"/>
                                        </p:tgtEl>
                                        <p:attrNameLst>
                                          <p:attrName>style.visibility</p:attrName>
                                        </p:attrNameLst>
                                      </p:cBhvr>
                                      <p:to>
                                        <p:strVal val="visible"/>
                                      </p:to>
                                    </p:set>
                                    <p:animEffect transition="in" filter="wipe(up)">
                                      <p:cBhvr>
                                        <p:cTn id="22"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animBg="1" advAuto="0"/>
      <p:bldP spid="318" grpId="0" animBg="1" advAuto="0"/>
      <p:bldP spid="319" grpId="0" animBg="1" advAuto="0"/>
      <p:bldP spid="320" grpId="0" animBg="1" advAuto="0"/>
      <p:bldP spid="321"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p:nvPr/>
        </p:nvSpPr>
        <p:spPr>
          <a:xfrm>
            <a:off x="898424" y="613364"/>
            <a:ext cx="9556444"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lvl1pPr>
              <a:defRPr>
                <a:solidFill>
                  <a:srgbClr val="969696"/>
                </a:solidFill>
              </a:defRPr>
            </a:lvl1pPr>
          </a:lstStyle>
          <a:p>
            <a:pPr lvl="0">
              <a:defRPr sz="1800">
                <a:solidFill>
                  <a:srgbClr val="000000"/>
                </a:solidFill>
              </a:defRPr>
            </a:pPr>
            <a:r>
              <a:rPr sz="4600" dirty="0">
                <a:solidFill>
                  <a:srgbClr val="969696"/>
                </a:solidFill>
              </a:rPr>
              <a:t>Therapeutic Areas / Focus Areas</a:t>
            </a:r>
          </a:p>
        </p:txBody>
      </p:sp>
      <p:grpSp>
        <p:nvGrpSpPr>
          <p:cNvPr id="369" name="Group 369"/>
          <p:cNvGrpSpPr/>
          <p:nvPr/>
        </p:nvGrpSpPr>
        <p:grpSpPr>
          <a:xfrm>
            <a:off x="942697" y="1800996"/>
            <a:ext cx="11119407" cy="6622913"/>
            <a:chOff x="0" y="0"/>
            <a:chExt cx="11119405" cy="6622911"/>
          </a:xfrm>
        </p:grpSpPr>
        <p:sp>
          <p:nvSpPr>
            <p:cNvPr id="324" name="Shape 324"/>
            <p:cNvSpPr/>
            <p:nvPr/>
          </p:nvSpPr>
          <p:spPr>
            <a:xfrm>
              <a:off x="0" y="5078"/>
              <a:ext cx="1820001" cy="952502"/>
            </a:xfrm>
            <a:prstGeom prst="roundRect">
              <a:avLst>
                <a:gd name="adj" fmla="val 18781"/>
              </a:avLst>
            </a:pr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25" name="Shape 325"/>
            <p:cNvSpPr/>
            <p:nvPr/>
          </p:nvSpPr>
          <p:spPr>
            <a:xfrm>
              <a:off x="19985" y="4774569"/>
              <a:ext cx="1820002" cy="952502"/>
            </a:xfrm>
            <a:prstGeom prst="roundRect">
              <a:avLst>
                <a:gd name="adj" fmla="val 18781"/>
              </a:avLst>
            </a:pr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26" name="Shape 326"/>
            <p:cNvSpPr/>
            <p:nvPr/>
          </p:nvSpPr>
          <p:spPr>
            <a:xfrm>
              <a:off x="2318847" y="5078"/>
              <a:ext cx="1994450" cy="952502"/>
            </a:xfrm>
            <a:prstGeom prst="roundRect">
              <a:avLst>
                <a:gd name="adj" fmla="val 18781"/>
              </a:avLst>
            </a:pr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27" name="Shape 327"/>
            <p:cNvSpPr/>
            <p:nvPr/>
          </p:nvSpPr>
          <p:spPr>
            <a:xfrm>
              <a:off x="2296124" y="2755584"/>
              <a:ext cx="1820002" cy="952502"/>
            </a:xfrm>
            <a:prstGeom prst="roundRect">
              <a:avLst>
                <a:gd name="adj" fmla="val 18781"/>
              </a:avLst>
            </a:prstGeom>
            <a:solidFill>
              <a:srgbClr val="A6AAA9"/>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28" name="Shape 328"/>
            <p:cNvSpPr/>
            <p:nvPr/>
          </p:nvSpPr>
          <p:spPr>
            <a:xfrm>
              <a:off x="14989" y="1165648"/>
              <a:ext cx="1820002" cy="952502"/>
            </a:xfrm>
            <a:prstGeom prst="roundRect">
              <a:avLst>
                <a:gd name="adj" fmla="val 18781"/>
              </a:avLst>
            </a:prstGeom>
            <a:solidFill>
              <a:srgbClr val="F8D35E"/>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29" name="Shape 329"/>
            <p:cNvSpPr/>
            <p:nvPr/>
          </p:nvSpPr>
          <p:spPr>
            <a:xfrm>
              <a:off x="164241" y="4743667"/>
              <a:ext cx="1511507" cy="10143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CNS / Psychiatric Illness</a:t>
              </a:r>
            </a:p>
          </p:txBody>
        </p:sp>
        <p:sp>
          <p:nvSpPr>
            <p:cNvPr id="330" name="Shape 330"/>
            <p:cNvSpPr/>
            <p:nvPr/>
          </p:nvSpPr>
          <p:spPr>
            <a:xfrm>
              <a:off x="2390510" y="320885"/>
              <a:ext cx="1773773" cy="32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Cardiovascular</a:t>
              </a:r>
            </a:p>
          </p:txBody>
        </p:sp>
        <p:sp>
          <p:nvSpPr>
            <p:cNvPr id="331" name="Shape 331"/>
            <p:cNvSpPr/>
            <p:nvPr/>
          </p:nvSpPr>
          <p:spPr>
            <a:xfrm>
              <a:off x="2483404" y="3071391"/>
              <a:ext cx="1510263" cy="32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Dermatology</a:t>
              </a:r>
            </a:p>
          </p:txBody>
        </p:sp>
        <p:sp>
          <p:nvSpPr>
            <p:cNvPr id="332" name="Shape 332"/>
            <p:cNvSpPr/>
            <p:nvPr/>
          </p:nvSpPr>
          <p:spPr>
            <a:xfrm>
              <a:off x="109951" y="1308101"/>
              <a:ext cx="1630079" cy="6675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Allergy / Immunology</a:t>
              </a:r>
            </a:p>
          </p:txBody>
        </p:sp>
        <p:sp>
          <p:nvSpPr>
            <p:cNvPr id="333" name="Shape 333"/>
            <p:cNvSpPr/>
            <p:nvPr/>
          </p:nvSpPr>
          <p:spPr>
            <a:xfrm flipV="1">
              <a:off x="2079416" y="37239"/>
              <a:ext cx="2" cy="6391126"/>
            </a:xfrm>
            <a:prstGeom prst="line">
              <a:avLst/>
            </a:prstGeom>
            <a:noFill/>
            <a:ln w="12700" cap="flat">
              <a:solidFill>
                <a:srgbClr val="DCDEE0"/>
              </a:solidFill>
              <a:prstDash val="solid"/>
              <a:miter lim="400000"/>
            </a:ln>
            <a:effectLst/>
          </p:spPr>
          <p:txBody>
            <a:bodyPr wrap="square" lIns="0" tIns="0" rIns="0" bIns="0" numCol="1" anchor="t">
              <a:noAutofit/>
            </a:bodyPr>
            <a:lstStyle/>
            <a:p>
              <a:pPr lvl="0" defTabSz="457200">
                <a:lnSpc>
                  <a:spcPct val="100000"/>
                </a:lnSpc>
                <a:spcBef>
                  <a:spcPts val="0"/>
                </a:spcBef>
                <a:defRPr sz="1200">
                  <a:solidFill>
                    <a:srgbClr val="000000"/>
                  </a:solidFill>
                  <a:latin typeface="+mj-lt"/>
                  <a:ea typeface="+mj-ea"/>
                  <a:cs typeface="+mj-cs"/>
                  <a:sym typeface="Helvetica"/>
                </a:defRPr>
              </a:pPr>
              <a:endParaRPr dirty="0"/>
            </a:p>
          </p:txBody>
        </p:sp>
        <p:sp>
          <p:nvSpPr>
            <p:cNvPr id="334" name="Shape 334"/>
            <p:cNvSpPr/>
            <p:nvPr/>
          </p:nvSpPr>
          <p:spPr>
            <a:xfrm flipV="1">
              <a:off x="4398263" y="37239"/>
              <a:ext cx="2" cy="6391126"/>
            </a:xfrm>
            <a:prstGeom prst="line">
              <a:avLst/>
            </a:prstGeom>
            <a:noFill/>
            <a:ln w="12700" cap="flat">
              <a:solidFill>
                <a:srgbClr val="DCDEE0"/>
              </a:solidFill>
              <a:prstDash val="solid"/>
              <a:miter lim="400000"/>
            </a:ln>
            <a:effectLst/>
          </p:spPr>
          <p:txBody>
            <a:bodyPr wrap="square" lIns="0" tIns="0" rIns="0" bIns="0" numCol="1" anchor="t">
              <a:noAutofit/>
            </a:bodyPr>
            <a:lstStyle/>
            <a:p>
              <a:pPr lvl="0" defTabSz="457200">
                <a:lnSpc>
                  <a:spcPct val="100000"/>
                </a:lnSpc>
                <a:spcBef>
                  <a:spcPts val="0"/>
                </a:spcBef>
                <a:defRPr sz="1200">
                  <a:solidFill>
                    <a:srgbClr val="000000"/>
                  </a:solidFill>
                  <a:latin typeface="+mj-lt"/>
                  <a:ea typeface="+mj-ea"/>
                  <a:cs typeface="+mj-cs"/>
                  <a:sym typeface="Helvetica"/>
                </a:defRPr>
              </a:pPr>
              <a:endParaRPr dirty="0"/>
            </a:p>
          </p:txBody>
        </p:sp>
        <p:sp>
          <p:nvSpPr>
            <p:cNvPr id="335" name="Shape 335"/>
            <p:cNvSpPr/>
            <p:nvPr/>
          </p:nvSpPr>
          <p:spPr>
            <a:xfrm flipH="1" flipV="1">
              <a:off x="6737096" y="37238"/>
              <a:ext cx="2" cy="6391126"/>
            </a:xfrm>
            <a:prstGeom prst="line">
              <a:avLst/>
            </a:prstGeom>
            <a:noFill/>
            <a:ln w="12700" cap="flat">
              <a:solidFill>
                <a:srgbClr val="DCDEE0"/>
              </a:solidFill>
              <a:prstDash val="solid"/>
              <a:miter lim="400000"/>
            </a:ln>
            <a:effectLst/>
          </p:spPr>
          <p:txBody>
            <a:bodyPr wrap="square" lIns="0" tIns="0" rIns="0" bIns="0" numCol="1" anchor="t">
              <a:noAutofit/>
            </a:bodyPr>
            <a:lstStyle/>
            <a:p>
              <a:pPr lvl="0" defTabSz="457200">
                <a:lnSpc>
                  <a:spcPct val="100000"/>
                </a:lnSpc>
                <a:spcBef>
                  <a:spcPts val="0"/>
                </a:spcBef>
                <a:defRPr sz="1200">
                  <a:solidFill>
                    <a:srgbClr val="000000"/>
                  </a:solidFill>
                  <a:latin typeface="+mj-lt"/>
                  <a:ea typeface="+mj-ea"/>
                  <a:cs typeface="+mj-cs"/>
                  <a:sym typeface="Helvetica"/>
                </a:defRPr>
              </a:pPr>
              <a:endParaRPr dirty="0"/>
            </a:p>
          </p:txBody>
        </p:sp>
        <p:sp>
          <p:nvSpPr>
            <p:cNvPr id="336" name="Shape 336"/>
            <p:cNvSpPr/>
            <p:nvPr/>
          </p:nvSpPr>
          <p:spPr>
            <a:xfrm flipH="1" flipV="1">
              <a:off x="9055943" y="37239"/>
              <a:ext cx="2" cy="6363791"/>
            </a:xfrm>
            <a:prstGeom prst="line">
              <a:avLst/>
            </a:prstGeom>
            <a:noFill/>
            <a:ln w="12700" cap="flat">
              <a:solidFill>
                <a:srgbClr val="DCDEE0"/>
              </a:solidFill>
              <a:prstDash val="solid"/>
              <a:miter lim="400000"/>
            </a:ln>
            <a:effectLst/>
          </p:spPr>
          <p:txBody>
            <a:bodyPr wrap="square" lIns="0" tIns="0" rIns="0" bIns="0" numCol="1" anchor="t">
              <a:noAutofit/>
            </a:bodyPr>
            <a:lstStyle/>
            <a:p>
              <a:pPr lvl="0" defTabSz="457200">
                <a:lnSpc>
                  <a:spcPct val="100000"/>
                </a:lnSpc>
                <a:spcBef>
                  <a:spcPts val="0"/>
                </a:spcBef>
                <a:defRPr sz="1200">
                  <a:solidFill>
                    <a:srgbClr val="000000"/>
                  </a:solidFill>
                  <a:latin typeface="+mj-lt"/>
                  <a:ea typeface="+mj-ea"/>
                  <a:cs typeface="+mj-cs"/>
                  <a:sym typeface="Helvetica"/>
                </a:defRPr>
              </a:pPr>
              <a:endParaRPr dirty="0"/>
            </a:p>
          </p:txBody>
        </p:sp>
        <p:sp>
          <p:nvSpPr>
            <p:cNvPr id="337" name="Shape 337"/>
            <p:cNvSpPr/>
            <p:nvPr/>
          </p:nvSpPr>
          <p:spPr>
            <a:xfrm>
              <a:off x="4997" y="2262718"/>
              <a:ext cx="1820000" cy="2286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Transplant, Rheumatoid Arthritis, Allergic Rhinitis, Psoriasis, Psoriatic Arthritis, Psoriasis with Psoriatic Arthritis, Chronic Idiopathic Urticaria, Chronic Urticaria, Juvenile Idiopathic Arthritis</a:t>
              </a:r>
            </a:p>
          </p:txBody>
        </p:sp>
        <p:sp>
          <p:nvSpPr>
            <p:cNvPr id="338" name="Shape 338"/>
            <p:cNvSpPr/>
            <p:nvPr/>
          </p:nvSpPr>
          <p:spPr>
            <a:xfrm>
              <a:off x="9993" y="5871640"/>
              <a:ext cx="1820000"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Schizophrenia, Sleep Disorders, Migraine, Pain</a:t>
              </a:r>
              <a:r>
                <a:rPr lang="en-US" sz="1400" dirty="0">
                  <a:solidFill>
                    <a:srgbClr val="515151"/>
                  </a:solidFill>
                </a:rPr>
                <a:t>, Depression</a:t>
              </a:r>
              <a:endParaRPr sz="1400" dirty="0">
                <a:solidFill>
                  <a:srgbClr val="515151"/>
                </a:solidFill>
              </a:endParaRPr>
            </a:p>
          </p:txBody>
        </p:sp>
        <p:sp>
          <p:nvSpPr>
            <p:cNvPr id="339" name="Shape 339"/>
            <p:cNvSpPr/>
            <p:nvPr/>
          </p:nvSpPr>
          <p:spPr>
            <a:xfrm>
              <a:off x="2318847" y="1102148"/>
              <a:ext cx="1820001" cy="1371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Heart Failure, Acute Coronary Syndrome, Myocardial Infarction, Thromboembolic Disease, Hypertension, Dyslipidemia</a:t>
              </a:r>
            </a:p>
          </p:txBody>
        </p:sp>
        <p:sp>
          <p:nvSpPr>
            <p:cNvPr id="340" name="Shape 340"/>
            <p:cNvSpPr/>
            <p:nvPr/>
          </p:nvSpPr>
          <p:spPr>
            <a:xfrm>
              <a:off x="2298061" y="3845776"/>
              <a:ext cx="1820001"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Actinic Keratosis</a:t>
              </a:r>
            </a:p>
          </p:txBody>
        </p:sp>
        <p:sp>
          <p:nvSpPr>
            <p:cNvPr id="341" name="Shape 341"/>
            <p:cNvSpPr/>
            <p:nvPr/>
          </p:nvSpPr>
          <p:spPr>
            <a:xfrm>
              <a:off x="104955" y="320885"/>
              <a:ext cx="1630079" cy="32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Adherence</a:t>
              </a:r>
            </a:p>
          </p:txBody>
        </p:sp>
        <p:sp>
          <p:nvSpPr>
            <p:cNvPr id="342" name="Shape 342"/>
            <p:cNvSpPr/>
            <p:nvPr/>
          </p:nvSpPr>
          <p:spPr>
            <a:xfrm>
              <a:off x="2314310" y="4385614"/>
              <a:ext cx="1820002" cy="952502"/>
            </a:xfrm>
            <a:prstGeom prst="roundRect">
              <a:avLst>
                <a:gd name="adj" fmla="val 18781"/>
              </a:avLst>
            </a:pr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43" name="Shape 343"/>
            <p:cNvSpPr/>
            <p:nvPr/>
          </p:nvSpPr>
          <p:spPr>
            <a:xfrm>
              <a:off x="2347438" y="4701423"/>
              <a:ext cx="1747624" cy="32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Endocrinology</a:t>
              </a:r>
            </a:p>
          </p:txBody>
        </p:sp>
        <p:sp>
          <p:nvSpPr>
            <p:cNvPr id="344" name="Shape 344"/>
            <p:cNvSpPr/>
            <p:nvPr/>
          </p:nvSpPr>
          <p:spPr>
            <a:xfrm>
              <a:off x="2326242" y="5433365"/>
              <a:ext cx="1820000" cy="43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Diabetes</a:t>
              </a:r>
              <a:r>
                <a:rPr lang="en-US" sz="1400" dirty="0">
                  <a:solidFill>
                    <a:srgbClr val="515151"/>
                  </a:solidFill>
                </a:rPr>
                <a:t>, Diabetic Kidney disease</a:t>
              </a:r>
              <a:endParaRPr sz="1400" dirty="0">
                <a:solidFill>
                  <a:srgbClr val="515151"/>
                </a:solidFill>
              </a:endParaRPr>
            </a:p>
          </p:txBody>
        </p:sp>
        <p:sp>
          <p:nvSpPr>
            <p:cNvPr id="345" name="Shape 345"/>
            <p:cNvSpPr/>
            <p:nvPr/>
          </p:nvSpPr>
          <p:spPr>
            <a:xfrm>
              <a:off x="4689696" y="12065"/>
              <a:ext cx="1820002" cy="952502"/>
            </a:xfrm>
            <a:prstGeom prst="roundRect">
              <a:avLst>
                <a:gd name="adj" fmla="val 18781"/>
              </a:avLst>
            </a:prstGeom>
            <a:solidFill>
              <a:srgbClr val="F8D35E"/>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46" name="Shape 346"/>
            <p:cNvSpPr/>
            <p:nvPr/>
          </p:nvSpPr>
          <p:spPr>
            <a:xfrm>
              <a:off x="4794651" y="327872"/>
              <a:ext cx="1630080" cy="320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Hematology</a:t>
              </a:r>
            </a:p>
          </p:txBody>
        </p:sp>
        <p:sp>
          <p:nvSpPr>
            <p:cNvPr id="347" name="Shape 347"/>
            <p:cNvSpPr/>
            <p:nvPr/>
          </p:nvSpPr>
          <p:spPr>
            <a:xfrm>
              <a:off x="4701369" y="972284"/>
              <a:ext cx="1820001" cy="43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lang="en-US" sz="1400" dirty="0">
                  <a:solidFill>
                    <a:srgbClr val="515151"/>
                  </a:solidFill>
                </a:rPr>
                <a:t>Hematology-Oncology, hemophilia</a:t>
              </a:r>
              <a:endParaRPr sz="1400" dirty="0">
                <a:solidFill>
                  <a:srgbClr val="515151"/>
                </a:solidFill>
              </a:endParaRPr>
            </a:p>
          </p:txBody>
        </p:sp>
        <p:sp>
          <p:nvSpPr>
            <p:cNvPr id="348" name="Shape 348"/>
            <p:cNvSpPr/>
            <p:nvPr/>
          </p:nvSpPr>
          <p:spPr>
            <a:xfrm>
              <a:off x="4628611" y="1548976"/>
              <a:ext cx="1820002" cy="952502"/>
            </a:xfrm>
            <a:prstGeom prst="roundRect">
              <a:avLst>
                <a:gd name="adj" fmla="val 18781"/>
              </a:avLst>
            </a:pr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49" name="Shape 349"/>
            <p:cNvSpPr/>
            <p:nvPr/>
          </p:nvSpPr>
          <p:spPr>
            <a:xfrm>
              <a:off x="4689715" y="1691428"/>
              <a:ext cx="1695431" cy="6675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Infectious Disease</a:t>
              </a:r>
            </a:p>
          </p:txBody>
        </p:sp>
        <p:sp>
          <p:nvSpPr>
            <p:cNvPr id="350" name="Shape 350"/>
            <p:cNvSpPr/>
            <p:nvPr/>
          </p:nvSpPr>
          <p:spPr>
            <a:xfrm>
              <a:off x="4628611" y="2646045"/>
              <a:ext cx="1820001" cy="1723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Clostridium Difficile Associated Disease, Group B Streptococcus infection, Hepatitis C infection, Human Immunodeficiency Virus infection</a:t>
              </a:r>
              <a:r>
                <a:rPr lang="en-US" sz="1400" dirty="0">
                  <a:solidFill>
                    <a:srgbClr val="515151"/>
                  </a:solidFill>
                </a:rPr>
                <a:t>, Pneumococcal Disease</a:t>
              </a:r>
              <a:endParaRPr sz="1400" dirty="0">
                <a:solidFill>
                  <a:srgbClr val="515151"/>
                </a:solidFill>
              </a:endParaRPr>
            </a:p>
          </p:txBody>
        </p:sp>
        <p:sp>
          <p:nvSpPr>
            <p:cNvPr id="351" name="Shape 351"/>
            <p:cNvSpPr/>
            <p:nvPr/>
          </p:nvSpPr>
          <p:spPr>
            <a:xfrm>
              <a:off x="4620565" y="4578457"/>
              <a:ext cx="1820002" cy="952502"/>
            </a:xfrm>
            <a:prstGeom prst="roundRect">
              <a:avLst>
                <a:gd name="adj" fmla="val 18781"/>
              </a:avLst>
            </a:pr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52" name="Shape 352"/>
            <p:cNvSpPr/>
            <p:nvPr/>
          </p:nvSpPr>
          <p:spPr>
            <a:xfrm>
              <a:off x="4807845" y="4720909"/>
              <a:ext cx="1510263" cy="6675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Metabolic Disorders</a:t>
              </a:r>
            </a:p>
          </p:txBody>
        </p:sp>
        <p:sp>
          <p:nvSpPr>
            <p:cNvPr id="353" name="Shape 353"/>
            <p:cNvSpPr/>
            <p:nvPr/>
          </p:nvSpPr>
          <p:spPr>
            <a:xfrm>
              <a:off x="4622504" y="5668649"/>
              <a:ext cx="1820001" cy="215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lang="en-US" sz="1400" dirty="0">
                  <a:solidFill>
                    <a:srgbClr val="515151"/>
                  </a:solidFill>
                </a:rPr>
                <a:t>NASH</a:t>
              </a:r>
              <a:endParaRPr sz="1400" dirty="0">
                <a:solidFill>
                  <a:srgbClr val="515151"/>
                </a:solidFill>
              </a:endParaRPr>
            </a:p>
          </p:txBody>
        </p:sp>
        <p:sp>
          <p:nvSpPr>
            <p:cNvPr id="354" name="Shape 354"/>
            <p:cNvSpPr/>
            <p:nvPr/>
          </p:nvSpPr>
          <p:spPr>
            <a:xfrm>
              <a:off x="7007315" y="30902"/>
              <a:ext cx="1820002" cy="952502"/>
            </a:xfrm>
            <a:prstGeom prst="roundRect">
              <a:avLst>
                <a:gd name="adj" fmla="val 18781"/>
              </a:avLst>
            </a:prstGeom>
            <a:solidFill>
              <a:srgbClr val="A6AAA9"/>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55" name="Shape 355"/>
            <p:cNvSpPr/>
            <p:nvPr/>
          </p:nvSpPr>
          <p:spPr>
            <a:xfrm>
              <a:off x="7112269" y="0"/>
              <a:ext cx="1630080" cy="10143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Musculo-Skeletal Disorders</a:t>
              </a:r>
            </a:p>
          </p:txBody>
        </p:sp>
        <p:sp>
          <p:nvSpPr>
            <p:cNvPr id="356" name="Shape 356"/>
            <p:cNvSpPr/>
            <p:nvPr/>
          </p:nvSpPr>
          <p:spPr>
            <a:xfrm>
              <a:off x="7019247" y="1078652"/>
              <a:ext cx="1820001"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Gouty Arthritis, Osteoporosis</a:t>
              </a:r>
            </a:p>
          </p:txBody>
        </p:sp>
        <p:sp>
          <p:nvSpPr>
            <p:cNvPr id="357" name="Shape 357"/>
            <p:cNvSpPr/>
            <p:nvPr/>
          </p:nvSpPr>
          <p:spPr>
            <a:xfrm>
              <a:off x="6991516" y="1994336"/>
              <a:ext cx="1820003" cy="952502"/>
            </a:xfrm>
            <a:prstGeom prst="roundRect">
              <a:avLst>
                <a:gd name="adj" fmla="val 18781"/>
              </a:avLst>
            </a:pr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58" name="Shape 358"/>
            <p:cNvSpPr/>
            <p:nvPr/>
          </p:nvSpPr>
          <p:spPr>
            <a:xfrm>
              <a:off x="7052621" y="2310144"/>
              <a:ext cx="1695431" cy="32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Neurology</a:t>
              </a:r>
            </a:p>
          </p:txBody>
        </p:sp>
        <p:sp>
          <p:nvSpPr>
            <p:cNvPr id="359" name="Shape 359"/>
            <p:cNvSpPr/>
            <p:nvPr/>
          </p:nvSpPr>
          <p:spPr>
            <a:xfrm>
              <a:off x="6991516" y="3091407"/>
              <a:ext cx="1820003"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Multiple Sclerosis</a:t>
              </a:r>
              <a:r>
                <a:rPr lang="en-US" sz="1400" dirty="0">
                  <a:solidFill>
                    <a:srgbClr val="515151"/>
                  </a:solidFill>
                </a:rPr>
                <a:t>, Parkinson’s Disease</a:t>
              </a:r>
              <a:endParaRPr lang="en-US" dirty="0">
                <a:solidFill>
                  <a:srgbClr val="515151"/>
                </a:solidFill>
              </a:endParaRPr>
            </a:p>
            <a:p>
              <a:pPr lvl="0">
                <a:defRPr sz="1800">
                  <a:solidFill>
                    <a:srgbClr val="000000"/>
                  </a:solidFill>
                </a:defRPr>
              </a:pPr>
              <a:endParaRPr sz="1400" dirty="0">
                <a:solidFill>
                  <a:srgbClr val="515151"/>
                </a:solidFill>
              </a:endParaRPr>
            </a:p>
          </p:txBody>
        </p:sp>
        <p:sp>
          <p:nvSpPr>
            <p:cNvPr id="360" name="Shape 360"/>
            <p:cNvSpPr/>
            <p:nvPr/>
          </p:nvSpPr>
          <p:spPr>
            <a:xfrm>
              <a:off x="6991516" y="3802293"/>
              <a:ext cx="1820003" cy="952502"/>
            </a:xfrm>
            <a:prstGeom prst="roundRect">
              <a:avLst>
                <a:gd name="adj" fmla="val 18781"/>
              </a:avLst>
            </a:prstGeom>
            <a:solidFill>
              <a:srgbClr val="F8D35E"/>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61" name="Shape 361"/>
            <p:cNvSpPr/>
            <p:nvPr/>
          </p:nvSpPr>
          <p:spPr>
            <a:xfrm>
              <a:off x="7052621" y="4118100"/>
              <a:ext cx="1695431" cy="32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Oncology</a:t>
              </a:r>
            </a:p>
          </p:txBody>
        </p:sp>
        <p:sp>
          <p:nvSpPr>
            <p:cNvPr id="362" name="Shape 362"/>
            <p:cNvSpPr/>
            <p:nvPr/>
          </p:nvSpPr>
          <p:spPr>
            <a:xfrm>
              <a:off x="6991516" y="4899363"/>
              <a:ext cx="1820003" cy="1723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Chronic Myeloid Leukemia, Melanoma, Chemotherapy-Induced Nausea and Vomiting</a:t>
              </a:r>
              <a:r>
                <a:rPr lang="en-US" sz="1400" dirty="0">
                  <a:solidFill>
                    <a:srgbClr val="515151"/>
                  </a:solidFill>
                </a:rPr>
                <a:t>, NSCLC, Breast, Thyroid, Prostate, MM, CLL, ALL, GI, Pancreatic, Bladder Cancer,  HCC</a:t>
              </a:r>
              <a:endParaRPr sz="1400" dirty="0">
                <a:solidFill>
                  <a:srgbClr val="515151"/>
                </a:solidFill>
              </a:endParaRPr>
            </a:p>
          </p:txBody>
        </p:sp>
        <p:sp>
          <p:nvSpPr>
            <p:cNvPr id="363" name="Shape 363"/>
            <p:cNvSpPr/>
            <p:nvPr/>
          </p:nvSpPr>
          <p:spPr>
            <a:xfrm>
              <a:off x="9260403" y="3808"/>
              <a:ext cx="1820002" cy="952502"/>
            </a:xfrm>
            <a:prstGeom prst="roundRect">
              <a:avLst>
                <a:gd name="adj" fmla="val 18781"/>
              </a:avLst>
            </a:pr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64" name="Shape 364"/>
            <p:cNvSpPr/>
            <p:nvPr/>
          </p:nvSpPr>
          <p:spPr>
            <a:xfrm>
              <a:off x="9321508" y="319616"/>
              <a:ext cx="1695431" cy="32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Respiratory</a:t>
              </a:r>
            </a:p>
          </p:txBody>
        </p:sp>
        <p:sp>
          <p:nvSpPr>
            <p:cNvPr id="365" name="Shape 365"/>
            <p:cNvSpPr/>
            <p:nvPr/>
          </p:nvSpPr>
          <p:spPr>
            <a:xfrm>
              <a:off x="9260403" y="1100879"/>
              <a:ext cx="1820001" cy="685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Chronic Obstructive Pulmonary Disease, Asthma</a:t>
              </a:r>
            </a:p>
          </p:txBody>
        </p:sp>
        <p:sp>
          <p:nvSpPr>
            <p:cNvPr id="366" name="Shape 366"/>
            <p:cNvSpPr/>
            <p:nvPr/>
          </p:nvSpPr>
          <p:spPr>
            <a:xfrm>
              <a:off x="9299403" y="2188209"/>
              <a:ext cx="1820002" cy="952502"/>
            </a:xfrm>
            <a:prstGeom prst="roundRect">
              <a:avLst>
                <a:gd name="adj" fmla="val 18781"/>
              </a:avLst>
            </a:pr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67" name="Shape 367"/>
            <p:cNvSpPr/>
            <p:nvPr/>
          </p:nvSpPr>
          <p:spPr>
            <a:xfrm>
              <a:off x="9360508" y="2330661"/>
              <a:ext cx="1695432" cy="6675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Vascular Disorders</a:t>
              </a:r>
            </a:p>
          </p:txBody>
        </p:sp>
        <p:sp>
          <p:nvSpPr>
            <p:cNvPr id="368" name="Shape 368"/>
            <p:cNvSpPr/>
            <p:nvPr/>
          </p:nvSpPr>
          <p:spPr>
            <a:xfrm>
              <a:off x="9299403" y="3285280"/>
              <a:ext cx="1820001"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400">
                  <a:latin typeface="Source Sans Pro"/>
                  <a:ea typeface="Source Sans Pro"/>
                  <a:cs typeface="Source Sans Pro"/>
                  <a:sym typeface="Source Sans Pro"/>
                </a:defRPr>
              </a:lvl1pPr>
            </a:lstStyle>
            <a:p>
              <a:pPr lvl="0">
                <a:defRPr sz="1800">
                  <a:solidFill>
                    <a:srgbClr val="000000"/>
                  </a:solidFill>
                </a:defRPr>
              </a:pPr>
              <a:r>
                <a:rPr sz="1400" dirty="0">
                  <a:solidFill>
                    <a:srgbClr val="515151"/>
                  </a:solidFill>
                </a:rPr>
                <a:t>Peripheral Artery Disease</a:t>
              </a: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23"/>
                                        </p:tgtEl>
                                        <p:attrNameLst>
                                          <p:attrName>style.visibility</p:attrName>
                                        </p:attrNameLst>
                                      </p:cBhvr>
                                      <p:to>
                                        <p:strVal val="visible"/>
                                      </p:to>
                                    </p:set>
                                    <p:animEffect transition="in" filter="wipe(left)">
                                      <p:cBhvr>
                                        <p:cTn id="7" dur="500"/>
                                        <p:tgtEl>
                                          <p:spTgt spid="323"/>
                                        </p:tgtEl>
                                      </p:cBhvr>
                                    </p:animEffect>
                                  </p:childTnLst>
                                </p:cTn>
                              </p:par>
                            </p:childTnLst>
                          </p:cTn>
                        </p:par>
                        <p:par>
                          <p:cTn id="8" fill="hold">
                            <p:stCondLst>
                              <p:cond delay="500"/>
                            </p:stCondLst>
                            <p:childTnLst>
                              <p:par>
                                <p:cTn id="9" presetID="22" presetClass="entr" presetSubtype="8" fill="hold" grpId="0" nodeType="afterEffect">
                                  <p:stCondLst>
                                    <p:cond delay="0"/>
                                  </p:stCondLst>
                                  <p:iterate>
                                    <p:tmAbs val="0"/>
                                  </p:iterate>
                                  <p:childTnLst>
                                    <p:set>
                                      <p:cBhvr>
                                        <p:cTn id="10" fill="hold"/>
                                        <p:tgtEl>
                                          <p:spTgt spid="369"/>
                                        </p:tgtEl>
                                        <p:attrNameLst>
                                          <p:attrName>style.visibility</p:attrName>
                                        </p:attrNameLst>
                                      </p:cBhvr>
                                      <p:to>
                                        <p:strVal val="visible"/>
                                      </p:to>
                                    </p:set>
                                    <p:animEffect transition="in" filter="wipe(left)">
                                      <p:cBhvr>
                                        <p:cTn id="11"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animBg="1" advAuto="0"/>
      <p:bldP spid="369"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p:nvPr/>
        </p:nvSpPr>
        <p:spPr>
          <a:xfrm>
            <a:off x="898424" y="1331129"/>
            <a:ext cx="7251466"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Clients</a:t>
            </a:r>
          </a:p>
        </p:txBody>
      </p:sp>
      <p:sp>
        <p:nvSpPr>
          <p:cNvPr id="372" name="Shape 372"/>
          <p:cNvSpPr/>
          <p:nvPr/>
        </p:nvSpPr>
        <p:spPr>
          <a:xfrm>
            <a:off x="934718" y="2486522"/>
            <a:ext cx="11111167" cy="8470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defRPr sz="1800">
                <a:solidFill>
                  <a:srgbClr val="000000"/>
                </a:solidFill>
              </a:defRPr>
            </a:pPr>
            <a:r>
              <a:rPr sz="2400">
                <a:solidFill>
                  <a:srgbClr val="515151"/>
                </a:solidFill>
              </a:rPr>
              <a:t>DMS’s client base is diverse and growing. The following are types of clients DMS has worked with and continues</a:t>
            </a:r>
            <a:r>
              <a:rPr sz="2000">
                <a:solidFill>
                  <a:srgbClr val="515151"/>
                </a:solidFill>
              </a:rPr>
              <a:t> </a:t>
            </a:r>
            <a:r>
              <a:rPr sz="2400">
                <a:solidFill>
                  <a:srgbClr val="515151"/>
                </a:solidFill>
              </a:rPr>
              <a:t>to work with:</a:t>
            </a:r>
          </a:p>
        </p:txBody>
      </p:sp>
      <p:grpSp>
        <p:nvGrpSpPr>
          <p:cNvPr id="398" name="Group 398"/>
          <p:cNvGrpSpPr/>
          <p:nvPr/>
        </p:nvGrpSpPr>
        <p:grpSpPr>
          <a:xfrm>
            <a:off x="920016" y="3803204"/>
            <a:ext cx="11140573" cy="4331948"/>
            <a:chOff x="0" y="0"/>
            <a:chExt cx="11140572" cy="4331947"/>
          </a:xfrm>
        </p:grpSpPr>
        <p:sp>
          <p:nvSpPr>
            <p:cNvPr id="373" name="Shape 373"/>
            <p:cNvSpPr/>
            <p:nvPr/>
          </p:nvSpPr>
          <p:spPr>
            <a:xfrm>
              <a:off x="0" y="50799"/>
              <a:ext cx="3024159" cy="1279815"/>
            </a:xfrm>
            <a:prstGeom prst="roundRect">
              <a:avLst>
                <a:gd name="adj" fmla="val 15072"/>
              </a:avLst>
            </a:pr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sz="1600"/>
            </a:p>
          </p:txBody>
        </p:sp>
        <p:sp>
          <p:nvSpPr>
            <p:cNvPr id="374" name="Shape 374"/>
            <p:cNvSpPr/>
            <p:nvPr/>
          </p:nvSpPr>
          <p:spPr>
            <a:xfrm>
              <a:off x="899050" y="183553"/>
              <a:ext cx="1805287" cy="10143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a:solidFill>
                    <a:srgbClr val="FFFFFF"/>
                  </a:solidFill>
                </a:rPr>
                <a:t>Global Pharmaceutical Manufacturers</a:t>
              </a:r>
            </a:p>
          </p:txBody>
        </p:sp>
        <p:sp>
          <p:nvSpPr>
            <p:cNvPr id="375" name="Shape 375"/>
            <p:cNvSpPr/>
            <p:nvPr/>
          </p:nvSpPr>
          <p:spPr>
            <a:xfrm>
              <a:off x="4087226" y="0"/>
              <a:ext cx="2986646" cy="1279815"/>
            </a:xfrm>
            <a:prstGeom prst="roundRect">
              <a:avLst>
                <a:gd name="adj" fmla="val 14885"/>
              </a:avLst>
            </a:pr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sz="1600"/>
            </a:p>
          </p:txBody>
        </p:sp>
        <p:sp>
          <p:nvSpPr>
            <p:cNvPr id="376" name="Shape 376"/>
            <p:cNvSpPr/>
            <p:nvPr/>
          </p:nvSpPr>
          <p:spPr>
            <a:xfrm>
              <a:off x="5044139" y="132754"/>
              <a:ext cx="1681294" cy="10143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a:solidFill>
                    <a:srgbClr val="FFFFFF"/>
                  </a:solidFill>
                </a:rPr>
                <a:t>Medical Device Manufacturers</a:t>
              </a:r>
            </a:p>
          </p:txBody>
        </p:sp>
        <p:sp>
          <p:nvSpPr>
            <p:cNvPr id="377" name="Shape 377"/>
            <p:cNvSpPr/>
            <p:nvPr/>
          </p:nvSpPr>
          <p:spPr>
            <a:xfrm>
              <a:off x="8153927" y="198"/>
              <a:ext cx="2986646" cy="1279615"/>
            </a:xfrm>
            <a:prstGeom prst="roundRect">
              <a:avLst>
                <a:gd name="adj" fmla="val 14887"/>
              </a:avLst>
            </a:pr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378" name="Shape 378"/>
            <p:cNvSpPr/>
            <p:nvPr/>
          </p:nvSpPr>
          <p:spPr>
            <a:xfrm>
              <a:off x="8476456" y="451918"/>
              <a:ext cx="376175" cy="376175"/>
            </a:xfrm>
            <a:custGeom>
              <a:avLst/>
              <a:gdLst/>
              <a:ahLst/>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rgbClr val="FFFFFF"/>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379" name="Shape 379"/>
            <p:cNvSpPr/>
            <p:nvPr/>
          </p:nvSpPr>
          <p:spPr>
            <a:xfrm>
              <a:off x="9076149" y="306207"/>
              <a:ext cx="1681293" cy="6675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a:solidFill>
                    <a:srgbClr val="FFFFFF"/>
                  </a:solidFill>
                </a:rPr>
                <a:t>Biotechnology Companies</a:t>
              </a:r>
            </a:p>
          </p:txBody>
        </p:sp>
        <p:sp>
          <p:nvSpPr>
            <p:cNvPr id="380" name="Shape 380"/>
            <p:cNvSpPr/>
            <p:nvPr/>
          </p:nvSpPr>
          <p:spPr>
            <a:xfrm>
              <a:off x="0" y="1576866"/>
              <a:ext cx="3024159" cy="1279814"/>
            </a:xfrm>
            <a:prstGeom prst="roundRect">
              <a:avLst>
                <a:gd name="adj" fmla="val 15072"/>
              </a:avLst>
            </a:prstGeom>
            <a:solidFill>
              <a:srgbClr val="F8D35E"/>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381" name="Shape 381"/>
            <p:cNvSpPr/>
            <p:nvPr/>
          </p:nvSpPr>
          <p:spPr>
            <a:xfrm>
              <a:off x="899050" y="2056329"/>
              <a:ext cx="1805287" cy="32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a:solidFill>
                    <a:srgbClr val="FFFFFF"/>
                  </a:solidFill>
                </a:rPr>
                <a:t>Data Providers</a:t>
              </a:r>
            </a:p>
          </p:txBody>
        </p:sp>
        <p:sp>
          <p:nvSpPr>
            <p:cNvPr id="382" name="Shape 382"/>
            <p:cNvSpPr/>
            <p:nvPr/>
          </p:nvSpPr>
          <p:spPr>
            <a:xfrm>
              <a:off x="4087226" y="1526066"/>
              <a:ext cx="2986646" cy="1279814"/>
            </a:xfrm>
            <a:prstGeom prst="roundRect">
              <a:avLst>
                <a:gd name="adj" fmla="val 14885"/>
              </a:avLst>
            </a:prstGeom>
            <a:solidFill>
              <a:srgbClr val="A6AAA9"/>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383" name="Shape 383"/>
            <p:cNvSpPr/>
            <p:nvPr/>
          </p:nvSpPr>
          <p:spPr>
            <a:xfrm>
              <a:off x="5044139" y="1832175"/>
              <a:ext cx="1681294" cy="6675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dirty="0">
                  <a:solidFill>
                    <a:srgbClr val="FFFFFF"/>
                  </a:solidFill>
                </a:rPr>
                <a:t>Business Affiliates</a:t>
              </a:r>
            </a:p>
          </p:txBody>
        </p:sp>
        <p:sp>
          <p:nvSpPr>
            <p:cNvPr id="384" name="Shape 384"/>
            <p:cNvSpPr/>
            <p:nvPr/>
          </p:nvSpPr>
          <p:spPr>
            <a:xfrm>
              <a:off x="8153927" y="1526266"/>
              <a:ext cx="2986646" cy="1279614"/>
            </a:xfrm>
            <a:prstGeom prst="roundRect">
              <a:avLst>
                <a:gd name="adj" fmla="val 14887"/>
              </a:avLst>
            </a:pr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385" name="Shape 385"/>
            <p:cNvSpPr/>
            <p:nvPr/>
          </p:nvSpPr>
          <p:spPr>
            <a:xfrm>
              <a:off x="9076149" y="1832274"/>
              <a:ext cx="1681293" cy="6675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a:solidFill>
                    <a:srgbClr val="FFFFFF"/>
                  </a:solidFill>
                </a:rPr>
                <a:t>Governmental Agencies</a:t>
              </a:r>
            </a:p>
          </p:txBody>
        </p:sp>
        <p:sp>
          <p:nvSpPr>
            <p:cNvPr id="386" name="Shape 386"/>
            <p:cNvSpPr/>
            <p:nvPr/>
          </p:nvSpPr>
          <p:spPr>
            <a:xfrm>
              <a:off x="4087226" y="3052133"/>
              <a:ext cx="2986646" cy="1279815"/>
            </a:xfrm>
            <a:prstGeom prst="roundRect">
              <a:avLst>
                <a:gd name="adj" fmla="val 14885"/>
              </a:avLst>
            </a:pr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387" name="Shape 387"/>
            <p:cNvSpPr/>
            <p:nvPr/>
          </p:nvSpPr>
          <p:spPr>
            <a:xfrm>
              <a:off x="5044139" y="3358242"/>
              <a:ext cx="1681294" cy="6675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a:solidFill>
                    <a:srgbClr val="FFFFFF"/>
                  </a:solidFill>
                </a:rPr>
                <a:t>Managed Care Firms</a:t>
              </a:r>
            </a:p>
          </p:txBody>
        </p:sp>
        <p:sp>
          <p:nvSpPr>
            <p:cNvPr id="388" name="Shape 388"/>
            <p:cNvSpPr/>
            <p:nvPr/>
          </p:nvSpPr>
          <p:spPr>
            <a:xfrm>
              <a:off x="4441117" y="3537703"/>
              <a:ext cx="350762" cy="308673"/>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nvGrpSpPr>
            <p:cNvPr id="391" name="Group 391"/>
            <p:cNvGrpSpPr/>
            <p:nvPr/>
          </p:nvGrpSpPr>
          <p:grpSpPr>
            <a:xfrm>
              <a:off x="4431060" y="2005287"/>
              <a:ext cx="370878" cy="321373"/>
              <a:chOff x="0" y="0"/>
              <a:chExt cx="370876" cy="321372"/>
            </a:xfrm>
          </p:grpSpPr>
          <p:sp>
            <p:nvSpPr>
              <p:cNvPr id="389" name="Shape 389"/>
              <p:cNvSpPr/>
              <p:nvPr/>
            </p:nvSpPr>
            <p:spPr>
              <a:xfrm>
                <a:off x="-1" y="-1"/>
                <a:ext cx="370878" cy="203985"/>
              </a:xfrm>
              <a:custGeom>
                <a:avLst/>
                <a:gdLst/>
                <a:ahLst/>
                <a:cxnLst>
                  <a:cxn ang="0">
                    <a:pos x="wd2" y="hd2"/>
                  </a:cxn>
                  <a:cxn ang="5400000">
                    <a:pos x="wd2" y="hd2"/>
                  </a:cxn>
                  <a:cxn ang="10800000">
                    <a:pos x="wd2" y="hd2"/>
                  </a:cxn>
                  <a:cxn ang="16200000">
                    <a:pos x="wd2" y="hd2"/>
                  </a:cxn>
                </a:cxnLst>
                <a:rect l="0" t="0" r="r" b="b"/>
                <a:pathLst>
                  <a:path w="21600" h="21600" extrusionOk="0">
                    <a:moveTo>
                      <a:pt x="9828" y="17673"/>
                    </a:moveTo>
                    <a:lnTo>
                      <a:pt x="11772" y="17673"/>
                    </a:lnTo>
                    <a:lnTo>
                      <a:pt x="11772" y="21600"/>
                    </a:lnTo>
                    <a:lnTo>
                      <a:pt x="21600" y="21600"/>
                    </a:lnTo>
                    <a:cubicBezTo>
                      <a:pt x="21600" y="21600"/>
                      <a:pt x="21440" y="12847"/>
                      <a:pt x="21384" y="10106"/>
                    </a:cubicBezTo>
                    <a:cubicBezTo>
                      <a:pt x="21331" y="7503"/>
                      <a:pt x="20818" y="5892"/>
                      <a:pt x="19224" y="5892"/>
                    </a:cubicBezTo>
                    <a:lnTo>
                      <a:pt x="15759" y="5892"/>
                    </a:lnTo>
                    <a:cubicBezTo>
                      <a:pt x="15222" y="4050"/>
                      <a:pt x="14645" y="2071"/>
                      <a:pt x="14467" y="1464"/>
                    </a:cubicBezTo>
                    <a:cubicBezTo>
                      <a:pt x="14109" y="239"/>
                      <a:pt x="13988" y="0"/>
                      <a:pt x="13194" y="0"/>
                    </a:cubicBezTo>
                    <a:lnTo>
                      <a:pt x="8406" y="0"/>
                    </a:lnTo>
                    <a:cubicBezTo>
                      <a:pt x="7612" y="0"/>
                      <a:pt x="7491" y="239"/>
                      <a:pt x="7133" y="1464"/>
                    </a:cubicBezTo>
                    <a:cubicBezTo>
                      <a:pt x="6955" y="2071"/>
                      <a:pt x="6378" y="4050"/>
                      <a:pt x="5841" y="5892"/>
                    </a:cubicBezTo>
                    <a:lnTo>
                      <a:pt x="2376" y="5892"/>
                    </a:lnTo>
                    <a:cubicBezTo>
                      <a:pt x="782" y="5892"/>
                      <a:pt x="274" y="7503"/>
                      <a:pt x="216" y="10106"/>
                    </a:cubicBezTo>
                    <a:cubicBezTo>
                      <a:pt x="156" y="12709"/>
                      <a:pt x="0" y="21600"/>
                      <a:pt x="0" y="21600"/>
                    </a:cubicBezTo>
                    <a:lnTo>
                      <a:pt x="9828" y="21600"/>
                    </a:lnTo>
                    <a:cubicBezTo>
                      <a:pt x="9828" y="21600"/>
                      <a:pt x="9828" y="17673"/>
                      <a:pt x="9828" y="17673"/>
                    </a:cubicBezTo>
                    <a:close/>
                  </a:path>
                </a:pathLst>
              </a:custGeom>
              <a:solidFill>
                <a:srgbClr val="FFFFFF"/>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390" name="Shape 390"/>
              <p:cNvSpPr/>
              <p:nvPr/>
            </p:nvSpPr>
            <p:spPr>
              <a:xfrm>
                <a:off x="7611" y="228657"/>
                <a:ext cx="352345" cy="92716"/>
              </a:xfrm>
              <a:custGeom>
                <a:avLst/>
                <a:gdLst/>
                <a:ahLst/>
                <a:cxnLst>
                  <a:cxn ang="0">
                    <a:pos x="wd2" y="hd2"/>
                  </a:cxn>
                  <a:cxn ang="5400000">
                    <a:pos x="wd2" y="hd2"/>
                  </a:cxn>
                  <a:cxn ang="10800000">
                    <a:pos x="wd2" y="hd2"/>
                  </a:cxn>
                  <a:cxn ang="16200000">
                    <a:pos x="wd2" y="hd2"/>
                  </a:cxn>
                </a:cxnLst>
                <a:rect l="0" t="0" r="r" b="b"/>
                <a:pathLst>
                  <a:path w="21600" h="21600" extrusionOk="0">
                    <a:moveTo>
                      <a:pt x="11823" y="8641"/>
                    </a:moveTo>
                    <a:lnTo>
                      <a:pt x="9777" y="8641"/>
                    </a:lnTo>
                    <a:lnTo>
                      <a:pt x="9777" y="0"/>
                    </a:lnTo>
                    <a:lnTo>
                      <a:pt x="0" y="0"/>
                    </a:lnTo>
                    <a:cubicBezTo>
                      <a:pt x="0" y="0"/>
                      <a:pt x="141" y="7767"/>
                      <a:pt x="227" y="14353"/>
                    </a:cubicBezTo>
                    <a:cubicBezTo>
                      <a:pt x="263" y="17084"/>
                      <a:pt x="475" y="21600"/>
                      <a:pt x="2272" y="21600"/>
                    </a:cubicBezTo>
                    <a:lnTo>
                      <a:pt x="19328" y="21600"/>
                    </a:lnTo>
                    <a:cubicBezTo>
                      <a:pt x="21125" y="21600"/>
                      <a:pt x="21332" y="17084"/>
                      <a:pt x="21373" y="14353"/>
                    </a:cubicBezTo>
                    <a:cubicBezTo>
                      <a:pt x="21471" y="7580"/>
                      <a:pt x="21600" y="0"/>
                      <a:pt x="21600" y="0"/>
                    </a:cubicBezTo>
                    <a:lnTo>
                      <a:pt x="11823" y="0"/>
                    </a:lnTo>
                    <a:cubicBezTo>
                      <a:pt x="11823" y="0"/>
                      <a:pt x="11823" y="8641"/>
                      <a:pt x="11823" y="8641"/>
                    </a:cubicBezTo>
                    <a:close/>
                  </a:path>
                </a:pathLst>
              </a:custGeom>
              <a:solidFill>
                <a:srgbClr val="FFFFFF"/>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sp>
          <p:nvSpPr>
            <p:cNvPr id="392" name="Shape 392"/>
            <p:cNvSpPr/>
            <p:nvPr/>
          </p:nvSpPr>
          <p:spPr>
            <a:xfrm>
              <a:off x="411379" y="2056087"/>
              <a:ext cx="255652" cy="321372"/>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393" name="Shape 393"/>
            <p:cNvSpPr/>
            <p:nvPr/>
          </p:nvSpPr>
          <p:spPr>
            <a:xfrm>
              <a:off x="435532" y="555019"/>
              <a:ext cx="207347" cy="331738"/>
            </a:xfrm>
            <a:custGeom>
              <a:avLst/>
              <a:gdLst/>
              <a:ahLst/>
              <a:cxnLst>
                <a:cxn ang="0">
                  <a:pos x="wd2" y="hd2"/>
                </a:cxn>
                <a:cxn ang="5400000">
                  <a:pos x="wd2" y="hd2"/>
                </a:cxn>
                <a:cxn ang="10800000">
                  <a:pos x="wd2" y="hd2"/>
                </a:cxn>
                <a:cxn ang="16200000">
                  <a:pos x="wd2" y="hd2"/>
                </a:cxn>
              </a:cxnLst>
              <a:rect l="0" t="0" r="r" b="b"/>
              <a:pathLst>
                <a:path w="21600" h="21600" extrusionOk="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solidFill>
              <a:srgbClr val="FFFFFF"/>
            </a:solidFill>
            <a:ln w="12700" cap="flat">
              <a:noFill/>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sp>
          <p:nvSpPr>
            <p:cNvPr id="394" name="Shape 394"/>
            <p:cNvSpPr/>
            <p:nvPr/>
          </p:nvSpPr>
          <p:spPr>
            <a:xfrm>
              <a:off x="8527864" y="2000101"/>
              <a:ext cx="370867" cy="331741"/>
            </a:xfrm>
            <a:custGeom>
              <a:avLst/>
              <a:gdLst/>
              <a:ahLst/>
              <a:cxnLst>
                <a:cxn ang="0">
                  <a:pos x="wd2" y="hd2"/>
                </a:cxn>
                <a:cxn ang="5400000">
                  <a:pos x="wd2" y="hd2"/>
                </a:cxn>
                <a:cxn ang="10800000">
                  <a:pos x="wd2" y="hd2"/>
                </a:cxn>
                <a:cxn ang="16200000">
                  <a:pos x="wd2" y="hd2"/>
                </a:cxn>
              </a:cxnLst>
              <a:rect l="0" t="0" r="r" b="b"/>
              <a:pathLst>
                <a:path w="21176"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grpSp>
          <p:nvGrpSpPr>
            <p:cNvPr id="397" name="Group 397"/>
            <p:cNvGrpSpPr/>
            <p:nvPr/>
          </p:nvGrpSpPr>
          <p:grpSpPr>
            <a:xfrm>
              <a:off x="4484418" y="462506"/>
              <a:ext cx="264163" cy="331739"/>
              <a:chOff x="0" y="0"/>
              <a:chExt cx="264162" cy="331738"/>
            </a:xfrm>
          </p:grpSpPr>
          <p:sp>
            <p:nvSpPr>
              <p:cNvPr id="395" name="Shape 395"/>
              <p:cNvSpPr/>
              <p:nvPr/>
            </p:nvSpPr>
            <p:spPr>
              <a:xfrm>
                <a:off x="17642" y="128575"/>
                <a:ext cx="229800" cy="203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 y="17942"/>
                    </a:lnTo>
                    <a:cubicBezTo>
                      <a:pt x="1896" y="18797"/>
                      <a:pt x="5535" y="21596"/>
                      <a:pt x="10801" y="21600"/>
                    </a:cubicBezTo>
                    <a:cubicBezTo>
                      <a:pt x="16067" y="21596"/>
                      <a:pt x="19704" y="18797"/>
                      <a:pt x="19802" y="17942"/>
                    </a:cubicBezTo>
                    <a:lnTo>
                      <a:pt x="21600" y="0"/>
                    </a:lnTo>
                    <a:cubicBezTo>
                      <a:pt x="18850" y="1740"/>
                      <a:pt x="14739" y="2568"/>
                      <a:pt x="10801" y="2568"/>
                    </a:cubicBezTo>
                    <a:cubicBezTo>
                      <a:pt x="6861" y="2568"/>
                      <a:pt x="2750" y="1740"/>
                      <a:pt x="0" y="0"/>
                    </a:cubicBezTo>
                    <a:close/>
                  </a:path>
                </a:pathLst>
              </a:custGeom>
              <a:solidFill>
                <a:srgbClr val="FFFFFF"/>
              </a:solidFill>
              <a:ln w="12700" cap="flat">
                <a:noFill/>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sp>
            <p:nvSpPr>
              <p:cNvPr id="396" name="Shape 396"/>
              <p:cNvSpPr/>
              <p:nvPr/>
            </p:nvSpPr>
            <p:spPr>
              <a:xfrm>
                <a:off x="0" y="-1"/>
                <a:ext cx="264163" cy="121671"/>
              </a:xfrm>
              <a:custGeom>
                <a:avLst/>
                <a:gdLst/>
                <a:ahLst/>
                <a:cxnLst>
                  <a:cxn ang="0">
                    <a:pos x="wd2" y="hd2"/>
                  </a:cxn>
                  <a:cxn ang="5400000">
                    <a:pos x="wd2" y="hd2"/>
                  </a:cxn>
                  <a:cxn ang="10800000">
                    <a:pos x="wd2" y="hd2"/>
                  </a:cxn>
                  <a:cxn ang="16200000">
                    <a:pos x="wd2" y="hd2"/>
                  </a:cxn>
                </a:cxnLst>
                <a:rect l="0" t="0" r="r" b="b"/>
                <a:pathLst>
                  <a:path w="21600" h="21600" extrusionOk="0">
                    <a:moveTo>
                      <a:pt x="15301" y="4666"/>
                    </a:moveTo>
                    <a:lnTo>
                      <a:pt x="14079" y="1724"/>
                    </a:lnTo>
                    <a:cubicBezTo>
                      <a:pt x="13609" y="275"/>
                      <a:pt x="13097" y="0"/>
                      <a:pt x="12101" y="0"/>
                    </a:cubicBezTo>
                    <a:lnTo>
                      <a:pt x="9499" y="0"/>
                    </a:lnTo>
                    <a:cubicBezTo>
                      <a:pt x="8503" y="0"/>
                      <a:pt x="7993" y="275"/>
                      <a:pt x="7522" y="1724"/>
                    </a:cubicBezTo>
                    <a:lnTo>
                      <a:pt x="6300" y="4666"/>
                    </a:lnTo>
                    <a:cubicBezTo>
                      <a:pt x="2649" y="6048"/>
                      <a:pt x="0" y="9726"/>
                      <a:pt x="0" y="12431"/>
                    </a:cubicBezTo>
                    <a:lnTo>
                      <a:pt x="0" y="12959"/>
                    </a:lnTo>
                    <a:cubicBezTo>
                      <a:pt x="0" y="17729"/>
                      <a:pt x="4836" y="21600"/>
                      <a:pt x="10801" y="21600"/>
                    </a:cubicBezTo>
                    <a:cubicBezTo>
                      <a:pt x="16766" y="21600"/>
                      <a:pt x="21600" y="17729"/>
                      <a:pt x="21600" y="12959"/>
                    </a:cubicBezTo>
                    <a:lnTo>
                      <a:pt x="21600" y="12431"/>
                    </a:lnTo>
                    <a:cubicBezTo>
                      <a:pt x="21600" y="9726"/>
                      <a:pt x="18953" y="6048"/>
                      <a:pt x="15301" y="4666"/>
                    </a:cubicBezTo>
                    <a:close/>
                  </a:path>
                </a:pathLst>
              </a:custGeom>
              <a:solidFill>
                <a:srgbClr val="FFFFFF"/>
              </a:solidFill>
              <a:ln w="12700" cap="flat">
                <a:noFill/>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grpSp>
      </p:grpSp>
      <p:sp>
        <p:nvSpPr>
          <p:cNvPr id="2" name="Shape 384">
            <a:extLst>
              <a:ext uri="{FF2B5EF4-FFF2-40B4-BE49-F238E27FC236}">
                <a16:creationId xmlns:a16="http://schemas.microsoft.com/office/drawing/2014/main" id="{7B1FD299-AEC7-7994-E69F-9E0A64C0EDE9}"/>
              </a:ext>
            </a:extLst>
          </p:cNvPr>
          <p:cNvSpPr/>
          <p:nvPr/>
        </p:nvSpPr>
        <p:spPr>
          <a:xfrm>
            <a:off x="1005730" y="6855338"/>
            <a:ext cx="2986646" cy="1279614"/>
          </a:xfrm>
          <a:prstGeom prst="roundRect">
            <a:avLst>
              <a:gd name="adj" fmla="val 14887"/>
            </a:avLst>
          </a:pr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r>
              <a:rPr lang="en-US" dirty="0"/>
              <a:t>H</a:t>
            </a:r>
            <a:endParaRPr dirty="0"/>
          </a:p>
        </p:txBody>
      </p:sp>
      <p:sp>
        <p:nvSpPr>
          <p:cNvPr id="3" name="Shape 375">
            <a:extLst>
              <a:ext uri="{FF2B5EF4-FFF2-40B4-BE49-F238E27FC236}">
                <a16:creationId xmlns:a16="http://schemas.microsoft.com/office/drawing/2014/main" id="{B31F8CDF-704D-133B-28ED-AFBB03B186D2}"/>
              </a:ext>
            </a:extLst>
          </p:cNvPr>
          <p:cNvSpPr/>
          <p:nvPr/>
        </p:nvSpPr>
        <p:spPr>
          <a:xfrm>
            <a:off x="9056955" y="6906136"/>
            <a:ext cx="2986646" cy="1279815"/>
          </a:xfrm>
          <a:prstGeom prst="roundRect">
            <a:avLst>
              <a:gd name="adj" fmla="val 14885"/>
            </a:avLst>
          </a:pr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r>
              <a:rPr lang="en-US" sz="1600" dirty="0"/>
              <a:t>D</a:t>
            </a:r>
            <a:endParaRPr sz="1600" dirty="0"/>
          </a:p>
        </p:txBody>
      </p:sp>
      <p:pic>
        <p:nvPicPr>
          <p:cNvPr id="6" name="Graphic 5" descr="Child with balloon outline">
            <a:extLst>
              <a:ext uri="{FF2B5EF4-FFF2-40B4-BE49-F238E27FC236}">
                <a16:creationId xmlns:a16="http://schemas.microsoft.com/office/drawing/2014/main" id="{E210BBD8-A920-31E7-6DED-D49175A9139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274" y="6987540"/>
            <a:ext cx="914400" cy="914400"/>
          </a:xfrm>
          <a:prstGeom prst="rect">
            <a:avLst/>
          </a:prstGeom>
        </p:spPr>
      </p:pic>
      <p:sp>
        <p:nvSpPr>
          <p:cNvPr id="7" name="TextBox 6">
            <a:extLst>
              <a:ext uri="{FF2B5EF4-FFF2-40B4-BE49-F238E27FC236}">
                <a16:creationId xmlns:a16="http://schemas.microsoft.com/office/drawing/2014/main" id="{39080D74-594F-C38A-1A17-2F706F943541}"/>
              </a:ext>
            </a:extLst>
          </p:cNvPr>
          <p:cNvSpPr txBox="1"/>
          <p:nvPr/>
        </p:nvSpPr>
        <p:spPr>
          <a:xfrm>
            <a:off x="1883953" y="6772221"/>
            <a:ext cx="1805287" cy="11596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825500" rtl="0" fontAlgn="auto" latinLnBrk="1" hangingPunct="0">
              <a:lnSpc>
                <a:spcPct val="130000"/>
              </a:lnSpc>
              <a:spcBef>
                <a:spcPts val="300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Raleway SemiBold" pitchFamily="2" charset="0"/>
                <a:sym typeface="Raleway Regular"/>
              </a:rPr>
              <a:t>Medical </a:t>
            </a:r>
            <a:r>
              <a:rPr kumimoji="0" lang="en-US" sz="1800" b="0" i="0" u="none" strike="noStrike" cap="none" spc="0" normalizeH="0" baseline="0" dirty="0" err="1">
                <a:ln>
                  <a:noFill/>
                </a:ln>
                <a:solidFill>
                  <a:schemeClr val="bg1"/>
                </a:solidFill>
                <a:effectLst/>
                <a:uFillTx/>
                <a:latin typeface="Raleway SemiBold" pitchFamily="2" charset="0"/>
                <a:sym typeface="Raleway Regular"/>
              </a:rPr>
              <a:t>ServiceProviders</a:t>
            </a:r>
            <a:endParaRPr kumimoji="0" lang="en-US" sz="1800" b="0" i="0" u="none" strike="noStrike" cap="none" spc="0" normalizeH="0" baseline="0" dirty="0">
              <a:ln>
                <a:noFill/>
              </a:ln>
              <a:solidFill>
                <a:schemeClr val="bg1"/>
              </a:solidFill>
              <a:effectLst/>
              <a:uFillTx/>
              <a:latin typeface="Raleway SemiBold" pitchFamily="2" charset="0"/>
              <a:sym typeface="Raleway Regular"/>
            </a:endParaRPr>
          </a:p>
        </p:txBody>
      </p:sp>
      <p:pic>
        <p:nvPicPr>
          <p:cNvPr id="9" name="Graphic 8" descr="Ambulance outline">
            <a:extLst>
              <a:ext uri="{FF2B5EF4-FFF2-40B4-BE49-F238E27FC236}">
                <a16:creationId xmlns:a16="http://schemas.microsoft.com/office/drawing/2014/main" id="{7B25B4B8-B33F-A23A-CFC4-CDA76CC9D1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76114" y="7161447"/>
            <a:ext cx="914400" cy="914400"/>
          </a:xfrm>
          <a:prstGeom prst="rect">
            <a:avLst/>
          </a:prstGeom>
        </p:spPr>
      </p:pic>
      <p:sp>
        <p:nvSpPr>
          <p:cNvPr id="10" name="TextBox 9">
            <a:extLst>
              <a:ext uri="{FF2B5EF4-FFF2-40B4-BE49-F238E27FC236}">
                <a16:creationId xmlns:a16="http://schemas.microsoft.com/office/drawing/2014/main" id="{3B0E4574-18EE-8877-8D9F-34FF9DDC5E23}"/>
              </a:ext>
            </a:extLst>
          </p:cNvPr>
          <p:cNvSpPr txBox="1"/>
          <p:nvPr/>
        </p:nvSpPr>
        <p:spPr>
          <a:xfrm>
            <a:off x="10163905" y="6864925"/>
            <a:ext cx="1367696" cy="11596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38100" rtlCol="0" anchor="ctr">
            <a:spAutoFit/>
          </a:bodyPr>
          <a:lstStyle/>
          <a:p>
            <a:pPr marL="0" marR="0" indent="0" algn="l" defTabSz="825500" rtl="0" fontAlgn="auto" latinLnBrk="1" hangingPunct="0">
              <a:lnSpc>
                <a:spcPct val="130000"/>
              </a:lnSpc>
              <a:spcBef>
                <a:spcPts val="300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Raleway SemiBold" pitchFamily="2" charset="0"/>
                <a:sym typeface="Raleway Regular"/>
              </a:rPr>
              <a:t>Diagnostic Companies</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71"/>
                                        </p:tgtEl>
                                        <p:attrNameLst>
                                          <p:attrName>style.visibility</p:attrName>
                                        </p:attrNameLst>
                                      </p:cBhvr>
                                      <p:to>
                                        <p:strVal val="visible"/>
                                      </p:to>
                                    </p:set>
                                    <p:animEffect transition="in" filter="wipe(left)">
                                      <p:cBhvr>
                                        <p:cTn id="7" dur="499"/>
                                        <p:tgtEl>
                                          <p:spTgt spid="371"/>
                                        </p:tgtEl>
                                      </p:cBhvr>
                                    </p:animEffect>
                                  </p:childTnLst>
                                </p:cTn>
                              </p:par>
                            </p:childTnLst>
                          </p:cTn>
                        </p:par>
                        <p:par>
                          <p:cTn id="8" fill="hold">
                            <p:stCondLst>
                              <p:cond delay="499"/>
                            </p:stCondLst>
                            <p:childTnLst>
                              <p:par>
                                <p:cTn id="9" presetID="18" presetClass="entr" presetSubtype="6" fill="hold" grpId="0" nodeType="afterEffect">
                                  <p:stCondLst>
                                    <p:cond delay="0"/>
                                  </p:stCondLst>
                                  <p:iterate>
                                    <p:tmAbs val="0"/>
                                  </p:iterate>
                                  <p:childTnLst>
                                    <p:set>
                                      <p:cBhvr>
                                        <p:cTn id="10" fill="hold"/>
                                        <p:tgtEl>
                                          <p:spTgt spid="372"/>
                                        </p:tgtEl>
                                        <p:attrNameLst>
                                          <p:attrName>style.visibility</p:attrName>
                                        </p:attrNameLst>
                                      </p:cBhvr>
                                      <p:to>
                                        <p:strVal val="visible"/>
                                      </p:to>
                                    </p:set>
                                    <p:animEffect transition="in" filter="strips(downRight)">
                                      <p:cBhvr>
                                        <p:cTn id="11" dur="500"/>
                                        <p:tgtEl>
                                          <p:spTgt spid="372"/>
                                        </p:tgtEl>
                                      </p:cBhvr>
                                    </p:animEffect>
                                  </p:childTnLst>
                                </p:cTn>
                              </p:par>
                            </p:childTnLst>
                          </p:cTn>
                        </p:par>
                        <p:par>
                          <p:cTn id="12" fill="hold">
                            <p:stCondLst>
                              <p:cond delay="999"/>
                            </p:stCondLst>
                            <p:childTnLst>
                              <p:par>
                                <p:cTn id="13" presetID="2" presetClass="entr" presetSubtype="8" fill="hold" grpId="0" nodeType="afterEffect">
                                  <p:stCondLst>
                                    <p:cond delay="0"/>
                                  </p:stCondLst>
                                  <p:iterate>
                                    <p:tmAbs val="0"/>
                                  </p:iterate>
                                  <p:childTnLst>
                                    <p:set>
                                      <p:cBhvr>
                                        <p:cTn id="14" fill="hold"/>
                                        <p:tgtEl>
                                          <p:spTgt spid="398"/>
                                        </p:tgtEl>
                                        <p:attrNameLst>
                                          <p:attrName>style.visibility</p:attrName>
                                        </p:attrNameLst>
                                      </p:cBhvr>
                                      <p:to>
                                        <p:strVal val="visible"/>
                                      </p:to>
                                    </p:set>
                                    <p:anim calcmode="lin" valueType="num">
                                      <p:cBhvr>
                                        <p:cTn id="15" dur="1000" fill="hold"/>
                                        <p:tgtEl>
                                          <p:spTgt spid="398"/>
                                        </p:tgtEl>
                                        <p:attrNameLst>
                                          <p:attrName>ppt_x</p:attrName>
                                        </p:attrNameLst>
                                      </p:cBhvr>
                                      <p:tavLst>
                                        <p:tav tm="0">
                                          <p:val>
                                            <p:strVal val="0-#ppt_w/2"/>
                                          </p:val>
                                        </p:tav>
                                        <p:tav tm="100000">
                                          <p:val>
                                            <p:strVal val="#ppt_x"/>
                                          </p:val>
                                        </p:tav>
                                      </p:tavLst>
                                    </p:anim>
                                    <p:anim calcmode="lin" valueType="num">
                                      <p:cBhvr>
                                        <p:cTn id="16" dur="1000" fill="hold"/>
                                        <p:tgtEl>
                                          <p:spTgt spid="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advAuto="0"/>
      <p:bldP spid="372" grpId="0" animBg="1" advAuto="0"/>
      <p:bldP spid="398"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image5.jpeg"/>
          <p:cNvPicPr/>
          <p:nvPr/>
        </p:nvPicPr>
        <p:blipFill>
          <a:blip r:embed="rId2"/>
          <a:srcRect t="16876" b="16876"/>
          <a:stretch>
            <a:fillRect/>
          </a:stretch>
        </p:blipFill>
        <p:spPr>
          <a:xfrm>
            <a:off x="-3" y="-57532"/>
            <a:ext cx="13004805" cy="4386552"/>
          </a:xfrm>
          <a:prstGeom prst="rect">
            <a:avLst/>
          </a:prstGeom>
          <a:ln w="12700">
            <a:miter lim="400000"/>
          </a:ln>
        </p:spPr>
      </p:pic>
      <p:sp>
        <p:nvSpPr>
          <p:cNvPr id="401" name="Shape 401"/>
          <p:cNvSpPr/>
          <p:nvPr/>
        </p:nvSpPr>
        <p:spPr>
          <a:xfrm>
            <a:off x="898424" y="4886564"/>
            <a:ext cx="10441383"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Products and Services</a:t>
            </a:r>
          </a:p>
        </p:txBody>
      </p:sp>
      <p:sp>
        <p:nvSpPr>
          <p:cNvPr id="402" name="Shape 402"/>
          <p:cNvSpPr/>
          <p:nvPr/>
        </p:nvSpPr>
        <p:spPr>
          <a:xfrm>
            <a:off x="913778" y="5593475"/>
            <a:ext cx="7220759" cy="358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lvl1pPr>
              <a:defRPr sz="2000"/>
            </a:lvl1pPr>
          </a:lstStyle>
          <a:p>
            <a:pPr lvl="0">
              <a:defRPr sz="1800">
                <a:solidFill>
                  <a:srgbClr val="000000"/>
                </a:solidFill>
              </a:defRPr>
            </a:pPr>
            <a:r>
              <a:rPr sz="2000">
                <a:solidFill>
                  <a:srgbClr val="515151"/>
                </a:solidFill>
              </a:rPr>
              <a:t>DataMed Solutions LLC</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401"/>
                                        </p:tgtEl>
                                        <p:attrNameLst>
                                          <p:attrName>style.visibility</p:attrName>
                                        </p:attrNameLst>
                                      </p:cBhvr>
                                      <p:to>
                                        <p:strVal val="visible"/>
                                      </p:to>
                                    </p:set>
                                    <p:animEffect transition="in" filter="wipe(left)">
                                      <p:cBhvr>
                                        <p:cTn id="7" dur="500"/>
                                        <p:tgtEl>
                                          <p:spTgt spid="40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402"/>
                                        </p:tgtEl>
                                        <p:attrNameLst>
                                          <p:attrName>style.visibility</p:attrName>
                                        </p:attrNameLst>
                                      </p:cBhvr>
                                      <p:to>
                                        <p:strVal val="visible"/>
                                      </p:to>
                                    </p:set>
                                    <p:animEffect transition="in" filter="fade">
                                      <p:cBhvr>
                                        <p:cTn id="11"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animBg="1" advAuto="0"/>
      <p:bldP spid="40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p:nvPr/>
        </p:nvSpPr>
        <p:spPr>
          <a:xfrm>
            <a:off x="898424" y="1331129"/>
            <a:ext cx="7251466"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Data Analytic Services</a:t>
            </a:r>
          </a:p>
        </p:txBody>
      </p:sp>
      <p:grpSp>
        <p:nvGrpSpPr>
          <p:cNvPr id="408" name="Group 408"/>
          <p:cNvGrpSpPr/>
          <p:nvPr/>
        </p:nvGrpSpPr>
        <p:grpSpPr>
          <a:xfrm>
            <a:off x="1364030" y="2661693"/>
            <a:ext cx="2974744" cy="6406107"/>
            <a:chOff x="0" y="0"/>
            <a:chExt cx="2974743" cy="5812865"/>
          </a:xfrm>
        </p:grpSpPr>
        <p:sp>
          <p:nvSpPr>
            <p:cNvPr id="405" name="Shape 405"/>
            <p:cNvSpPr/>
            <p:nvPr/>
          </p:nvSpPr>
          <p:spPr>
            <a:xfrm>
              <a:off x="0" y="1038967"/>
              <a:ext cx="2974744" cy="4773899"/>
            </a:xfrm>
            <a:prstGeom prst="roundRect">
              <a:avLst>
                <a:gd name="adj" fmla="val 24937"/>
              </a:avLst>
            </a:pr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06" name="Shape 406"/>
            <p:cNvSpPr/>
            <p:nvPr/>
          </p:nvSpPr>
          <p:spPr>
            <a:xfrm>
              <a:off x="284708" y="0"/>
              <a:ext cx="2405326" cy="7552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2000"/>
              </a:lvl1pPr>
            </a:lstStyle>
            <a:p>
              <a:pPr lvl="0">
                <a:defRPr sz="1800">
                  <a:solidFill>
                    <a:srgbClr val="000000"/>
                  </a:solidFill>
                </a:defRPr>
              </a:pPr>
              <a:r>
                <a:rPr sz="2000">
                  <a:solidFill>
                    <a:srgbClr val="515151"/>
                  </a:solidFill>
                </a:rPr>
                <a:t>Retrospective Database Analytics</a:t>
              </a:r>
            </a:p>
          </p:txBody>
        </p:sp>
        <p:sp>
          <p:nvSpPr>
            <p:cNvPr id="407" name="Shape 407"/>
            <p:cNvSpPr/>
            <p:nvPr/>
          </p:nvSpPr>
          <p:spPr>
            <a:xfrm>
              <a:off x="340704" y="1234229"/>
              <a:ext cx="2405325" cy="44297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32969" lvl="0"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Retrospective Database Analytics</a:t>
              </a:r>
              <a:endParaRPr dirty="0">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Data Analytic Support</a:t>
              </a:r>
              <a:endParaRPr dirty="0">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Administrative Claims Databases (Outpatient, Inpatient &amp; Linked)</a:t>
              </a:r>
              <a:endParaRPr dirty="0">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EMR Databases</a:t>
              </a:r>
              <a:endParaRPr dirty="0">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NCHS/AHRQ/CMS Databases</a:t>
              </a:r>
              <a:endParaRPr dirty="0">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Clinical Trial Datasets</a:t>
              </a:r>
              <a:endParaRPr dirty="0">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Integrated Health System Databases</a:t>
              </a:r>
              <a:endParaRPr dirty="0">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LTC Databases</a:t>
              </a:r>
              <a:endParaRPr dirty="0">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Ex-US Databases</a:t>
              </a:r>
              <a:endParaRPr dirty="0">
                <a:latin typeface="Raleway SemiBold"/>
                <a:ea typeface="Raleway SemiBold"/>
                <a:cs typeface="Raleway SemiBold"/>
                <a:sym typeface="Raleway SemiBold"/>
              </a:endParaRPr>
            </a:p>
            <a:p>
              <a:pPr marL="132969" lvl="0"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Educational Outreach</a:t>
              </a:r>
              <a:endParaRPr dirty="0">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SAS BKS </a:t>
              </a:r>
              <a:endParaRPr dirty="0">
                <a:latin typeface="Raleway SemiBold"/>
                <a:ea typeface="Raleway SemiBold"/>
                <a:cs typeface="Raleway SemiBold"/>
                <a:sym typeface="Raleway SemiBold"/>
              </a:endParaRPr>
            </a:p>
            <a:p>
              <a:pPr marL="132969" lvl="0" indent="-132969">
                <a:spcBef>
                  <a:spcPts val="0"/>
                </a:spcBef>
                <a:buClr>
                  <a:srgbClr val="FFFFFF"/>
                </a:buClr>
                <a:buSzPct val="75000"/>
                <a:buChar char="•"/>
                <a:defRPr sz="1800">
                  <a:solidFill>
                    <a:srgbClr val="000000"/>
                  </a:solidFill>
                </a:defRPr>
              </a:pPr>
              <a:r>
                <a:rPr sz="1400" dirty="0">
                  <a:solidFill>
                    <a:srgbClr val="FFFFFF"/>
                  </a:solidFill>
                  <a:latin typeface="Raleway SemiBold"/>
                  <a:ea typeface="Raleway SemiBold"/>
                  <a:cs typeface="Raleway SemiBold"/>
                  <a:sym typeface="Raleway SemiBold"/>
                </a:rPr>
                <a:t>Grants</a:t>
              </a:r>
            </a:p>
          </p:txBody>
        </p:sp>
      </p:grpSp>
      <p:grpSp>
        <p:nvGrpSpPr>
          <p:cNvPr id="412" name="Group 412"/>
          <p:cNvGrpSpPr/>
          <p:nvPr/>
        </p:nvGrpSpPr>
        <p:grpSpPr>
          <a:xfrm>
            <a:off x="4828864" y="2661693"/>
            <a:ext cx="2974744" cy="6406109"/>
            <a:chOff x="0" y="0"/>
            <a:chExt cx="2974743" cy="5812864"/>
          </a:xfrm>
        </p:grpSpPr>
        <p:sp>
          <p:nvSpPr>
            <p:cNvPr id="409" name="Shape 409"/>
            <p:cNvSpPr/>
            <p:nvPr/>
          </p:nvSpPr>
          <p:spPr>
            <a:xfrm>
              <a:off x="0" y="1038967"/>
              <a:ext cx="2974744" cy="4773898"/>
            </a:xfrm>
            <a:prstGeom prst="roundRect">
              <a:avLst>
                <a:gd name="adj" fmla="val 24937"/>
              </a:avLst>
            </a:pr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10" name="Shape 410"/>
            <p:cNvSpPr/>
            <p:nvPr/>
          </p:nvSpPr>
          <p:spPr>
            <a:xfrm>
              <a:off x="284708" y="1739355"/>
              <a:ext cx="2405326" cy="33731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32969" lvl="0"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Surveys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Preferences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Satisfaction</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Attitudes &amp; Behaviors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Conjoint</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Discrete Choice</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WTP/WTA</a:t>
              </a:r>
              <a:endParaRPr>
                <a:latin typeface="Raleway SemiBold"/>
                <a:ea typeface="Raleway SemiBold"/>
                <a:cs typeface="Raleway SemiBold"/>
                <a:sym typeface="Raleway SemiBold"/>
              </a:endParaRPr>
            </a:p>
            <a:p>
              <a:pPr marL="132969" lvl="0"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PRO Data Analytics</a:t>
              </a:r>
              <a:endParaRPr>
                <a:latin typeface="Raleway SemiBold"/>
                <a:ea typeface="Raleway SemiBold"/>
                <a:cs typeface="Raleway SemiBold"/>
                <a:sym typeface="Raleway SemiBold"/>
              </a:endParaRPr>
            </a:p>
            <a:p>
              <a:pPr marL="132969" lvl="0"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Pharmacoeconomic  Studies</a:t>
              </a:r>
              <a:endParaRPr>
                <a:latin typeface="Raleway SemiBold"/>
                <a:ea typeface="Raleway SemiBold"/>
                <a:cs typeface="Raleway SemiBold"/>
                <a:sym typeface="Raleway SemiBold"/>
              </a:endParaRPr>
            </a:p>
            <a:p>
              <a:pPr marL="132969" lvl="0"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Prospective Observational Studies </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Registries (US &amp; ex-US</a:t>
              </a:r>
            </a:p>
          </p:txBody>
        </p:sp>
        <p:sp>
          <p:nvSpPr>
            <p:cNvPr id="411" name="Shape 411"/>
            <p:cNvSpPr/>
            <p:nvPr/>
          </p:nvSpPr>
          <p:spPr>
            <a:xfrm>
              <a:off x="284707" y="0"/>
              <a:ext cx="2405326" cy="7552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2000"/>
              </a:lvl1pPr>
            </a:lstStyle>
            <a:p>
              <a:pPr lvl="0">
                <a:defRPr sz="1800">
                  <a:solidFill>
                    <a:srgbClr val="000000"/>
                  </a:solidFill>
                </a:defRPr>
              </a:pPr>
              <a:r>
                <a:rPr sz="2000">
                  <a:solidFill>
                    <a:srgbClr val="515151"/>
                  </a:solidFill>
                </a:rPr>
                <a:t>Prospective Study Data Analytics</a:t>
              </a:r>
            </a:p>
          </p:txBody>
        </p:sp>
      </p:grpSp>
      <p:grpSp>
        <p:nvGrpSpPr>
          <p:cNvPr id="416" name="Group 416"/>
          <p:cNvGrpSpPr/>
          <p:nvPr/>
        </p:nvGrpSpPr>
        <p:grpSpPr>
          <a:xfrm>
            <a:off x="8293699" y="2661693"/>
            <a:ext cx="2974744" cy="6406109"/>
            <a:chOff x="0" y="0"/>
            <a:chExt cx="2974743" cy="5812864"/>
          </a:xfrm>
        </p:grpSpPr>
        <p:sp>
          <p:nvSpPr>
            <p:cNvPr id="413" name="Shape 413"/>
            <p:cNvSpPr/>
            <p:nvPr/>
          </p:nvSpPr>
          <p:spPr>
            <a:xfrm>
              <a:off x="0" y="1038967"/>
              <a:ext cx="2974744" cy="4773898"/>
            </a:xfrm>
            <a:prstGeom prst="roundRect">
              <a:avLst>
                <a:gd name="adj" fmla="val 24937"/>
              </a:avLst>
            </a:pr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14" name="Shape 414"/>
            <p:cNvSpPr/>
            <p:nvPr/>
          </p:nvSpPr>
          <p:spPr>
            <a:xfrm>
              <a:off x="343994" y="0"/>
              <a:ext cx="2054546" cy="7552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2000"/>
              </a:lvl1pPr>
            </a:lstStyle>
            <a:p>
              <a:pPr lvl="0">
                <a:defRPr sz="1800">
                  <a:solidFill>
                    <a:srgbClr val="000000"/>
                  </a:solidFill>
                </a:defRPr>
              </a:pPr>
              <a:r>
                <a:rPr sz="2000">
                  <a:solidFill>
                    <a:srgbClr val="515151"/>
                  </a:solidFill>
                </a:rPr>
                <a:t>Phenotyping Studies</a:t>
              </a:r>
            </a:p>
          </p:txBody>
        </p:sp>
        <p:sp>
          <p:nvSpPr>
            <p:cNvPr id="415" name="Shape 415"/>
            <p:cNvSpPr/>
            <p:nvPr/>
          </p:nvSpPr>
          <p:spPr>
            <a:xfrm>
              <a:off x="284708" y="1475195"/>
              <a:ext cx="2405327" cy="39014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32969" lvl="0"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Data Mining Approaches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CART Analysis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Cluster Analysis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Risk Modeling</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Responder Analysis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Cross-linking Studies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Bayesian Analytics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Principal Components Analysis</a:t>
              </a:r>
              <a:endParaRPr>
                <a:latin typeface="Raleway SemiBold"/>
                <a:ea typeface="Raleway SemiBold"/>
                <a:cs typeface="Raleway SemiBold"/>
                <a:sym typeface="Raleway SemiBold"/>
              </a:endParaRPr>
            </a:p>
            <a:p>
              <a:pPr marL="132969" lvl="0"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Literature Synthesis Approaches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Systematic Reviews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Meta-Analytics</a:t>
              </a:r>
              <a:endParaRPr>
                <a:latin typeface="Raleway SemiBold"/>
                <a:ea typeface="Raleway SemiBold"/>
                <a:cs typeface="Raleway SemiBold"/>
                <a:sym typeface="Raleway SemiBold"/>
              </a:endParaRPr>
            </a:p>
            <a:p>
              <a:pPr marL="132969" lvl="0"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Strategic Approaches</a:t>
              </a:r>
              <a:endParaRPr>
                <a:latin typeface="Raleway SemiBold"/>
                <a:ea typeface="Raleway SemiBold"/>
                <a:cs typeface="Raleway SemiBold"/>
                <a:sym typeface="Raleway SemiBold"/>
              </a:endParaRPr>
            </a:p>
            <a:p>
              <a:pPr marL="386969" lvl="1" indent="-132969">
                <a:spcBef>
                  <a:spcPts val="0"/>
                </a:spcBef>
                <a:buClr>
                  <a:srgbClr val="FFFFFF"/>
                </a:buClr>
                <a:buSzPct val="75000"/>
                <a:buChar char="•"/>
                <a:defRPr sz="1800">
                  <a:solidFill>
                    <a:srgbClr val="000000"/>
                  </a:solidFill>
                </a:defRPr>
              </a:pPr>
              <a:r>
                <a:rPr sz="1400">
                  <a:solidFill>
                    <a:srgbClr val="FFFFFF"/>
                  </a:solidFill>
                  <a:latin typeface="Raleway SemiBold"/>
                  <a:ea typeface="Raleway SemiBold"/>
                  <a:cs typeface="Raleway SemiBold"/>
                  <a:sym typeface="Raleway SemiBold"/>
                </a:rPr>
                <a:t>Value Assessments</a:t>
              </a: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404"/>
                                        </p:tgtEl>
                                        <p:attrNameLst>
                                          <p:attrName>style.visibility</p:attrName>
                                        </p:attrNameLst>
                                      </p:cBhvr>
                                      <p:to>
                                        <p:strVal val="visible"/>
                                      </p:to>
                                    </p:set>
                                    <p:animEffect transition="in" filter="wipe(left)">
                                      <p:cBhvr>
                                        <p:cTn id="7" dur="500"/>
                                        <p:tgtEl>
                                          <p:spTgt spid="404"/>
                                        </p:tgtEl>
                                      </p:cBhvr>
                                    </p:animEffect>
                                  </p:childTnLst>
                                </p:cTn>
                              </p:par>
                            </p:childTnLst>
                          </p:cTn>
                        </p:par>
                        <p:par>
                          <p:cTn id="8" fill="hold">
                            <p:stCondLst>
                              <p:cond delay="500"/>
                            </p:stCondLst>
                            <p:childTnLst>
                              <p:par>
                                <p:cTn id="9" presetID="17" presetClass="entr" presetSubtype="8" fill="hold" grpId="0" nodeType="afterEffect">
                                  <p:stCondLst>
                                    <p:cond delay="0"/>
                                  </p:stCondLst>
                                  <p:iterate>
                                    <p:tmAbs val="0"/>
                                  </p:iterate>
                                  <p:childTnLst>
                                    <p:set>
                                      <p:cBhvr>
                                        <p:cTn id="10" fill="hold"/>
                                        <p:tgtEl>
                                          <p:spTgt spid="408"/>
                                        </p:tgtEl>
                                        <p:attrNameLst>
                                          <p:attrName>style.visibility</p:attrName>
                                        </p:attrNameLst>
                                      </p:cBhvr>
                                      <p:to>
                                        <p:strVal val="visible"/>
                                      </p:to>
                                    </p:set>
                                    <p:anim calcmode="lin" valueType="num">
                                      <p:cBhvr>
                                        <p:cTn id="11" dur="500" fill="hold"/>
                                        <p:tgtEl>
                                          <p:spTgt spid="408"/>
                                        </p:tgtEl>
                                        <p:attrNameLst>
                                          <p:attrName>ppt_x</p:attrName>
                                        </p:attrNameLst>
                                      </p:cBhvr>
                                      <p:tavLst>
                                        <p:tav tm="0">
                                          <p:val>
                                            <p:strVal val="#ppt_x-#ppt_w/2"/>
                                          </p:val>
                                        </p:tav>
                                        <p:tav tm="100000">
                                          <p:val>
                                            <p:strVal val="#ppt_x"/>
                                          </p:val>
                                        </p:tav>
                                      </p:tavLst>
                                    </p:anim>
                                    <p:anim calcmode="lin" valueType="num">
                                      <p:cBhvr>
                                        <p:cTn id="12" dur="500" fill="hold"/>
                                        <p:tgtEl>
                                          <p:spTgt spid="408"/>
                                        </p:tgtEl>
                                        <p:attrNameLst>
                                          <p:attrName>ppt_y</p:attrName>
                                        </p:attrNameLst>
                                      </p:cBhvr>
                                      <p:tavLst>
                                        <p:tav tm="0">
                                          <p:val>
                                            <p:strVal val="#ppt_y"/>
                                          </p:val>
                                        </p:tav>
                                        <p:tav tm="100000">
                                          <p:val>
                                            <p:strVal val="#ppt_y"/>
                                          </p:val>
                                        </p:tav>
                                      </p:tavLst>
                                    </p:anim>
                                    <p:anim calcmode="lin" valueType="num">
                                      <p:cBhvr>
                                        <p:cTn id="13" dur="500" fill="hold"/>
                                        <p:tgtEl>
                                          <p:spTgt spid="408"/>
                                        </p:tgtEl>
                                        <p:attrNameLst>
                                          <p:attrName>ppt_w</p:attrName>
                                        </p:attrNameLst>
                                      </p:cBhvr>
                                      <p:tavLst>
                                        <p:tav tm="0">
                                          <p:val>
                                            <p:fltVal val="0"/>
                                          </p:val>
                                        </p:tav>
                                        <p:tav tm="100000">
                                          <p:val>
                                            <p:strVal val="#ppt_w"/>
                                          </p:val>
                                        </p:tav>
                                      </p:tavLst>
                                    </p:anim>
                                    <p:anim calcmode="lin" valueType="num">
                                      <p:cBhvr>
                                        <p:cTn id="14" dur="500" fill="hold"/>
                                        <p:tgtEl>
                                          <p:spTgt spid="408"/>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iterate>
                                    <p:tmAbs val="0"/>
                                  </p:iterate>
                                  <p:childTnLst>
                                    <p:set>
                                      <p:cBhvr>
                                        <p:cTn id="17" fill="hold"/>
                                        <p:tgtEl>
                                          <p:spTgt spid="412"/>
                                        </p:tgtEl>
                                        <p:attrNameLst>
                                          <p:attrName>style.visibility</p:attrName>
                                        </p:attrNameLst>
                                      </p:cBhvr>
                                      <p:to>
                                        <p:strVal val="visible"/>
                                      </p:to>
                                    </p:set>
                                    <p:anim calcmode="lin" valueType="num">
                                      <p:cBhvr>
                                        <p:cTn id="18" dur="500" fill="hold"/>
                                        <p:tgtEl>
                                          <p:spTgt spid="412"/>
                                        </p:tgtEl>
                                        <p:attrNameLst>
                                          <p:attrName>ppt_x</p:attrName>
                                        </p:attrNameLst>
                                      </p:cBhvr>
                                      <p:tavLst>
                                        <p:tav tm="0">
                                          <p:val>
                                            <p:strVal val="#ppt_x-#ppt_w/2"/>
                                          </p:val>
                                        </p:tav>
                                        <p:tav tm="100000">
                                          <p:val>
                                            <p:strVal val="#ppt_x"/>
                                          </p:val>
                                        </p:tav>
                                      </p:tavLst>
                                    </p:anim>
                                    <p:anim calcmode="lin" valueType="num">
                                      <p:cBhvr>
                                        <p:cTn id="19" dur="500" fill="hold"/>
                                        <p:tgtEl>
                                          <p:spTgt spid="412"/>
                                        </p:tgtEl>
                                        <p:attrNameLst>
                                          <p:attrName>ppt_y</p:attrName>
                                        </p:attrNameLst>
                                      </p:cBhvr>
                                      <p:tavLst>
                                        <p:tav tm="0">
                                          <p:val>
                                            <p:strVal val="#ppt_y"/>
                                          </p:val>
                                        </p:tav>
                                        <p:tav tm="100000">
                                          <p:val>
                                            <p:strVal val="#ppt_y"/>
                                          </p:val>
                                        </p:tav>
                                      </p:tavLst>
                                    </p:anim>
                                    <p:anim calcmode="lin" valueType="num">
                                      <p:cBhvr>
                                        <p:cTn id="20" dur="500" fill="hold"/>
                                        <p:tgtEl>
                                          <p:spTgt spid="412"/>
                                        </p:tgtEl>
                                        <p:attrNameLst>
                                          <p:attrName>ppt_w</p:attrName>
                                        </p:attrNameLst>
                                      </p:cBhvr>
                                      <p:tavLst>
                                        <p:tav tm="0">
                                          <p:val>
                                            <p:fltVal val="0"/>
                                          </p:val>
                                        </p:tav>
                                        <p:tav tm="100000">
                                          <p:val>
                                            <p:strVal val="#ppt_w"/>
                                          </p:val>
                                        </p:tav>
                                      </p:tavLst>
                                    </p:anim>
                                    <p:anim calcmode="lin" valueType="num">
                                      <p:cBhvr>
                                        <p:cTn id="21" dur="500" fill="hold"/>
                                        <p:tgtEl>
                                          <p:spTgt spid="412"/>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8" fill="hold" grpId="0" nodeType="afterEffect">
                                  <p:stCondLst>
                                    <p:cond delay="0"/>
                                  </p:stCondLst>
                                  <p:iterate>
                                    <p:tmAbs val="0"/>
                                  </p:iterate>
                                  <p:childTnLst>
                                    <p:set>
                                      <p:cBhvr>
                                        <p:cTn id="24" fill="hold"/>
                                        <p:tgtEl>
                                          <p:spTgt spid="416"/>
                                        </p:tgtEl>
                                        <p:attrNameLst>
                                          <p:attrName>style.visibility</p:attrName>
                                        </p:attrNameLst>
                                      </p:cBhvr>
                                      <p:to>
                                        <p:strVal val="visible"/>
                                      </p:to>
                                    </p:set>
                                    <p:anim calcmode="lin" valueType="num">
                                      <p:cBhvr>
                                        <p:cTn id="25" dur="500" fill="hold"/>
                                        <p:tgtEl>
                                          <p:spTgt spid="416"/>
                                        </p:tgtEl>
                                        <p:attrNameLst>
                                          <p:attrName>ppt_x</p:attrName>
                                        </p:attrNameLst>
                                      </p:cBhvr>
                                      <p:tavLst>
                                        <p:tav tm="0">
                                          <p:val>
                                            <p:strVal val="#ppt_x-#ppt_w/2"/>
                                          </p:val>
                                        </p:tav>
                                        <p:tav tm="100000">
                                          <p:val>
                                            <p:strVal val="#ppt_x"/>
                                          </p:val>
                                        </p:tav>
                                      </p:tavLst>
                                    </p:anim>
                                    <p:anim calcmode="lin" valueType="num">
                                      <p:cBhvr>
                                        <p:cTn id="26" dur="500" fill="hold"/>
                                        <p:tgtEl>
                                          <p:spTgt spid="416"/>
                                        </p:tgtEl>
                                        <p:attrNameLst>
                                          <p:attrName>ppt_y</p:attrName>
                                        </p:attrNameLst>
                                      </p:cBhvr>
                                      <p:tavLst>
                                        <p:tav tm="0">
                                          <p:val>
                                            <p:strVal val="#ppt_y"/>
                                          </p:val>
                                        </p:tav>
                                        <p:tav tm="100000">
                                          <p:val>
                                            <p:strVal val="#ppt_y"/>
                                          </p:val>
                                        </p:tav>
                                      </p:tavLst>
                                    </p:anim>
                                    <p:anim calcmode="lin" valueType="num">
                                      <p:cBhvr>
                                        <p:cTn id="27" dur="500" fill="hold"/>
                                        <p:tgtEl>
                                          <p:spTgt spid="416"/>
                                        </p:tgtEl>
                                        <p:attrNameLst>
                                          <p:attrName>ppt_w</p:attrName>
                                        </p:attrNameLst>
                                      </p:cBhvr>
                                      <p:tavLst>
                                        <p:tav tm="0">
                                          <p:val>
                                            <p:fltVal val="0"/>
                                          </p:val>
                                        </p:tav>
                                        <p:tav tm="100000">
                                          <p:val>
                                            <p:strVal val="#ppt_w"/>
                                          </p:val>
                                        </p:tav>
                                      </p:tavLst>
                                    </p:anim>
                                    <p:anim calcmode="lin" valueType="num">
                                      <p:cBhvr>
                                        <p:cTn id="28" dur="500" fill="hold"/>
                                        <p:tgtEl>
                                          <p:spTgt spid="4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animBg="1" advAuto="0"/>
      <p:bldP spid="408" grpId="0" animBg="1" advAuto="0"/>
      <p:bldP spid="412" grpId="0" animBg="1" advAuto="0"/>
      <p:bldP spid="416"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p:nvPr/>
        </p:nvSpPr>
        <p:spPr>
          <a:xfrm>
            <a:off x="898424" y="1331129"/>
            <a:ext cx="10585260"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dirty="0">
                <a:solidFill>
                  <a:srgbClr val="515151"/>
                </a:solidFill>
              </a:rPr>
              <a:t>Strategic Planning &amp; Value Assessment </a:t>
            </a:r>
          </a:p>
        </p:txBody>
      </p:sp>
      <p:sp>
        <p:nvSpPr>
          <p:cNvPr id="478" name="Shape 478"/>
          <p:cNvSpPr/>
          <p:nvPr/>
        </p:nvSpPr>
        <p:spPr>
          <a:xfrm rot="5400000">
            <a:off x="11127071" y="4912110"/>
            <a:ext cx="2296614" cy="430210"/>
          </a:xfrm>
          <a:custGeom>
            <a:avLst/>
            <a:gdLst/>
            <a:ahLst/>
            <a:cxnLst>
              <a:cxn ang="0">
                <a:pos x="wd2" y="hd2"/>
              </a:cxn>
              <a:cxn ang="5400000">
                <a:pos x="wd2" y="hd2"/>
              </a:cxn>
              <a:cxn ang="10800000">
                <a:pos x="wd2" y="hd2"/>
              </a:cxn>
              <a:cxn ang="16200000">
                <a:pos x="wd2" y="hd2"/>
              </a:cxn>
            </a:cxnLst>
            <a:rect l="0" t="0" r="r" b="b"/>
            <a:pathLst>
              <a:path w="21600" h="9714" extrusionOk="0">
                <a:moveTo>
                  <a:pt x="0" y="9281"/>
                </a:moveTo>
                <a:cubicBezTo>
                  <a:pt x="0" y="9281"/>
                  <a:pt x="10758" y="-11886"/>
                  <a:pt x="21600" y="9714"/>
                </a:cubicBezTo>
              </a:path>
            </a:pathLst>
          </a:custGeom>
          <a:ln w="63500">
            <a:solidFill>
              <a:srgbClr val="DCDEE0"/>
            </a:solidFill>
            <a:miter lim="400000"/>
            <a:headEnd type="oval"/>
            <a:tailEnd type="stealth"/>
          </a:ln>
        </p:spPr>
        <p:txBody>
          <a:bodyPr lIns="0" tIns="0" rIns="0" bIns="0" anchor="ctr"/>
          <a:lstStyle/>
          <a:p>
            <a:pPr lvl="0" algn="ctr">
              <a:lnSpc>
                <a:spcPct val="100000"/>
              </a:lnSpc>
              <a:spcBef>
                <a:spcPts val="0"/>
              </a:spcBef>
              <a:defRPr sz="2800">
                <a:solidFill>
                  <a:srgbClr val="000000"/>
                </a:solidFill>
                <a:latin typeface="Gill Sans"/>
                <a:ea typeface="Gill Sans"/>
                <a:cs typeface="Gill Sans"/>
                <a:sym typeface="Gill Sans"/>
              </a:defRPr>
            </a:pPr>
            <a:endParaRPr/>
          </a:p>
        </p:txBody>
      </p:sp>
      <p:grpSp>
        <p:nvGrpSpPr>
          <p:cNvPr id="485" name="Group 485"/>
          <p:cNvGrpSpPr/>
          <p:nvPr/>
        </p:nvGrpSpPr>
        <p:grpSpPr>
          <a:xfrm>
            <a:off x="3530334" y="5923095"/>
            <a:ext cx="8300627" cy="751506"/>
            <a:chOff x="0" y="0"/>
            <a:chExt cx="8300626" cy="751504"/>
          </a:xfrm>
        </p:grpSpPr>
        <p:sp>
          <p:nvSpPr>
            <p:cNvPr id="479" name="Shape 479"/>
            <p:cNvSpPr/>
            <p:nvPr/>
          </p:nvSpPr>
          <p:spPr>
            <a:xfrm flipH="1">
              <a:off x="5583018" y="0"/>
              <a:ext cx="2717608" cy="751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
                  </a:lnTo>
                  <a:lnTo>
                    <a:pt x="2714" y="10800"/>
                  </a:lnTo>
                  <a:lnTo>
                    <a:pt x="0" y="21411"/>
                  </a:lnTo>
                  <a:lnTo>
                    <a:pt x="0" y="21600"/>
                  </a:lnTo>
                  <a:lnTo>
                    <a:pt x="18849" y="21600"/>
                  </a:lnTo>
                  <a:lnTo>
                    <a:pt x="18849" y="21560"/>
                  </a:lnTo>
                  <a:lnTo>
                    <a:pt x="21600" y="10800"/>
                  </a:lnTo>
                  <a:lnTo>
                    <a:pt x="18849" y="40"/>
                  </a:lnTo>
                  <a:lnTo>
                    <a:pt x="18849" y="0"/>
                  </a:lnTo>
                  <a:lnTo>
                    <a:pt x="0" y="0"/>
                  </a:ln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80" name="Shape 480"/>
            <p:cNvSpPr/>
            <p:nvPr/>
          </p:nvSpPr>
          <p:spPr>
            <a:xfrm>
              <a:off x="6179659" y="187071"/>
              <a:ext cx="1524326" cy="3773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6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800" dirty="0">
                  <a:solidFill>
                    <a:srgbClr val="FFFFFF"/>
                  </a:solidFill>
                </a:rPr>
                <a:t>Gap Analysis</a:t>
              </a:r>
            </a:p>
          </p:txBody>
        </p:sp>
        <p:sp>
          <p:nvSpPr>
            <p:cNvPr id="481" name="Shape 481"/>
            <p:cNvSpPr/>
            <p:nvPr/>
          </p:nvSpPr>
          <p:spPr>
            <a:xfrm flipH="1">
              <a:off x="2791509" y="0"/>
              <a:ext cx="2717608" cy="751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
                  </a:lnTo>
                  <a:lnTo>
                    <a:pt x="2714" y="10800"/>
                  </a:lnTo>
                  <a:lnTo>
                    <a:pt x="0" y="21411"/>
                  </a:lnTo>
                  <a:lnTo>
                    <a:pt x="0" y="21600"/>
                  </a:lnTo>
                  <a:lnTo>
                    <a:pt x="18849" y="21600"/>
                  </a:lnTo>
                  <a:lnTo>
                    <a:pt x="18849" y="21560"/>
                  </a:lnTo>
                  <a:lnTo>
                    <a:pt x="21600" y="10800"/>
                  </a:lnTo>
                  <a:lnTo>
                    <a:pt x="18849" y="40"/>
                  </a:lnTo>
                  <a:lnTo>
                    <a:pt x="18849" y="0"/>
                  </a:lnTo>
                  <a:lnTo>
                    <a:pt x="0" y="0"/>
                  </a:ln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82" name="Shape 482"/>
            <p:cNvSpPr/>
            <p:nvPr/>
          </p:nvSpPr>
          <p:spPr>
            <a:xfrm>
              <a:off x="3337776" y="7022"/>
              <a:ext cx="1625073" cy="7374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6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800" dirty="0">
                  <a:solidFill>
                    <a:srgbClr val="FFFFFF"/>
                  </a:solidFill>
                </a:rPr>
                <a:t>Strategic Planning</a:t>
              </a:r>
            </a:p>
          </p:txBody>
        </p:sp>
        <p:sp>
          <p:nvSpPr>
            <p:cNvPr id="483" name="Shape 483"/>
            <p:cNvSpPr/>
            <p:nvPr/>
          </p:nvSpPr>
          <p:spPr>
            <a:xfrm flipH="1">
              <a:off x="0" y="0"/>
              <a:ext cx="2717608" cy="751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
                  </a:lnTo>
                  <a:lnTo>
                    <a:pt x="2714" y="10800"/>
                  </a:lnTo>
                  <a:lnTo>
                    <a:pt x="0" y="21411"/>
                  </a:lnTo>
                  <a:lnTo>
                    <a:pt x="0" y="21600"/>
                  </a:lnTo>
                  <a:lnTo>
                    <a:pt x="18849" y="21600"/>
                  </a:lnTo>
                  <a:lnTo>
                    <a:pt x="18849" y="21560"/>
                  </a:lnTo>
                  <a:lnTo>
                    <a:pt x="21600" y="10800"/>
                  </a:lnTo>
                  <a:lnTo>
                    <a:pt x="18849" y="40"/>
                  </a:lnTo>
                  <a:lnTo>
                    <a:pt x="18849" y="0"/>
                  </a:lnTo>
                  <a:lnTo>
                    <a:pt x="0" y="0"/>
                  </a:lnTo>
                  <a:close/>
                </a:path>
              </a:pathLst>
            </a:custGeom>
            <a:solidFill>
              <a:schemeClr val="accent5">
                <a:lumMod val="60000"/>
                <a:lumOff val="40000"/>
              </a:schemeClr>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84" name="Shape 484"/>
            <p:cNvSpPr/>
            <p:nvPr/>
          </p:nvSpPr>
          <p:spPr>
            <a:xfrm>
              <a:off x="365451" y="187071"/>
              <a:ext cx="1805888" cy="3773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16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800" dirty="0">
                  <a:solidFill>
                    <a:srgbClr val="FFFFFF"/>
                  </a:solidFill>
                </a:rPr>
                <a:t>Tactical Planning</a:t>
              </a:r>
            </a:p>
          </p:txBody>
        </p:sp>
      </p:grpSp>
      <p:grpSp>
        <p:nvGrpSpPr>
          <p:cNvPr id="494" name="Group 494"/>
          <p:cNvGrpSpPr/>
          <p:nvPr/>
        </p:nvGrpSpPr>
        <p:grpSpPr>
          <a:xfrm>
            <a:off x="894239" y="3542831"/>
            <a:ext cx="11092132" cy="752660"/>
            <a:chOff x="0" y="0"/>
            <a:chExt cx="11092131" cy="752659"/>
          </a:xfrm>
        </p:grpSpPr>
        <p:sp>
          <p:nvSpPr>
            <p:cNvPr id="486" name="Shape 486"/>
            <p:cNvSpPr/>
            <p:nvPr/>
          </p:nvSpPr>
          <p:spPr>
            <a:xfrm>
              <a:off x="0" y="0"/>
              <a:ext cx="2717608" cy="751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
                  </a:lnTo>
                  <a:lnTo>
                    <a:pt x="2714" y="10800"/>
                  </a:lnTo>
                  <a:lnTo>
                    <a:pt x="0" y="21411"/>
                  </a:lnTo>
                  <a:lnTo>
                    <a:pt x="0" y="21600"/>
                  </a:lnTo>
                  <a:lnTo>
                    <a:pt x="18849" y="21600"/>
                  </a:lnTo>
                  <a:lnTo>
                    <a:pt x="18849" y="21560"/>
                  </a:lnTo>
                  <a:lnTo>
                    <a:pt x="21600" y="10800"/>
                  </a:lnTo>
                  <a:lnTo>
                    <a:pt x="18849" y="40"/>
                  </a:lnTo>
                  <a:lnTo>
                    <a:pt x="18849" y="0"/>
                  </a:lnTo>
                  <a:lnTo>
                    <a:pt x="0" y="0"/>
                  </a:ln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87" name="Shape 487"/>
            <p:cNvSpPr/>
            <p:nvPr/>
          </p:nvSpPr>
          <p:spPr>
            <a:xfrm>
              <a:off x="286105" y="15196"/>
              <a:ext cx="2145396" cy="7374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6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800" dirty="0">
                  <a:solidFill>
                    <a:srgbClr val="FFFFFF"/>
                  </a:solidFill>
                </a:rPr>
                <a:t>Environmental Scanning</a:t>
              </a:r>
            </a:p>
          </p:txBody>
        </p:sp>
        <p:sp>
          <p:nvSpPr>
            <p:cNvPr id="488" name="Shape 488"/>
            <p:cNvSpPr/>
            <p:nvPr/>
          </p:nvSpPr>
          <p:spPr>
            <a:xfrm>
              <a:off x="2791506" y="0"/>
              <a:ext cx="2717608" cy="751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
                  </a:lnTo>
                  <a:lnTo>
                    <a:pt x="2714" y="10800"/>
                  </a:lnTo>
                  <a:lnTo>
                    <a:pt x="0" y="21411"/>
                  </a:lnTo>
                  <a:lnTo>
                    <a:pt x="0" y="21600"/>
                  </a:lnTo>
                  <a:lnTo>
                    <a:pt x="18849" y="21600"/>
                  </a:lnTo>
                  <a:lnTo>
                    <a:pt x="18849" y="21560"/>
                  </a:lnTo>
                  <a:lnTo>
                    <a:pt x="21600" y="10800"/>
                  </a:lnTo>
                  <a:lnTo>
                    <a:pt x="18849" y="40"/>
                  </a:lnTo>
                  <a:lnTo>
                    <a:pt x="18849" y="0"/>
                  </a:lnTo>
                  <a:lnTo>
                    <a:pt x="0" y="0"/>
                  </a:ln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89" name="Shape 489"/>
            <p:cNvSpPr/>
            <p:nvPr/>
          </p:nvSpPr>
          <p:spPr>
            <a:xfrm>
              <a:off x="5583016" y="0"/>
              <a:ext cx="2717608" cy="751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
                  </a:lnTo>
                  <a:lnTo>
                    <a:pt x="2714" y="10800"/>
                  </a:lnTo>
                  <a:lnTo>
                    <a:pt x="0" y="21411"/>
                  </a:lnTo>
                  <a:lnTo>
                    <a:pt x="0" y="21600"/>
                  </a:lnTo>
                  <a:lnTo>
                    <a:pt x="18849" y="21600"/>
                  </a:lnTo>
                  <a:lnTo>
                    <a:pt x="18849" y="21560"/>
                  </a:lnTo>
                  <a:lnTo>
                    <a:pt x="21600" y="10800"/>
                  </a:lnTo>
                  <a:lnTo>
                    <a:pt x="18849" y="40"/>
                  </a:lnTo>
                  <a:lnTo>
                    <a:pt x="18849" y="0"/>
                  </a:lnTo>
                  <a:lnTo>
                    <a:pt x="0" y="0"/>
                  </a:lnTo>
                  <a:close/>
                </a:path>
              </a:pathLst>
            </a:cu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90" name="Shape 490"/>
            <p:cNvSpPr/>
            <p:nvPr/>
          </p:nvSpPr>
          <p:spPr>
            <a:xfrm>
              <a:off x="8374523" y="0"/>
              <a:ext cx="2717608" cy="7515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
                  </a:lnTo>
                  <a:lnTo>
                    <a:pt x="2714" y="10800"/>
                  </a:lnTo>
                  <a:lnTo>
                    <a:pt x="0" y="21411"/>
                  </a:lnTo>
                  <a:lnTo>
                    <a:pt x="0" y="21600"/>
                  </a:lnTo>
                  <a:lnTo>
                    <a:pt x="18849" y="21600"/>
                  </a:lnTo>
                  <a:lnTo>
                    <a:pt x="18849" y="21560"/>
                  </a:lnTo>
                  <a:lnTo>
                    <a:pt x="21600" y="10800"/>
                  </a:lnTo>
                  <a:lnTo>
                    <a:pt x="18849" y="40"/>
                  </a:lnTo>
                  <a:lnTo>
                    <a:pt x="18849" y="0"/>
                  </a:lnTo>
                  <a:lnTo>
                    <a:pt x="0" y="0"/>
                  </a:lnTo>
                  <a:close/>
                </a:path>
              </a:pathLst>
            </a:custGeom>
            <a:solidFill>
              <a:srgbClr val="A6AAA9"/>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91" name="Shape 491"/>
            <p:cNvSpPr/>
            <p:nvPr/>
          </p:nvSpPr>
          <p:spPr>
            <a:xfrm>
              <a:off x="3135825" y="90024"/>
              <a:ext cx="2145396" cy="5878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6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dirty="0">
                  <a:solidFill>
                    <a:srgbClr val="FFFFFF"/>
                  </a:solidFill>
                </a:rPr>
                <a:t>Competitor Landscape Analysis </a:t>
              </a:r>
            </a:p>
          </p:txBody>
        </p:sp>
        <p:sp>
          <p:nvSpPr>
            <p:cNvPr id="492" name="Shape 492"/>
            <p:cNvSpPr/>
            <p:nvPr/>
          </p:nvSpPr>
          <p:spPr>
            <a:xfrm>
              <a:off x="5969870" y="15196"/>
              <a:ext cx="1943900" cy="7374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6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800" dirty="0">
                  <a:solidFill>
                    <a:srgbClr val="FFFFFF"/>
                  </a:solidFill>
                </a:rPr>
                <a:t>Stakeholder Mapping</a:t>
              </a:r>
            </a:p>
          </p:txBody>
        </p:sp>
        <p:sp>
          <p:nvSpPr>
            <p:cNvPr id="493" name="Shape 493"/>
            <p:cNvSpPr/>
            <p:nvPr/>
          </p:nvSpPr>
          <p:spPr>
            <a:xfrm>
              <a:off x="8761380" y="15196"/>
              <a:ext cx="1943899" cy="7374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6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800" dirty="0">
                  <a:solidFill>
                    <a:srgbClr val="FFFFFF"/>
                  </a:solidFill>
                </a:rPr>
                <a:t>Stakeholder Validation</a:t>
              </a: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477"/>
                                        </p:tgtEl>
                                        <p:attrNameLst>
                                          <p:attrName>style.visibility</p:attrName>
                                        </p:attrNameLst>
                                      </p:cBhvr>
                                      <p:to>
                                        <p:strVal val="visible"/>
                                      </p:to>
                                    </p:set>
                                    <p:animEffect transition="in" filter="wipe(left)">
                                      <p:cBhvr>
                                        <p:cTn id="7" dur="500"/>
                                        <p:tgtEl>
                                          <p:spTgt spid="477"/>
                                        </p:tgtEl>
                                      </p:cBhvr>
                                    </p:animEffect>
                                  </p:childTnLst>
                                </p:cTn>
                              </p:par>
                            </p:childTnLst>
                          </p:cTn>
                        </p:par>
                        <p:par>
                          <p:cTn id="8" fill="hold">
                            <p:stCondLst>
                              <p:cond delay="500"/>
                            </p:stCondLst>
                            <p:childTnLst>
                              <p:par>
                                <p:cTn id="9" presetID="22" presetClass="entr" presetSubtype="8" fill="hold" grpId="0" nodeType="afterEffect">
                                  <p:stCondLst>
                                    <p:cond delay="0"/>
                                  </p:stCondLst>
                                  <p:iterate>
                                    <p:tmAbs val="0"/>
                                  </p:iterate>
                                  <p:childTnLst>
                                    <p:set>
                                      <p:cBhvr>
                                        <p:cTn id="10" fill="hold"/>
                                        <p:tgtEl>
                                          <p:spTgt spid="494"/>
                                        </p:tgtEl>
                                        <p:attrNameLst>
                                          <p:attrName>style.visibility</p:attrName>
                                        </p:attrNameLst>
                                      </p:cBhvr>
                                      <p:to>
                                        <p:strVal val="visible"/>
                                      </p:to>
                                    </p:set>
                                    <p:animEffect transition="in" filter="wipe(left)">
                                      <p:cBhvr>
                                        <p:cTn id="11" dur="1000"/>
                                        <p:tgtEl>
                                          <p:spTgt spid="494"/>
                                        </p:tgtEl>
                                      </p:cBhvr>
                                    </p:animEffect>
                                  </p:childTnLst>
                                </p:cTn>
                              </p:par>
                            </p:childTnLst>
                          </p:cTn>
                        </p:par>
                        <p:par>
                          <p:cTn id="12" fill="hold">
                            <p:stCondLst>
                              <p:cond delay="1500"/>
                            </p:stCondLst>
                            <p:childTnLst>
                              <p:par>
                                <p:cTn id="13" presetID="22" presetClass="entr" presetSubtype="1" fill="hold" grpId="0" nodeType="afterEffect">
                                  <p:stCondLst>
                                    <p:cond delay="0"/>
                                  </p:stCondLst>
                                  <p:iterate>
                                    <p:tmAbs val="0"/>
                                  </p:iterate>
                                  <p:childTnLst>
                                    <p:set>
                                      <p:cBhvr>
                                        <p:cTn id="14" fill="hold"/>
                                        <p:tgtEl>
                                          <p:spTgt spid="478"/>
                                        </p:tgtEl>
                                        <p:attrNameLst>
                                          <p:attrName>style.visibility</p:attrName>
                                        </p:attrNameLst>
                                      </p:cBhvr>
                                      <p:to>
                                        <p:strVal val="visible"/>
                                      </p:to>
                                    </p:set>
                                    <p:animEffect transition="in" filter="wipe(up)">
                                      <p:cBhvr>
                                        <p:cTn id="15" dur="500"/>
                                        <p:tgtEl>
                                          <p:spTgt spid="478"/>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p:tmAbs val="0"/>
                                  </p:iterate>
                                  <p:childTnLst>
                                    <p:set>
                                      <p:cBhvr>
                                        <p:cTn id="18" fill="hold"/>
                                        <p:tgtEl>
                                          <p:spTgt spid="485"/>
                                        </p:tgtEl>
                                        <p:attrNameLst>
                                          <p:attrName>style.visibility</p:attrName>
                                        </p:attrNameLst>
                                      </p:cBhvr>
                                      <p:to>
                                        <p:strVal val="visible"/>
                                      </p:to>
                                    </p:set>
                                    <p:animEffect transition="in" filter="wipe(right)">
                                      <p:cBhvr>
                                        <p:cTn id="19" dur="10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advAuto="0"/>
      <p:bldP spid="478" grpId="0" animBg="1" advAuto="0"/>
      <p:bldP spid="485" grpId="0" animBg="1" advAuto="0"/>
      <p:bldP spid="494"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p:nvPr/>
        </p:nvSpPr>
        <p:spPr>
          <a:xfrm>
            <a:off x="898424" y="1331129"/>
            <a:ext cx="10585260"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lvl1pPr>
              <a:defRPr>
                <a:solidFill>
                  <a:srgbClr val="969696"/>
                </a:solidFill>
              </a:defRPr>
            </a:lvl1pPr>
          </a:lstStyle>
          <a:p>
            <a:pPr lvl="0">
              <a:defRPr sz="1800">
                <a:solidFill>
                  <a:srgbClr val="000000"/>
                </a:solidFill>
              </a:defRPr>
            </a:pPr>
            <a:r>
              <a:rPr sz="4600">
                <a:solidFill>
                  <a:srgbClr val="969696"/>
                </a:solidFill>
              </a:rPr>
              <a:t>HECON &amp; Market Access </a:t>
            </a:r>
          </a:p>
        </p:txBody>
      </p:sp>
      <p:grpSp>
        <p:nvGrpSpPr>
          <p:cNvPr id="521" name="Group 521"/>
          <p:cNvGrpSpPr/>
          <p:nvPr/>
        </p:nvGrpSpPr>
        <p:grpSpPr>
          <a:xfrm>
            <a:off x="933025" y="2606138"/>
            <a:ext cx="11138751" cy="5623463"/>
            <a:chOff x="0" y="0"/>
            <a:chExt cx="11138749" cy="5144946"/>
          </a:xfrm>
        </p:grpSpPr>
        <p:sp>
          <p:nvSpPr>
            <p:cNvPr id="497" name="Shape 497"/>
            <p:cNvSpPr/>
            <p:nvPr/>
          </p:nvSpPr>
          <p:spPr>
            <a:xfrm>
              <a:off x="1920474" y="1152284"/>
              <a:ext cx="1536381" cy="3992661"/>
            </a:xfrm>
            <a:prstGeom prst="rect">
              <a:avLst/>
            </a:prstGeom>
            <a:noFill/>
            <a:ln w="25400" cap="flat">
              <a:solidFill>
                <a:srgbClr val="F97167"/>
              </a:solidFill>
              <a:prstDash val="solid"/>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sz="1800"/>
            </a:p>
          </p:txBody>
        </p:sp>
        <p:sp>
          <p:nvSpPr>
            <p:cNvPr id="498" name="Shape 498"/>
            <p:cNvSpPr/>
            <p:nvPr/>
          </p:nvSpPr>
          <p:spPr>
            <a:xfrm>
              <a:off x="960236" y="0"/>
              <a:ext cx="1536381" cy="768191"/>
            </a:xfrm>
            <a:prstGeom prst="rect">
              <a:avLst/>
            </a:prstGeom>
            <a:solidFill>
              <a:srgbClr val="F47264"/>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99" name="Shape 499"/>
            <p:cNvSpPr/>
            <p:nvPr/>
          </p:nvSpPr>
          <p:spPr>
            <a:xfrm>
              <a:off x="960236" y="205025"/>
              <a:ext cx="1536381" cy="358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lnSpc>
                  <a:spcPct val="10000"/>
                </a:lnSpc>
                <a:spcBef>
                  <a:spcPts val="230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a:solidFill>
                    <a:srgbClr val="FFFFFF"/>
                  </a:solidFill>
                </a:rPr>
                <a:t>HECON</a:t>
              </a:r>
            </a:p>
          </p:txBody>
        </p:sp>
        <p:sp>
          <p:nvSpPr>
            <p:cNvPr id="500" name="Shape 500"/>
            <p:cNvSpPr/>
            <p:nvPr/>
          </p:nvSpPr>
          <p:spPr>
            <a:xfrm>
              <a:off x="0" y="1152284"/>
              <a:ext cx="1536381" cy="3992661"/>
            </a:xfrm>
            <a:prstGeom prst="rect">
              <a:avLst/>
            </a:prstGeom>
            <a:noFill/>
            <a:ln w="25400" cap="flat">
              <a:solidFill>
                <a:srgbClr val="F97167"/>
              </a:solidFill>
              <a:prstDash val="solid"/>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01" name="Shape 501"/>
            <p:cNvSpPr/>
            <p:nvPr/>
          </p:nvSpPr>
          <p:spPr>
            <a:xfrm>
              <a:off x="0" y="1451895"/>
              <a:ext cx="1536381" cy="22097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lvl="0">
                <a:spcBef>
                  <a:spcPts val="0"/>
                </a:spcBef>
                <a:defRPr sz="1800">
                  <a:solidFill>
                    <a:srgbClr val="000000"/>
                  </a:solidFill>
                </a:defRPr>
              </a:pPr>
              <a:r>
                <a:rPr sz="1400" dirty="0">
                  <a:solidFill>
                    <a:srgbClr val="515151"/>
                  </a:solidFill>
                  <a:latin typeface="Source Sans Pro Semibold"/>
                  <a:ea typeface="Source Sans Pro Semibold"/>
                  <a:cs typeface="Source Sans Pro Semibold"/>
                  <a:sym typeface="Source Sans Pro Semibold"/>
                </a:rPr>
                <a:t>Economic Analyses</a:t>
              </a:r>
              <a:endParaRPr sz="1400" dirty="0">
                <a:solidFill>
                  <a:srgbClr val="515151"/>
                </a:solidFill>
              </a:endParaRPr>
            </a:p>
            <a:p>
              <a:pPr marL="177800" lvl="0" indent="-177800">
                <a:spcBef>
                  <a:spcPts val="0"/>
                </a:spcBef>
                <a:buClr>
                  <a:srgbClr val="F47264"/>
                </a:buClr>
                <a:buSzPct val="100000"/>
                <a:buChar char="•"/>
                <a:defRPr sz="1800">
                  <a:solidFill>
                    <a:srgbClr val="000000"/>
                  </a:solidFill>
                </a:defRPr>
              </a:pPr>
              <a:r>
                <a:rPr sz="1400" dirty="0">
                  <a:solidFill>
                    <a:srgbClr val="515151"/>
                  </a:solidFill>
                </a:rPr>
                <a:t>Burden of Illness Studies</a:t>
              </a:r>
            </a:p>
            <a:p>
              <a:pPr marL="177800" lvl="0" indent="-177800">
                <a:spcBef>
                  <a:spcPts val="0"/>
                </a:spcBef>
                <a:buClr>
                  <a:srgbClr val="F47264"/>
                </a:buClr>
                <a:buSzPct val="100000"/>
                <a:buChar char="•"/>
                <a:defRPr sz="1800">
                  <a:solidFill>
                    <a:srgbClr val="000000"/>
                  </a:solidFill>
                </a:defRPr>
              </a:pPr>
              <a:r>
                <a:rPr sz="1400" dirty="0">
                  <a:solidFill>
                    <a:srgbClr val="515151"/>
                  </a:solidFill>
                </a:rPr>
                <a:t>WTA/WTP</a:t>
              </a:r>
            </a:p>
            <a:p>
              <a:pPr marL="177800" lvl="0" indent="-177800">
                <a:spcBef>
                  <a:spcPts val="0"/>
                </a:spcBef>
                <a:buClr>
                  <a:srgbClr val="F47264"/>
                </a:buClr>
                <a:buSzPct val="100000"/>
                <a:buChar char="•"/>
                <a:defRPr sz="1800">
                  <a:solidFill>
                    <a:srgbClr val="000000"/>
                  </a:solidFill>
                </a:defRPr>
              </a:pPr>
              <a:r>
                <a:rPr sz="1400" dirty="0">
                  <a:solidFill>
                    <a:srgbClr val="515151"/>
                  </a:solidFill>
                </a:rPr>
                <a:t>Discrete Choice</a:t>
              </a:r>
            </a:p>
            <a:p>
              <a:pPr marL="177800" lvl="0" indent="-177800">
                <a:spcBef>
                  <a:spcPts val="0"/>
                </a:spcBef>
                <a:buClr>
                  <a:srgbClr val="F47264"/>
                </a:buClr>
                <a:buSzPct val="100000"/>
                <a:buChar char="•"/>
                <a:defRPr sz="1800">
                  <a:solidFill>
                    <a:srgbClr val="000000"/>
                  </a:solidFill>
                </a:defRPr>
              </a:pPr>
              <a:r>
                <a:rPr sz="1400" dirty="0">
                  <a:solidFill>
                    <a:srgbClr val="515151"/>
                  </a:solidFill>
                </a:rPr>
                <a:t>Cost Analyses</a:t>
              </a:r>
            </a:p>
          </p:txBody>
        </p:sp>
        <p:sp>
          <p:nvSpPr>
            <p:cNvPr id="502" name="Shape 502"/>
            <p:cNvSpPr/>
            <p:nvPr/>
          </p:nvSpPr>
          <p:spPr>
            <a:xfrm>
              <a:off x="768189" y="768169"/>
              <a:ext cx="960239" cy="3841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800"/>
                  </a:lnTo>
                  <a:lnTo>
                    <a:pt x="0" y="10800"/>
                  </a:lnTo>
                  <a:lnTo>
                    <a:pt x="0" y="21600"/>
                  </a:lnTo>
                </a:path>
              </a:pathLst>
            </a:custGeom>
            <a:noFill/>
            <a:ln w="25400" cap="flat">
              <a:solidFill>
                <a:srgbClr val="F47264"/>
              </a:solidFill>
              <a:prstDash val="solid"/>
              <a:miter lim="400000"/>
            </a:ln>
            <a:effectLst/>
          </p:spPr>
          <p:txBody>
            <a:bodyPr wrap="square" lIns="0" tIns="0" rIns="0" bIns="0" numCol="1" anchor="ctr">
              <a:noAutofit/>
            </a:bodyPr>
            <a:lstStyle/>
            <a:p>
              <a:pPr lvl="0" defTabSz="914400">
                <a:lnSpc>
                  <a:spcPct val="100000"/>
                </a:lnSpc>
                <a:spcBef>
                  <a:spcPts val="0"/>
                </a:spcBef>
                <a:defRPr sz="1800">
                  <a:solidFill>
                    <a:srgbClr val="000000"/>
                  </a:solidFill>
                  <a:latin typeface="Calibri"/>
                  <a:ea typeface="Calibri"/>
                  <a:cs typeface="Calibri"/>
                  <a:sym typeface="Calibri"/>
                </a:defRPr>
              </a:pPr>
              <a:endParaRPr/>
            </a:p>
          </p:txBody>
        </p:sp>
        <p:sp>
          <p:nvSpPr>
            <p:cNvPr id="503" name="Shape 503"/>
            <p:cNvSpPr/>
            <p:nvPr/>
          </p:nvSpPr>
          <p:spPr>
            <a:xfrm>
              <a:off x="1920474" y="1451895"/>
              <a:ext cx="1536381" cy="35305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lvl="0">
                <a:spcBef>
                  <a:spcPts val="0"/>
                </a:spcBef>
                <a:defRPr sz="1800">
                  <a:solidFill>
                    <a:srgbClr val="000000"/>
                  </a:solidFill>
                </a:defRPr>
              </a:pPr>
              <a:r>
                <a:rPr sz="1400" dirty="0">
                  <a:solidFill>
                    <a:srgbClr val="515151"/>
                  </a:solidFill>
                  <a:latin typeface="Source Sans Pro Semibold"/>
                  <a:ea typeface="Source Sans Pro Semibold"/>
                  <a:cs typeface="Source Sans Pro Semibold"/>
                  <a:sym typeface="Source Sans Pro Semibold"/>
                </a:rPr>
                <a:t>Economic Modeling</a:t>
              </a:r>
              <a:endParaRPr sz="1400" dirty="0">
                <a:solidFill>
                  <a:srgbClr val="515151"/>
                </a:solidFill>
              </a:endParaRPr>
            </a:p>
            <a:p>
              <a:pPr marL="177800" lvl="0" indent="-177800">
                <a:spcBef>
                  <a:spcPts val="0"/>
                </a:spcBef>
                <a:buClr>
                  <a:srgbClr val="F47264"/>
                </a:buClr>
                <a:buSzPct val="100000"/>
                <a:buChar char="•"/>
                <a:defRPr sz="1800">
                  <a:solidFill>
                    <a:srgbClr val="000000"/>
                  </a:solidFill>
                </a:defRPr>
              </a:pPr>
              <a:r>
                <a:rPr sz="1400" dirty="0">
                  <a:solidFill>
                    <a:srgbClr val="515151"/>
                  </a:solidFill>
                </a:rPr>
                <a:t>CEA</a:t>
              </a:r>
            </a:p>
            <a:p>
              <a:pPr marL="177800" lvl="0" indent="-177800">
                <a:spcBef>
                  <a:spcPts val="0"/>
                </a:spcBef>
                <a:buClr>
                  <a:srgbClr val="F47264"/>
                </a:buClr>
                <a:buSzPct val="100000"/>
                <a:buChar char="•"/>
                <a:defRPr sz="1800">
                  <a:solidFill>
                    <a:srgbClr val="000000"/>
                  </a:solidFill>
                </a:defRPr>
              </a:pPr>
              <a:r>
                <a:rPr sz="1400" dirty="0">
                  <a:solidFill>
                    <a:srgbClr val="515151"/>
                  </a:solidFill>
                </a:rPr>
                <a:t>CBA</a:t>
              </a:r>
            </a:p>
            <a:p>
              <a:pPr marL="177800" lvl="0" indent="-177800">
                <a:spcBef>
                  <a:spcPts val="0"/>
                </a:spcBef>
                <a:buClr>
                  <a:srgbClr val="F47264"/>
                </a:buClr>
                <a:buSzPct val="100000"/>
                <a:buChar char="•"/>
                <a:defRPr sz="1800">
                  <a:solidFill>
                    <a:srgbClr val="000000"/>
                  </a:solidFill>
                </a:defRPr>
              </a:pPr>
              <a:r>
                <a:rPr sz="1400" dirty="0">
                  <a:solidFill>
                    <a:srgbClr val="515151"/>
                  </a:solidFill>
                </a:rPr>
                <a:t>CUA</a:t>
              </a:r>
            </a:p>
            <a:p>
              <a:pPr marL="177800" lvl="0" indent="-177800">
                <a:spcBef>
                  <a:spcPts val="0"/>
                </a:spcBef>
                <a:buClr>
                  <a:srgbClr val="F47264"/>
                </a:buClr>
                <a:buSzPct val="100000"/>
                <a:buChar char="•"/>
                <a:defRPr sz="1800">
                  <a:solidFill>
                    <a:srgbClr val="000000"/>
                  </a:solidFill>
                </a:defRPr>
              </a:pPr>
              <a:r>
                <a:rPr sz="1400" dirty="0">
                  <a:solidFill>
                    <a:srgbClr val="515151"/>
                  </a:solidFill>
                </a:rPr>
                <a:t>Cost &amp; Consequences</a:t>
              </a:r>
            </a:p>
            <a:p>
              <a:pPr marL="177800" lvl="0" indent="-177800">
                <a:spcBef>
                  <a:spcPts val="0"/>
                </a:spcBef>
                <a:buClr>
                  <a:srgbClr val="F47264"/>
                </a:buClr>
                <a:buSzPct val="100000"/>
                <a:buChar char="•"/>
                <a:defRPr sz="1800">
                  <a:solidFill>
                    <a:srgbClr val="000000"/>
                  </a:solidFill>
                </a:defRPr>
              </a:pPr>
              <a:r>
                <a:rPr sz="1400" dirty="0">
                  <a:solidFill>
                    <a:srgbClr val="515151"/>
                  </a:solidFill>
                </a:rPr>
                <a:t>BIM</a:t>
              </a:r>
            </a:p>
            <a:p>
              <a:pPr marL="177800" lvl="0" indent="-177800">
                <a:spcBef>
                  <a:spcPts val="0"/>
                </a:spcBef>
                <a:buClr>
                  <a:srgbClr val="F47264"/>
                </a:buClr>
                <a:buSzPct val="100000"/>
                <a:buChar char="•"/>
                <a:defRPr sz="1800">
                  <a:solidFill>
                    <a:srgbClr val="000000"/>
                  </a:solidFill>
                </a:defRPr>
              </a:pPr>
              <a:r>
                <a:rPr sz="1400" dirty="0">
                  <a:solidFill>
                    <a:srgbClr val="515151"/>
                  </a:solidFill>
                </a:rPr>
                <a:t>Facility Based Models</a:t>
              </a:r>
            </a:p>
            <a:p>
              <a:pPr marL="177800" lvl="0" indent="-177800">
                <a:spcBef>
                  <a:spcPts val="0"/>
                </a:spcBef>
                <a:buClr>
                  <a:srgbClr val="F47264"/>
                </a:buClr>
                <a:buSzPct val="100000"/>
                <a:buChar char="•"/>
                <a:defRPr sz="1800">
                  <a:solidFill>
                    <a:srgbClr val="000000"/>
                  </a:solidFill>
                </a:defRPr>
              </a:pPr>
              <a:r>
                <a:rPr sz="1400" dirty="0">
                  <a:solidFill>
                    <a:srgbClr val="515151"/>
                  </a:solidFill>
                </a:rPr>
                <a:t>Clinical Decision Frameworks</a:t>
              </a:r>
            </a:p>
          </p:txBody>
        </p:sp>
        <p:sp>
          <p:nvSpPr>
            <p:cNvPr id="504" name="Shape 504"/>
            <p:cNvSpPr/>
            <p:nvPr/>
          </p:nvSpPr>
          <p:spPr>
            <a:xfrm>
              <a:off x="1728427" y="768169"/>
              <a:ext cx="960238" cy="3841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21600" y="10800"/>
                  </a:lnTo>
                  <a:lnTo>
                    <a:pt x="21600" y="21600"/>
                  </a:lnTo>
                </a:path>
              </a:pathLst>
            </a:custGeom>
            <a:noFill/>
            <a:ln w="25400" cap="flat">
              <a:solidFill>
                <a:srgbClr val="F47264"/>
              </a:solidFill>
              <a:prstDash val="solid"/>
              <a:miter lim="400000"/>
            </a:ln>
            <a:effectLst/>
          </p:spPr>
          <p:txBody>
            <a:bodyPr wrap="square" lIns="0" tIns="0" rIns="0" bIns="0" numCol="1" anchor="ctr">
              <a:noAutofit/>
            </a:bodyPr>
            <a:lstStyle/>
            <a:p>
              <a:pPr lvl="0" defTabSz="914400">
                <a:lnSpc>
                  <a:spcPct val="100000"/>
                </a:lnSpc>
                <a:spcBef>
                  <a:spcPts val="0"/>
                </a:spcBef>
                <a:defRPr sz="1800">
                  <a:solidFill>
                    <a:srgbClr val="000000"/>
                  </a:solidFill>
                  <a:latin typeface="Calibri"/>
                  <a:ea typeface="Calibri"/>
                  <a:cs typeface="Calibri"/>
                  <a:sym typeface="Calibri"/>
                </a:defRPr>
              </a:pPr>
              <a:endParaRPr/>
            </a:p>
          </p:txBody>
        </p:sp>
        <p:sp>
          <p:nvSpPr>
            <p:cNvPr id="505" name="Shape 505"/>
            <p:cNvSpPr/>
            <p:nvPr/>
          </p:nvSpPr>
          <p:spPr>
            <a:xfrm>
              <a:off x="4801184" y="0"/>
              <a:ext cx="1536381" cy="768191"/>
            </a:xfrm>
            <a:prstGeom prst="rect">
              <a:avLst/>
            </a:prstGeom>
            <a:solidFill>
              <a:srgbClr val="7BBBB5"/>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06" name="Shape 506"/>
            <p:cNvSpPr/>
            <p:nvPr/>
          </p:nvSpPr>
          <p:spPr>
            <a:xfrm>
              <a:off x="4801184" y="31307"/>
              <a:ext cx="1536381" cy="7048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spcBef>
                  <a:spcPts val="230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a:solidFill>
                    <a:srgbClr val="FFFFFF"/>
                  </a:solidFill>
                </a:rPr>
                <a:t>HTA Submissions</a:t>
              </a:r>
            </a:p>
          </p:txBody>
        </p:sp>
        <p:sp>
          <p:nvSpPr>
            <p:cNvPr id="507" name="Shape 507"/>
            <p:cNvSpPr/>
            <p:nvPr/>
          </p:nvSpPr>
          <p:spPr>
            <a:xfrm>
              <a:off x="3840946" y="1152284"/>
              <a:ext cx="1536382" cy="3992661"/>
            </a:xfrm>
            <a:prstGeom prst="rect">
              <a:avLst/>
            </a:prstGeom>
            <a:noFill/>
            <a:ln w="25400" cap="flat">
              <a:solidFill>
                <a:srgbClr val="76BBB5"/>
              </a:solidFill>
              <a:prstDash val="solid"/>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08" name="Shape 508"/>
            <p:cNvSpPr/>
            <p:nvPr/>
          </p:nvSpPr>
          <p:spPr>
            <a:xfrm>
              <a:off x="3840946" y="1451895"/>
              <a:ext cx="1536382" cy="19126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lvl="0">
                <a:spcBef>
                  <a:spcPts val="0"/>
                </a:spcBef>
                <a:defRPr sz="1800">
                  <a:solidFill>
                    <a:srgbClr val="000000"/>
                  </a:solidFill>
                </a:defRPr>
              </a:pPr>
              <a:r>
                <a:rPr sz="1400">
                  <a:solidFill>
                    <a:srgbClr val="515151"/>
                  </a:solidFill>
                  <a:latin typeface="Source Sans Pro Semibold"/>
                  <a:ea typeface="Source Sans Pro Semibold"/>
                  <a:cs typeface="Source Sans Pro Semibold"/>
                  <a:sym typeface="Source Sans Pro Semibold"/>
                </a:rPr>
                <a:t>HTA Assessments</a:t>
              </a:r>
              <a:endParaRPr sz="1400">
                <a:solidFill>
                  <a:srgbClr val="515151"/>
                </a:solidFill>
              </a:endParaRPr>
            </a:p>
            <a:p>
              <a:pPr marL="177800" lvl="0" indent="-177800">
                <a:spcBef>
                  <a:spcPts val="0"/>
                </a:spcBef>
                <a:buClr>
                  <a:srgbClr val="7BBCB5"/>
                </a:buClr>
                <a:buSzPct val="100000"/>
                <a:buChar char="•"/>
                <a:defRPr sz="1800">
                  <a:solidFill>
                    <a:srgbClr val="000000"/>
                  </a:solidFill>
                </a:defRPr>
              </a:pPr>
              <a:r>
                <a:rPr sz="1400">
                  <a:solidFill>
                    <a:srgbClr val="515151"/>
                  </a:solidFill>
                </a:rPr>
                <a:t>Evidence Generation Activities</a:t>
              </a:r>
            </a:p>
            <a:p>
              <a:pPr marL="177800" lvl="0" indent="-177800">
                <a:spcBef>
                  <a:spcPts val="0"/>
                </a:spcBef>
                <a:buClr>
                  <a:srgbClr val="7BBCB5"/>
                </a:buClr>
                <a:buSzPct val="100000"/>
                <a:buChar char="•"/>
                <a:defRPr sz="1800">
                  <a:solidFill>
                    <a:srgbClr val="000000"/>
                  </a:solidFill>
                </a:defRPr>
              </a:pPr>
              <a:r>
                <a:rPr sz="1400">
                  <a:solidFill>
                    <a:srgbClr val="515151"/>
                  </a:solidFill>
                </a:rPr>
                <a:t>Report Generation &amp; Submission</a:t>
              </a:r>
            </a:p>
          </p:txBody>
        </p:sp>
        <p:sp>
          <p:nvSpPr>
            <p:cNvPr id="509" name="Shape 509"/>
            <p:cNvSpPr/>
            <p:nvPr/>
          </p:nvSpPr>
          <p:spPr>
            <a:xfrm>
              <a:off x="4609136" y="768169"/>
              <a:ext cx="960239" cy="3841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800"/>
                  </a:lnTo>
                  <a:lnTo>
                    <a:pt x="0" y="10800"/>
                  </a:lnTo>
                  <a:lnTo>
                    <a:pt x="0" y="21600"/>
                  </a:lnTo>
                </a:path>
              </a:pathLst>
            </a:custGeom>
            <a:noFill/>
            <a:ln w="25400" cap="flat">
              <a:solidFill>
                <a:srgbClr val="7BBCB5"/>
              </a:solidFill>
              <a:prstDash val="solid"/>
              <a:bevel/>
            </a:ln>
            <a:effectLst/>
          </p:spPr>
          <p:txBody>
            <a:bodyPr wrap="square" lIns="0" tIns="0" rIns="0" bIns="0" numCol="1" anchor="ctr">
              <a:noAutofit/>
            </a:bodyPr>
            <a:lstStyle/>
            <a:p>
              <a:pPr lvl="0" defTabSz="914400">
                <a:lnSpc>
                  <a:spcPct val="100000"/>
                </a:lnSpc>
                <a:spcBef>
                  <a:spcPts val="0"/>
                </a:spcBef>
                <a:defRPr sz="1800">
                  <a:solidFill>
                    <a:srgbClr val="000000"/>
                  </a:solidFill>
                  <a:latin typeface="Calibri"/>
                  <a:ea typeface="Calibri"/>
                  <a:cs typeface="Calibri"/>
                  <a:sym typeface="Calibri"/>
                </a:defRPr>
              </a:pPr>
              <a:endParaRPr/>
            </a:p>
          </p:txBody>
        </p:sp>
        <p:sp>
          <p:nvSpPr>
            <p:cNvPr id="510" name="Shape 510"/>
            <p:cNvSpPr/>
            <p:nvPr/>
          </p:nvSpPr>
          <p:spPr>
            <a:xfrm>
              <a:off x="5761421" y="1152284"/>
              <a:ext cx="1536381" cy="3992661"/>
            </a:xfrm>
            <a:prstGeom prst="rect">
              <a:avLst/>
            </a:prstGeom>
            <a:noFill/>
            <a:ln w="25400" cap="flat">
              <a:solidFill>
                <a:srgbClr val="76BBB5"/>
              </a:solidFill>
              <a:prstDash val="solid"/>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11" name="Shape 511"/>
            <p:cNvSpPr/>
            <p:nvPr/>
          </p:nvSpPr>
          <p:spPr>
            <a:xfrm>
              <a:off x="5748721" y="1451895"/>
              <a:ext cx="1536381" cy="19126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lvl="0">
                <a:spcBef>
                  <a:spcPts val="0"/>
                </a:spcBef>
                <a:defRPr sz="1800">
                  <a:solidFill>
                    <a:srgbClr val="000000"/>
                  </a:solidFill>
                </a:defRPr>
              </a:pPr>
              <a:r>
                <a:rPr sz="1400">
                  <a:solidFill>
                    <a:srgbClr val="515151"/>
                  </a:solidFill>
                  <a:latin typeface="Source Sans Pro Semibold"/>
                  <a:ea typeface="Source Sans Pro Semibold"/>
                  <a:cs typeface="Source Sans Pro Semibold"/>
                  <a:sym typeface="Source Sans Pro Semibold"/>
                </a:rPr>
                <a:t>Dossiers</a:t>
              </a:r>
              <a:endParaRPr sz="1400">
                <a:solidFill>
                  <a:srgbClr val="515151"/>
                </a:solidFill>
              </a:endParaRPr>
            </a:p>
            <a:p>
              <a:pPr marL="177800" lvl="0" indent="-177800">
                <a:spcBef>
                  <a:spcPts val="0"/>
                </a:spcBef>
                <a:buClr>
                  <a:srgbClr val="7BBCB5"/>
                </a:buClr>
                <a:buSzPct val="100000"/>
                <a:buChar char="•"/>
                <a:defRPr sz="1800">
                  <a:solidFill>
                    <a:srgbClr val="000000"/>
                  </a:solidFill>
                </a:defRPr>
              </a:pPr>
              <a:r>
                <a:rPr sz="1400">
                  <a:solidFill>
                    <a:srgbClr val="515151"/>
                  </a:solidFill>
                </a:rPr>
                <a:t>Global Value Dossiers</a:t>
              </a:r>
            </a:p>
            <a:p>
              <a:pPr marL="177800" lvl="0" indent="-177800">
                <a:spcBef>
                  <a:spcPts val="0"/>
                </a:spcBef>
                <a:buClr>
                  <a:srgbClr val="7BBCB5"/>
                </a:buClr>
                <a:buSzPct val="100000"/>
                <a:buChar char="•"/>
                <a:defRPr sz="1800">
                  <a:solidFill>
                    <a:srgbClr val="000000"/>
                  </a:solidFill>
                </a:defRPr>
              </a:pPr>
              <a:r>
                <a:rPr sz="1400">
                  <a:solidFill>
                    <a:srgbClr val="515151"/>
                  </a:solidFill>
                </a:rPr>
                <a:t>AMCP Dossiers</a:t>
              </a:r>
            </a:p>
            <a:p>
              <a:pPr marL="177800" lvl="0" indent="-177800">
                <a:spcBef>
                  <a:spcPts val="0"/>
                </a:spcBef>
                <a:buClr>
                  <a:srgbClr val="7BBCB5"/>
                </a:buClr>
                <a:buSzPct val="100000"/>
                <a:buChar char="•"/>
                <a:defRPr sz="1800">
                  <a:solidFill>
                    <a:srgbClr val="000000"/>
                  </a:solidFill>
                </a:defRPr>
              </a:pPr>
              <a:r>
                <a:rPr sz="1400">
                  <a:solidFill>
                    <a:srgbClr val="515151"/>
                  </a:solidFill>
                </a:rPr>
                <a:t>Value Decks</a:t>
              </a:r>
            </a:p>
            <a:p>
              <a:pPr marL="177800" lvl="0" indent="-177800">
                <a:spcBef>
                  <a:spcPts val="0"/>
                </a:spcBef>
                <a:buClr>
                  <a:srgbClr val="7BBCB5"/>
                </a:buClr>
                <a:buSzPct val="100000"/>
                <a:buChar char="•"/>
                <a:defRPr sz="1800">
                  <a:solidFill>
                    <a:srgbClr val="000000"/>
                  </a:solidFill>
                </a:defRPr>
              </a:pPr>
              <a:r>
                <a:rPr sz="1400">
                  <a:solidFill>
                    <a:srgbClr val="515151"/>
                  </a:solidFill>
                </a:rPr>
                <a:t>FDAMA 114 Decks</a:t>
              </a:r>
            </a:p>
          </p:txBody>
        </p:sp>
        <p:sp>
          <p:nvSpPr>
            <p:cNvPr id="512" name="Shape 512"/>
            <p:cNvSpPr/>
            <p:nvPr/>
          </p:nvSpPr>
          <p:spPr>
            <a:xfrm>
              <a:off x="5569374" y="768169"/>
              <a:ext cx="960239" cy="3841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21600" y="10800"/>
                  </a:lnTo>
                  <a:lnTo>
                    <a:pt x="21600" y="21600"/>
                  </a:lnTo>
                </a:path>
              </a:pathLst>
            </a:custGeom>
            <a:noFill/>
            <a:ln w="25400" cap="flat">
              <a:solidFill>
                <a:srgbClr val="7BBCB5"/>
              </a:solidFill>
              <a:prstDash val="solid"/>
              <a:bevel/>
            </a:ln>
            <a:effectLst/>
          </p:spPr>
          <p:txBody>
            <a:bodyPr wrap="square" lIns="0" tIns="0" rIns="0" bIns="0" numCol="1" anchor="ctr">
              <a:noAutofit/>
            </a:bodyPr>
            <a:lstStyle/>
            <a:p>
              <a:pPr lvl="0" defTabSz="914400">
                <a:lnSpc>
                  <a:spcPct val="100000"/>
                </a:lnSpc>
                <a:spcBef>
                  <a:spcPts val="0"/>
                </a:spcBef>
                <a:defRPr sz="1800">
                  <a:solidFill>
                    <a:srgbClr val="000000"/>
                  </a:solidFill>
                  <a:latin typeface="Calibri"/>
                  <a:ea typeface="Calibri"/>
                  <a:cs typeface="Calibri"/>
                  <a:sym typeface="Calibri"/>
                </a:defRPr>
              </a:pPr>
              <a:endParaRPr/>
            </a:p>
          </p:txBody>
        </p:sp>
        <p:sp>
          <p:nvSpPr>
            <p:cNvPr id="513" name="Shape 513"/>
            <p:cNvSpPr/>
            <p:nvPr/>
          </p:nvSpPr>
          <p:spPr>
            <a:xfrm>
              <a:off x="8642132" y="0"/>
              <a:ext cx="1536380" cy="768191"/>
            </a:xfrm>
            <a:prstGeom prst="rect">
              <a:avLst/>
            </a:prstGeom>
            <a:solidFill>
              <a:srgbClr val="7CC8EC"/>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14" name="Shape 514"/>
            <p:cNvSpPr/>
            <p:nvPr/>
          </p:nvSpPr>
          <p:spPr>
            <a:xfrm>
              <a:off x="8642130" y="31307"/>
              <a:ext cx="1536381" cy="7048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spcBef>
                  <a:spcPts val="2300"/>
                </a:spcBef>
                <a:defRPr sz="1800">
                  <a:solidFill>
                    <a:srgbClr val="FFFFFF"/>
                  </a:solidFill>
                  <a:latin typeface="Raleway SemiBold"/>
                  <a:ea typeface="Raleway SemiBold"/>
                  <a:cs typeface="Raleway SemiBold"/>
                  <a:sym typeface="Raleway SemiBold"/>
                </a:defRPr>
              </a:lvl1pPr>
            </a:lstStyle>
            <a:p>
              <a:pPr lvl="0">
                <a:defRPr>
                  <a:solidFill>
                    <a:srgbClr val="000000"/>
                  </a:solidFill>
                </a:defRPr>
              </a:pPr>
              <a:r>
                <a:rPr>
                  <a:solidFill>
                    <a:srgbClr val="FFFFFF"/>
                  </a:solidFill>
                </a:rPr>
                <a:t>Market Access</a:t>
              </a:r>
            </a:p>
          </p:txBody>
        </p:sp>
        <p:sp>
          <p:nvSpPr>
            <p:cNvPr id="515" name="Shape 515"/>
            <p:cNvSpPr/>
            <p:nvPr/>
          </p:nvSpPr>
          <p:spPr>
            <a:xfrm>
              <a:off x="7681894" y="1152284"/>
              <a:ext cx="1536381" cy="3992661"/>
            </a:xfrm>
            <a:prstGeom prst="rect">
              <a:avLst/>
            </a:prstGeom>
            <a:solidFill>
              <a:srgbClr val="FFFFFF"/>
            </a:solidFill>
            <a:ln w="25400" cap="flat">
              <a:solidFill>
                <a:srgbClr val="77C9E9"/>
              </a:solidFill>
              <a:prstDash val="solid"/>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16" name="Shape 516"/>
            <p:cNvSpPr/>
            <p:nvPr/>
          </p:nvSpPr>
          <p:spPr>
            <a:xfrm>
              <a:off x="7681894" y="1451895"/>
              <a:ext cx="1536381" cy="22097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lvl="0">
                <a:spcBef>
                  <a:spcPts val="0"/>
                </a:spcBef>
                <a:defRPr sz="1800">
                  <a:solidFill>
                    <a:srgbClr val="000000"/>
                  </a:solidFill>
                </a:defRPr>
              </a:pPr>
              <a:r>
                <a:rPr sz="1400">
                  <a:solidFill>
                    <a:srgbClr val="515151"/>
                  </a:solidFill>
                  <a:latin typeface="Source Sans Pro Semibold"/>
                  <a:ea typeface="Source Sans Pro Semibold"/>
                  <a:cs typeface="Source Sans Pro Semibold"/>
                  <a:sym typeface="Source Sans Pro Semibold"/>
                </a:rPr>
                <a:t>Evidence Generation</a:t>
              </a:r>
              <a:endParaRPr sz="1400">
                <a:solidFill>
                  <a:srgbClr val="515151"/>
                </a:solidFill>
              </a:endParaRPr>
            </a:p>
            <a:p>
              <a:pPr marL="177800" lvl="0" indent="-177800">
                <a:spcBef>
                  <a:spcPts val="0"/>
                </a:spcBef>
                <a:buClr>
                  <a:srgbClr val="7BC8EC"/>
                </a:buClr>
                <a:buSzPct val="100000"/>
                <a:buChar char="•"/>
                <a:defRPr sz="1800">
                  <a:solidFill>
                    <a:srgbClr val="000000"/>
                  </a:solidFill>
                </a:defRPr>
              </a:pPr>
              <a:r>
                <a:rPr sz="1400">
                  <a:solidFill>
                    <a:srgbClr val="515151"/>
                  </a:solidFill>
                </a:rPr>
                <a:t>Market Landscape Assessments</a:t>
              </a:r>
            </a:p>
            <a:p>
              <a:pPr marL="177800" lvl="0" indent="-177800">
                <a:spcBef>
                  <a:spcPts val="0"/>
                </a:spcBef>
                <a:buClr>
                  <a:srgbClr val="7BC8EC"/>
                </a:buClr>
                <a:buSzPct val="100000"/>
                <a:buChar char="•"/>
                <a:defRPr sz="1800">
                  <a:solidFill>
                    <a:srgbClr val="000000"/>
                  </a:solidFill>
                </a:defRPr>
              </a:pPr>
              <a:r>
                <a:rPr sz="1400">
                  <a:solidFill>
                    <a:srgbClr val="515151"/>
                  </a:solidFill>
                </a:rPr>
                <a:t>Payer Research &amp; Engagement</a:t>
              </a:r>
            </a:p>
          </p:txBody>
        </p:sp>
        <p:sp>
          <p:nvSpPr>
            <p:cNvPr id="517" name="Shape 517"/>
            <p:cNvSpPr/>
            <p:nvPr/>
          </p:nvSpPr>
          <p:spPr>
            <a:xfrm>
              <a:off x="8450084" y="768169"/>
              <a:ext cx="960239" cy="3841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800"/>
                  </a:lnTo>
                  <a:lnTo>
                    <a:pt x="0" y="10800"/>
                  </a:lnTo>
                  <a:lnTo>
                    <a:pt x="0" y="21600"/>
                  </a:lnTo>
                </a:path>
              </a:pathLst>
            </a:custGeom>
            <a:noFill/>
            <a:ln w="25400" cap="flat">
              <a:solidFill>
                <a:srgbClr val="7BC8EC"/>
              </a:solidFill>
              <a:prstDash val="solid"/>
              <a:bevel/>
            </a:ln>
            <a:effectLst/>
          </p:spPr>
          <p:txBody>
            <a:bodyPr wrap="square" lIns="0" tIns="0" rIns="0" bIns="0" numCol="1" anchor="ctr">
              <a:noAutofit/>
            </a:bodyPr>
            <a:lstStyle/>
            <a:p>
              <a:pPr lvl="0" defTabSz="914400">
                <a:lnSpc>
                  <a:spcPct val="100000"/>
                </a:lnSpc>
                <a:spcBef>
                  <a:spcPts val="0"/>
                </a:spcBef>
                <a:defRPr sz="1800">
                  <a:solidFill>
                    <a:srgbClr val="000000"/>
                  </a:solidFill>
                  <a:latin typeface="Calibri"/>
                  <a:ea typeface="Calibri"/>
                  <a:cs typeface="Calibri"/>
                  <a:sym typeface="Calibri"/>
                </a:defRPr>
              </a:pPr>
              <a:endParaRPr/>
            </a:p>
          </p:txBody>
        </p:sp>
        <p:sp>
          <p:nvSpPr>
            <p:cNvPr id="518" name="Shape 518"/>
            <p:cNvSpPr/>
            <p:nvPr/>
          </p:nvSpPr>
          <p:spPr>
            <a:xfrm>
              <a:off x="9602368" y="1152284"/>
              <a:ext cx="1536381" cy="3992662"/>
            </a:xfrm>
            <a:prstGeom prst="rect">
              <a:avLst/>
            </a:prstGeom>
            <a:solidFill>
              <a:srgbClr val="FFFFFF"/>
            </a:solidFill>
            <a:ln w="25400" cap="flat">
              <a:solidFill>
                <a:srgbClr val="77C9E9"/>
              </a:solidFill>
              <a:prstDash val="solid"/>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19" name="Shape 519"/>
            <p:cNvSpPr/>
            <p:nvPr/>
          </p:nvSpPr>
          <p:spPr>
            <a:xfrm>
              <a:off x="9602368" y="1451895"/>
              <a:ext cx="1536381" cy="14173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lvl="0">
                <a:spcBef>
                  <a:spcPts val="0"/>
                </a:spcBef>
                <a:defRPr sz="1800">
                  <a:solidFill>
                    <a:srgbClr val="000000"/>
                  </a:solidFill>
                </a:defRPr>
              </a:pPr>
              <a:r>
                <a:rPr sz="1400">
                  <a:solidFill>
                    <a:srgbClr val="515151"/>
                  </a:solidFill>
                  <a:latin typeface="Source Sans Pro Semibold"/>
                  <a:ea typeface="Source Sans Pro Semibold"/>
                  <a:cs typeface="Source Sans Pro Semibold"/>
                  <a:sym typeface="Source Sans Pro Semibold"/>
                </a:rPr>
                <a:t>Pricing &amp; Reimbursement</a:t>
              </a:r>
              <a:endParaRPr sz="1400">
                <a:solidFill>
                  <a:srgbClr val="515151"/>
                </a:solidFill>
              </a:endParaRPr>
            </a:p>
            <a:p>
              <a:pPr marL="177800" lvl="0" indent="-177800">
                <a:spcBef>
                  <a:spcPts val="0"/>
                </a:spcBef>
                <a:buClr>
                  <a:srgbClr val="7BC8EC"/>
                </a:buClr>
                <a:buSzPct val="100000"/>
                <a:buChar char="•"/>
                <a:defRPr sz="1800">
                  <a:solidFill>
                    <a:srgbClr val="000000"/>
                  </a:solidFill>
                </a:defRPr>
              </a:pPr>
              <a:r>
                <a:rPr sz="1400">
                  <a:solidFill>
                    <a:srgbClr val="515151"/>
                  </a:solidFill>
                </a:rPr>
                <a:t>Pricing Research</a:t>
              </a:r>
            </a:p>
            <a:p>
              <a:pPr marL="177800" lvl="0" indent="-177800">
                <a:spcBef>
                  <a:spcPts val="0"/>
                </a:spcBef>
                <a:buClr>
                  <a:srgbClr val="7BC8EC"/>
                </a:buClr>
                <a:buSzPct val="100000"/>
                <a:buChar char="•"/>
                <a:defRPr sz="1800">
                  <a:solidFill>
                    <a:srgbClr val="000000"/>
                  </a:solidFill>
                </a:defRPr>
              </a:pPr>
              <a:r>
                <a:rPr sz="1400">
                  <a:solidFill>
                    <a:srgbClr val="515151"/>
                  </a:solidFill>
                </a:rPr>
                <a:t>VBP Modeling</a:t>
              </a:r>
            </a:p>
          </p:txBody>
        </p:sp>
        <p:sp>
          <p:nvSpPr>
            <p:cNvPr id="520" name="Shape 520"/>
            <p:cNvSpPr/>
            <p:nvPr/>
          </p:nvSpPr>
          <p:spPr>
            <a:xfrm>
              <a:off x="9410320" y="768169"/>
              <a:ext cx="960240" cy="3841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21600" y="10800"/>
                  </a:lnTo>
                  <a:lnTo>
                    <a:pt x="21600" y="21600"/>
                  </a:lnTo>
                </a:path>
              </a:pathLst>
            </a:custGeom>
            <a:noFill/>
            <a:ln w="25400" cap="flat">
              <a:solidFill>
                <a:srgbClr val="7BC8EC"/>
              </a:solidFill>
              <a:prstDash val="solid"/>
              <a:bevel/>
            </a:ln>
            <a:effectLst/>
          </p:spPr>
          <p:txBody>
            <a:bodyPr wrap="square" lIns="0" tIns="0" rIns="0" bIns="0" numCol="1" anchor="ctr">
              <a:noAutofit/>
            </a:bodyPr>
            <a:lstStyle/>
            <a:p>
              <a:pPr lvl="0" defTabSz="914400">
                <a:lnSpc>
                  <a:spcPct val="100000"/>
                </a:lnSpc>
                <a:spcBef>
                  <a:spcPts val="0"/>
                </a:spcBef>
                <a:defRPr sz="1800">
                  <a:solidFill>
                    <a:srgbClr val="000000"/>
                  </a:solidFill>
                  <a:latin typeface="Calibri"/>
                  <a:ea typeface="Calibri"/>
                  <a:cs typeface="Calibri"/>
                  <a:sym typeface="Calibri"/>
                </a:defRPr>
              </a:pPr>
              <a:endParaRP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496"/>
                                        </p:tgtEl>
                                        <p:attrNameLst>
                                          <p:attrName>style.visibility</p:attrName>
                                        </p:attrNameLst>
                                      </p:cBhvr>
                                      <p:to>
                                        <p:strVal val="visible"/>
                                      </p:to>
                                    </p:set>
                                    <p:animEffect transition="in" filter="wipe(left)">
                                      <p:cBhvr>
                                        <p:cTn id="7" dur="500"/>
                                        <p:tgtEl>
                                          <p:spTgt spid="496"/>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521"/>
                                        </p:tgtEl>
                                        <p:attrNameLst>
                                          <p:attrName>style.visibility</p:attrName>
                                        </p:attrNameLst>
                                      </p:cBhvr>
                                      <p:to>
                                        <p:strVal val="visible"/>
                                      </p:to>
                                    </p:set>
                                    <p:animEffect transition="in" filter="wipe(up)">
                                      <p:cBhvr>
                                        <p:cTn id="11" dur="1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animBg="1" advAuto="0"/>
      <p:bldP spid="521"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13"/>
          <p:cNvSpPr/>
          <p:nvPr/>
        </p:nvSpPr>
        <p:spPr>
          <a:xfrm>
            <a:off x="2630117" y="4577926"/>
            <a:ext cx="7744564" cy="9431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lvl1pPr algn="ctr">
              <a:spcBef>
                <a:spcPts val="0"/>
              </a:spcBef>
              <a:defRPr sz="5600">
                <a:latin typeface="Source Sans Pro Light"/>
                <a:ea typeface="Source Sans Pro Light"/>
                <a:cs typeface="Source Sans Pro Light"/>
                <a:sym typeface="Source Sans Pro Light"/>
              </a:defRPr>
            </a:lvl1pPr>
          </a:lstStyle>
          <a:p>
            <a:pPr lvl="0">
              <a:defRPr sz="1800">
                <a:solidFill>
                  <a:srgbClr val="000000"/>
                </a:solidFill>
              </a:defRPr>
            </a:pPr>
            <a:r>
              <a:rPr sz="5600">
                <a:solidFill>
                  <a:srgbClr val="515151"/>
                </a:solidFill>
              </a:rPr>
              <a:t>About Us</a:t>
            </a:r>
          </a:p>
        </p:txBody>
      </p:sp>
      <p:sp>
        <p:nvSpPr>
          <p:cNvPr id="14" name="Shape 14"/>
          <p:cNvSpPr/>
          <p:nvPr/>
        </p:nvSpPr>
        <p:spPr>
          <a:xfrm>
            <a:off x="5969670" y="3673165"/>
            <a:ext cx="1065422" cy="953022"/>
          </a:xfrm>
          <a:custGeom>
            <a:avLst/>
            <a:gdLst/>
            <a:ahLst/>
            <a:cxnLst>
              <a:cxn ang="0">
                <a:pos x="wd2" y="hd2"/>
              </a:cxn>
              <a:cxn ang="5400000">
                <a:pos x="wd2" y="hd2"/>
              </a:cxn>
              <a:cxn ang="10800000">
                <a:pos x="wd2" y="hd2"/>
              </a:cxn>
              <a:cxn ang="16200000">
                <a:pos x="wd2" y="hd2"/>
              </a:cxn>
            </a:cxnLst>
            <a:rect l="0" t="0" r="r" b="b"/>
            <a:pathLst>
              <a:path w="21176"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DCDEE0"/>
          </a:solidFill>
          <a:ln w="12700">
            <a:miter lim="400000"/>
          </a:ln>
        </p:spPr>
        <p:txBody>
          <a:bodyPr lIns="0" tIns="0" rIns="0" bIns="0" anchor="ct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13"/>
                                        </p:tgtEl>
                                        <p:attrNameLst>
                                          <p:attrName>style.visibility</p:attrName>
                                        </p:attrNameLst>
                                      </p:cBhvr>
                                      <p:to>
                                        <p:strVal val="visible"/>
                                      </p:to>
                                    </p:set>
                                    <p:animEffect transition="in" filter="strips(downRight)">
                                      <p:cBhvr>
                                        <p:cTn id="7" dur="499"/>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p:nvPr/>
        </p:nvSpPr>
        <p:spPr>
          <a:xfrm>
            <a:off x="898425" y="1331129"/>
            <a:ext cx="9568693"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Training / Mentoring Services</a:t>
            </a:r>
          </a:p>
        </p:txBody>
      </p:sp>
      <p:sp>
        <p:nvSpPr>
          <p:cNvPr id="524" name="Shape 524"/>
          <p:cNvSpPr/>
          <p:nvPr/>
        </p:nvSpPr>
        <p:spPr>
          <a:xfrm>
            <a:off x="934718" y="2808421"/>
            <a:ext cx="11135364" cy="51165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271366" lvl="0" indent="-271366">
              <a:buSzPct val="50000"/>
              <a:buBlip>
                <a:blip r:embed="rId2"/>
              </a:buBlip>
              <a:defRPr sz="1800">
                <a:solidFill>
                  <a:srgbClr val="000000"/>
                </a:solidFill>
              </a:defRPr>
            </a:pPr>
            <a:r>
              <a:rPr sz="2000" dirty="0">
                <a:solidFill>
                  <a:srgbClr val="515151"/>
                </a:solidFill>
              </a:rPr>
              <a:t>DMS principals have been invited on numerous occasions to develop/lead training and mentoring programs in a variety of settings such as client in-house, clinical conferences, and remote (via Webinars).</a:t>
            </a:r>
            <a:endParaRPr dirty="0">
              <a:solidFill>
                <a:srgbClr val="515151"/>
              </a:solidFill>
            </a:endParaRPr>
          </a:p>
          <a:p>
            <a:pPr marL="271366" lvl="0" indent="-271366">
              <a:buSzPct val="50000"/>
              <a:buBlip>
                <a:blip r:embed="rId2"/>
              </a:buBlip>
              <a:defRPr sz="1800">
                <a:solidFill>
                  <a:srgbClr val="000000"/>
                </a:solidFill>
              </a:defRPr>
            </a:pPr>
            <a:r>
              <a:rPr sz="2000" dirty="0">
                <a:solidFill>
                  <a:srgbClr val="515151"/>
                </a:solidFill>
              </a:rPr>
              <a:t>Areas have included research and statistical methods, phenotyping analytics, data sources, health economic modeling techniques, dossier development/HTA submissions and clinical topics.</a:t>
            </a:r>
            <a:endParaRPr dirty="0">
              <a:solidFill>
                <a:srgbClr val="515151"/>
              </a:solidFill>
            </a:endParaRPr>
          </a:p>
          <a:p>
            <a:pPr marL="271366" lvl="0" indent="-271366">
              <a:buSzPct val="50000"/>
              <a:buBlip>
                <a:blip r:embed="rId2"/>
              </a:buBlip>
              <a:defRPr sz="1800">
                <a:solidFill>
                  <a:srgbClr val="000000"/>
                </a:solidFill>
              </a:defRPr>
            </a:pPr>
            <a:r>
              <a:rPr sz="2000" dirty="0">
                <a:solidFill>
                  <a:srgbClr val="515151"/>
                </a:solidFill>
              </a:rPr>
              <a:t>Our team has conducted these training sessions around the world to a number of different audiences, which included HEOR, medical, marketing, biostatisticians and epidemiologists.</a:t>
            </a:r>
            <a:endParaRPr dirty="0">
              <a:solidFill>
                <a:srgbClr val="515151"/>
              </a:solidFill>
            </a:endParaRPr>
          </a:p>
          <a:p>
            <a:pPr marL="271366" lvl="0" indent="-271366">
              <a:buSzPct val="50000"/>
              <a:buBlip>
                <a:blip r:embed="rId2"/>
              </a:buBlip>
              <a:defRPr sz="1800">
                <a:solidFill>
                  <a:srgbClr val="000000"/>
                </a:solidFill>
              </a:defRPr>
            </a:pPr>
            <a:r>
              <a:rPr sz="2000" dirty="0">
                <a:solidFill>
                  <a:srgbClr val="515151"/>
                </a:solidFill>
              </a:rPr>
              <a:t>We have been recently tasked with creating two in-house </a:t>
            </a:r>
            <a:r>
              <a:rPr lang="en-US" sz="2000" dirty="0">
                <a:solidFill>
                  <a:srgbClr val="515151"/>
                </a:solidFill>
              </a:rPr>
              <a:t>Machine Learning </a:t>
            </a:r>
            <a:r>
              <a:rPr sz="2000" dirty="0">
                <a:solidFill>
                  <a:srgbClr val="515151"/>
                </a:solidFill>
              </a:rPr>
              <a:t>training programs for two major global pharmaceutical clients. </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523"/>
                                        </p:tgtEl>
                                        <p:attrNameLst>
                                          <p:attrName>style.visibility</p:attrName>
                                        </p:attrNameLst>
                                      </p:cBhvr>
                                      <p:to>
                                        <p:strVal val="visible"/>
                                      </p:to>
                                    </p:set>
                                    <p:animEffect transition="in" filter="wipe(left)">
                                      <p:cBhvr>
                                        <p:cTn id="7" dur="500"/>
                                        <p:tgtEl>
                                          <p:spTgt spid="523"/>
                                        </p:tgtEl>
                                      </p:cBhvr>
                                    </p:animEffect>
                                  </p:childTnLst>
                                </p:cTn>
                              </p:par>
                            </p:childTnLst>
                          </p:cTn>
                        </p:par>
                        <p:par>
                          <p:cTn id="8" fill="hold">
                            <p:stCondLst>
                              <p:cond delay="500"/>
                            </p:stCondLst>
                            <p:childTnLst>
                              <p:par>
                                <p:cTn id="9" presetID="18" presetClass="entr" presetSubtype="6" fill="hold" grpId="0" nodeType="afterEffect">
                                  <p:stCondLst>
                                    <p:cond delay="0"/>
                                  </p:stCondLst>
                                  <p:iterate>
                                    <p:tmAbs val="0"/>
                                  </p:iterate>
                                  <p:childTnLst>
                                    <p:set>
                                      <p:cBhvr>
                                        <p:cTn id="10" fill="hold"/>
                                        <p:tgtEl>
                                          <p:spTgt spid="524"/>
                                        </p:tgtEl>
                                        <p:attrNameLst>
                                          <p:attrName>style.visibility</p:attrName>
                                        </p:attrNameLst>
                                      </p:cBhvr>
                                      <p:to>
                                        <p:strVal val="visible"/>
                                      </p:to>
                                    </p:set>
                                    <p:animEffect transition="in" filter="strips(downRight)">
                                      <p:cBhvr>
                                        <p:cTn id="11" dur="500"/>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0" animBg="1" advAuto="0"/>
      <p:bldP spid="524"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 name="image9.png"/>
          <p:cNvPicPr/>
          <p:nvPr/>
        </p:nvPicPr>
        <p:blipFill>
          <a:blip r:embed="rId2"/>
          <a:srcRect t="62784" b="19360"/>
          <a:stretch>
            <a:fillRect/>
          </a:stretch>
        </p:blipFill>
        <p:spPr>
          <a:xfrm>
            <a:off x="-3" y="-57531"/>
            <a:ext cx="13004805" cy="4386551"/>
          </a:xfrm>
          <a:prstGeom prst="rect">
            <a:avLst/>
          </a:prstGeom>
          <a:ln w="12700">
            <a:miter lim="400000"/>
          </a:ln>
        </p:spPr>
      </p:pic>
      <p:sp>
        <p:nvSpPr>
          <p:cNvPr id="580" name="Shape 580"/>
          <p:cNvSpPr/>
          <p:nvPr/>
        </p:nvSpPr>
        <p:spPr>
          <a:xfrm>
            <a:off x="898424" y="4886564"/>
            <a:ext cx="10441383"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Select Case Studies</a:t>
            </a:r>
          </a:p>
        </p:txBody>
      </p:sp>
      <p:sp>
        <p:nvSpPr>
          <p:cNvPr id="581" name="Shape 581"/>
          <p:cNvSpPr/>
          <p:nvPr/>
        </p:nvSpPr>
        <p:spPr>
          <a:xfrm>
            <a:off x="913778" y="5606175"/>
            <a:ext cx="7220759" cy="358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lvl1pPr>
              <a:defRPr sz="2000"/>
            </a:lvl1pPr>
          </a:lstStyle>
          <a:p>
            <a:pPr lvl="0">
              <a:defRPr sz="1800">
                <a:solidFill>
                  <a:srgbClr val="000000"/>
                </a:solidFill>
              </a:defRPr>
            </a:pPr>
            <a:r>
              <a:rPr sz="2000">
                <a:solidFill>
                  <a:srgbClr val="515151"/>
                </a:solidFill>
              </a:rPr>
              <a:t>DataMed Solutions LLC</a:t>
            </a:r>
          </a:p>
        </p:txBody>
      </p:sp>
    </p:spTree>
  </p:cSld>
  <p:clrMapOvr>
    <a:masterClrMapping/>
  </p:clrMapOvr>
  <p:transition spd="med">
    <p:push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580"/>
                                        </p:tgtEl>
                                        <p:attrNameLst>
                                          <p:attrName>style.visibility</p:attrName>
                                        </p:attrNameLst>
                                      </p:cBhvr>
                                      <p:to>
                                        <p:strVal val="visible"/>
                                      </p:to>
                                    </p:set>
                                    <p:animEffect transition="in" filter="wipe(left)">
                                      <p:cBhvr>
                                        <p:cTn id="7" dur="500"/>
                                        <p:tgtEl>
                                          <p:spTgt spid="580"/>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581"/>
                                        </p:tgtEl>
                                        <p:attrNameLst>
                                          <p:attrName>style.visibility</p:attrName>
                                        </p:attrNameLst>
                                      </p:cBhvr>
                                      <p:to>
                                        <p:strVal val="visible"/>
                                      </p:to>
                                    </p:set>
                                    <p:animEffect transition="in" filter="fade">
                                      <p:cBhvr>
                                        <p:cTn id="11" dur="500"/>
                                        <p:tgtEl>
                                          <p:spTgt spid="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advAuto="0"/>
      <p:bldP spid="581"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p:nvPr/>
        </p:nvSpPr>
        <p:spPr>
          <a:xfrm>
            <a:off x="898425" y="1331129"/>
            <a:ext cx="10011597"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Product Life Cycle Management</a:t>
            </a:r>
          </a:p>
        </p:txBody>
      </p:sp>
      <p:grpSp>
        <p:nvGrpSpPr>
          <p:cNvPr id="586" name="Group 586"/>
          <p:cNvGrpSpPr/>
          <p:nvPr/>
        </p:nvGrpSpPr>
        <p:grpSpPr>
          <a:xfrm>
            <a:off x="6987458" y="3099660"/>
            <a:ext cx="4581285" cy="4468735"/>
            <a:chOff x="0" y="0"/>
            <a:chExt cx="4581284" cy="4468734"/>
          </a:xfrm>
        </p:grpSpPr>
        <p:sp>
          <p:nvSpPr>
            <p:cNvPr id="584" name="Shape 584"/>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7BC8EC"/>
                  </a:solidFill>
                  <a:latin typeface="Raleway-SemiBold"/>
                  <a:ea typeface="Raleway-SemiBold"/>
                  <a:cs typeface="Raleway-SemiBold"/>
                  <a:sym typeface="Raleway-SemiBold"/>
                </a:defRPr>
              </a:lvl1pPr>
            </a:lstStyle>
            <a:p>
              <a:pPr lvl="0">
                <a:defRPr sz="1800" b="0">
                  <a:solidFill>
                    <a:srgbClr val="000000"/>
                  </a:solidFill>
                </a:defRPr>
              </a:pPr>
              <a:r>
                <a:rPr sz="2400" b="1">
                  <a:solidFill>
                    <a:srgbClr val="7BC8EC"/>
                  </a:solidFill>
                </a:rPr>
                <a:t>Solution</a:t>
              </a:r>
            </a:p>
          </p:txBody>
        </p:sp>
        <p:sp>
          <p:nvSpPr>
            <p:cNvPr id="585" name="Shape 585"/>
            <p:cNvSpPr/>
            <p:nvPr/>
          </p:nvSpPr>
          <p:spPr>
            <a:xfrm>
              <a:off x="0" y="658734"/>
              <a:ext cx="4581285" cy="381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Developed a tactical plan to support the value propositions of the product &amp; to assist the cross-functional team to identify key gaps and unmet needs that could be exploited to improve market access for the product.</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Created a communication strategy associated with a series of retrospective claims database studies resulting in </a:t>
              </a:r>
              <a:r>
                <a:rPr sz="1600">
                  <a:solidFill>
                    <a:srgbClr val="515151"/>
                  </a:solidFill>
                  <a:latin typeface="Source Sans Pro Semibold"/>
                  <a:ea typeface="Source Sans Pro Semibold"/>
                  <a:cs typeface="Source Sans Pro Semibold"/>
                  <a:sym typeface="Source Sans Pro Semibold"/>
                </a:rPr>
                <a:t>19 abstracts/posters</a:t>
              </a:r>
              <a:r>
                <a:rPr sz="1600">
                  <a:solidFill>
                    <a:srgbClr val="515151"/>
                  </a:solidFill>
                  <a:latin typeface="Source Sans Pro"/>
                  <a:ea typeface="Source Sans Pro"/>
                  <a:cs typeface="Source Sans Pro"/>
                  <a:sym typeface="Source Sans Pro"/>
                </a:rPr>
                <a:t> and </a:t>
              </a:r>
              <a:r>
                <a:rPr sz="1600">
                  <a:solidFill>
                    <a:srgbClr val="515151"/>
                  </a:solidFill>
                  <a:latin typeface="Source Sans Pro Semibold"/>
                  <a:ea typeface="Source Sans Pro Semibold"/>
                  <a:cs typeface="Source Sans Pro Semibold"/>
                  <a:sym typeface="Source Sans Pro Semibold"/>
                </a:rPr>
                <a:t>10 manuscripts</a:t>
              </a:r>
              <a:r>
                <a:rPr sz="1600">
                  <a:solidFill>
                    <a:srgbClr val="515151"/>
                  </a:solidFill>
                  <a:latin typeface="Source Sans Pro"/>
                  <a:ea typeface="Source Sans Pro"/>
                  <a:cs typeface="Source Sans Pro"/>
                  <a:sym typeface="Source Sans Pro"/>
                </a:rPr>
                <a:t>.</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The client reported a strong and consistent sales boost for their product &amp; have credited DMS for these gains in market penetration for their product.</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As a result of these activities, HEOR research now identified as a cornerstone of the overall brand strategy to support this product.</a:t>
              </a:r>
            </a:p>
          </p:txBody>
        </p:sp>
      </p:grpSp>
      <p:sp>
        <p:nvSpPr>
          <p:cNvPr id="587" name="Shape 587"/>
          <p:cNvSpPr/>
          <p:nvPr/>
        </p:nvSpPr>
        <p:spPr>
          <a:xfrm flipV="1">
            <a:off x="6392715" y="3236958"/>
            <a:ext cx="2" cy="2919994"/>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grpSp>
        <p:nvGrpSpPr>
          <p:cNvPr id="590" name="Group 590"/>
          <p:cNvGrpSpPr/>
          <p:nvPr/>
        </p:nvGrpSpPr>
        <p:grpSpPr>
          <a:xfrm>
            <a:off x="925325" y="3099660"/>
            <a:ext cx="4581285" cy="1928736"/>
            <a:chOff x="0" y="0"/>
            <a:chExt cx="4581284" cy="1928735"/>
          </a:xfrm>
        </p:grpSpPr>
        <p:sp>
          <p:nvSpPr>
            <p:cNvPr id="588" name="Shape 588"/>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F47264"/>
                  </a:solidFill>
                  <a:latin typeface="Raleway-SemiBold"/>
                  <a:ea typeface="Raleway-SemiBold"/>
                  <a:cs typeface="Raleway-SemiBold"/>
                  <a:sym typeface="Raleway-SemiBold"/>
                </a:defRPr>
              </a:lvl1pPr>
            </a:lstStyle>
            <a:p>
              <a:pPr lvl="0">
                <a:defRPr sz="1800" b="0">
                  <a:solidFill>
                    <a:srgbClr val="000000"/>
                  </a:solidFill>
                </a:defRPr>
              </a:pPr>
              <a:r>
                <a:rPr sz="2400" b="1">
                  <a:solidFill>
                    <a:srgbClr val="F47264"/>
                  </a:solidFill>
                </a:rPr>
                <a:t>Issue</a:t>
              </a:r>
            </a:p>
          </p:txBody>
        </p:sp>
        <p:sp>
          <p:nvSpPr>
            <p:cNvPr id="589" name="Shape 589"/>
            <p:cNvSpPr/>
            <p:nvPr/>
          </p:nvSpPr>
          <p:spPr>
            <a:xfrm>
              <a:off x="0" y="658735"/>
              <a:ext cx="4581285" cy="12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600">
                  <a:latin typeface="Source Sans Pro"/>
                  <a:ea typeface="Source Sans Pro"/>
                  <a:cs typeface="Source Sans Pro"/>
                  <a:sym typeface="Source Sans Pro"/>
                </a:defRPr>
              </a:lvl1pPr>
            </a:lstStyle>
            <a:p>
              <a:pPr lvl="0">
                <a:defRPr sz="1800">
                  <a:solidFill>
                    <a:srgbClr val="000000"/>
                  </a:solidFill>
                </a:defRPr>
              </a:pPr>
              <a:r>
                <a:rPr sz="1600">
                  <a:solidFill>
                    <a:srgbClr val="515151"/>
                  </a:solidFill>
                </a:rPr>
                <a:t>A major pharmaceutical company requested support from the DMS team for a ‘me-too’ product that from a market access perspective was underperforming, even though the product had some strong value attributes.</a:t>
              </a: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583"/>
                                        </p:tgtEl>
                                        <p:attrNameLst>
                                          <p:attrName>style.visibility</p:attrName>
                                        </p:attrNameLst>
                                      </p:cBhvr>
                                      <p:to>
                                        <p:strVal val="visible"/>
                                      </p:to>
                                    </p:set>
                                    <p:animEffect transition="in" filter="wipe(left)">
                                      <p:cBhvr>
                                        <p:cTn id="7" dur="500"/>
                                        <p:tgtEl>
                                          <p:spTgt spid="583"/>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587"/>
                                        </p:tgtEl>
                                        <p:attrNameLst>
                                          <p:attrName>style.visibility</p:attrName>
                                        </p:attrNameLst>
                                      </p:cBhvr>
                                      <p:to>
                                        <p:strVal val="visible"/>
                                      </p:to>
                                    </p:set>
                                    <p:animEffect transition="in" filter="fade">
                                      <p:cBhvr>
                                        <p:cTn id="11" dur="500"/>
                                        <p:tgtEl>
                                          <p:spTgt spid="587"/>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p:tmAbs val="0"/>
                                  </p:iterate>
                                  <p:childTnLst>
                                    <p:set>
                                      <p:cBhvr>
                                        <p:cTn id="14" fill="hold"/>
                                        <p:tgtEl>
                                          <p:spTgt spid="590"/>
                                        </p:tgtEl>
                                        <p:attrNameLst>
                                          <p:attrName>style.visibility</p:attrName>
                                        </p:attrNameLst>
                                      </p:cBhvr>
                                      <p:to>
                                        <p:strVal val="visible"/>
                                      </p:to>
                                    </p:set>
                                    <p:animEffect transition="in" filter="wipe(left)">
                                      <p:cBhvr>
                                        <p:cTn id="15" dur="1000"/>
                                        <p:tgtEl>
                                          <p:spTgt spid="590"/>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586"/>
                                        </p:tgtEl>
                                        <p:attrNameLst>
                                          <p:attrName>style.visibility</p:attrName>
                                        </p:attrNameLst>
                                      </p:cBhvr>
                                      <p:to>
                                        <p:strVal val="visible"/>
                                      </p:to>
                                    </p:set>
                                    <p:animEffect transition="in" filter="wipe(left)">
                                      <p:cBhvr>
                                        <p:cTn id="19" dur="1000"/>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advAuto="0"/>
      <p:bldP spid="586" grpId="0" animBg="1" advAuto="0"/>
      <p:bldP spid="587" grpId="0" animBg="1" advAuto="0"/>
      <p:bldP spid="590"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Shape 592"/>
          <p:cNvSpPr/>
          <p:nvPr/>
        </p:nvSpPr>
        <p:spPr>
          <a:xfrm>
            <a:off x="898425" y="1331129"/>
            <a:ext cx="10011597"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Strategic Value Services</a:t>
            </a:r>
          </a:p>
        </p:txBody>
      </p:sp>
      <p:grpSp>
        <p:nvGrpSpPr>
          <p:cNvPr id="595" name="Group 595"/>
          <p:cNvGrpSpPr/>
          <p:nvPr/>
        </p:nvGrpSpPr>
        <p:grpSpPr>
          <a:xfrm>
            <a:off x="6987458" y="3099660"/>
            <a:ext cx="4581285" cy="5230735"/>
            <a:chOff x="0" y="0"/>
            <a:chExt cx="4581284" cy="5230734"/>
          </a:xfrm>
        </p:grpSpPr>
        <p:sp>
          <p:nvSpPr>
            <p:cNvPr id="593" name="Shape 593"/>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7BC8EC"/>
                  </a:solidFill>
                  <a:latin typeface="Raleway-SemiBold"/>
                  <a:ea typeface="Raleway-SemiBold"/>
                  <a:cs typeface="Raleway-SemiBold"/>
                  <a:sym typeface="Raleway-SemiBold"/>
                </a:defRPr>
              </a:lvl1pPr>
            </a:lstStyle>
            <a:p>
              <a:pPr lvl="0">
                <a:defRPr sz="1800" b="0">
                  <a:solidFill>
                    <a:srgbClr val="000000"/>
                  </a:solidFill>
                </a:defRPr>
              </a:pPr>
              <a:r>
                <a:rPr sz="2400" b="1">
                  <a:solidFill>
                    <a:srgbClr val="7BC8EC"/>
                  </a:solidFill>
                </a:rPr>
                <a:t>Solution</a:t>
              </a:r>
            </a:p>
          </p:txBody>
        </p:sp>
        <p:sp>
          <p:nvSpPr>
            <p:cNvPr id="594" name="Shape 594"/>
            <p:cNvSpPr/>
            <p:nvPr/>
          </p:nvSpPr>
          <p:spPr>
            <a:xfrm>
              <a:off x="0" y="658734"/>
              <a:ext cx="4581285" cy="457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DMS was approached to develop a comprehensive value assessment process for each of the client’s early development or peri-launch products and to train client managers on how to conduct on-going value assessments for their products. </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A number of comprehensive value assessment plans (VAPs) were developed utilizing the process described above. For each of these VAPs, a detailed HEOR tactical plan was also developed. The VAPs then served as the vehicle of internal communication with other key stakeholders as well as a useful template for on-going project planning and budgeting. </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A remarkable shift in HEOR strategic planning and execution occurred. Line managers took ownership of the VAP process and have continued to drive value focused projects that greatly benefits their company.   </a:t>
              </a:r>
            </a:p>
          </p:txBody>
        </p:sp>
      </p:grpSp>
      <p:sp>
        <p:nvSpPr>
          <p:cNvPr id="596" name="Shape 596"/>
          <p:cNvSpPr/>
          <p:nvPr/>
        </p:nvSpPr>
        <p:spPr>
          <a:xfrm flipV="1">
            <a:off x="6392715" y="3236957"/>
            <a:ext cx="2" cy="2919994"/>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grpSp>
        <p:nvGrpSpPr>
          <p:cNvPr id="599" name="Group 599"/>
          <p:cNvGrpSpPr/>
          <p:nvPr/>
        </p:nvGrpSpPr>
        <p:grpSpPr>
          <a:xfrm>
            <a:off x="925325" y="3099660"/>
            <a:ext cx="4581285" cy="1674736"/>
            <a:chOff x="0" y="0"/>
            <a:chExt cx="4581284" cy="1674734"/>
          </a:xfrm>
        </p:grpSpPr>
        <p:sp>
          <p:nvSpPr>
            <p:cNvPr id="597" name="Shape 597"/>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F47264"/>
                  </a:solidFill>
                  <a:latin typeface="Raleway-SemiBold"/>
                  <a:ea typeface="Raleway-SemiBold"/>
                  <a:cs typeface="Raleway-SemiBold"/>
                  <a:sym typeface="Raleway-SemiBold"/>
                </a:defRPr>
              </a:lvl1pPr>
            </a:lstStyle>
            <a:p>
              <a:pPr lvl="0">
                <a:defRPr sz="1800" b="0">
                  <a:solidFill>
                    <a:srgbClr val="000000"/>
                  </a:solidFill>
                </a:defRPr>
              </a:pPr>
              <a:r>
                <a:rPr sz="2400" b="1">
                  <a:solidFill>
                    <a:srgbClr val="F47264"/>
                  </a:solidFill>
                </a:rPr>
                <a:t>Issue</a:t>
              </a:r>
            </a:p>
          </p:txBody>
        </p:sp>
        <p:sp>
          <p:nvSpPr>
            <p:cNvPr id="598" name="Shape 598"/>
            <p:cNvSpPr/>
            <p:nvPr/>
          </p:nvSpPr>
          <p:spPr>
            <a:xfrm>
              <a:off x="0" y="658734"/>
              <a:ext cx="4581285" cy="1016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600">
                  <a:latin typeface="Source Sans Pro"/>
                  <a:ea typeface="Source Sans Pro"/>
                  <a:cs typeface="Source Sans Pro"/>
                  <a:sym typeface="Source Sans Pro"/>
                </a:defRPr>
              </a:lvl1pPr>
            </a:lstStyle>
            <a:p>
              <a:pPr lvl="0">
                <a:defRPr sz="1800">
                  <a:solidFill>
                    <a:srgbClr val="000000"/>
                  </a:solidFill>
                </a:defRPr>
              </a:pPr>
              <a:r>
                <a:rPr sz="1600">
                  <a:solidFill>
                    <a:srgbClr val="515151"/>
                  </a:solidFill>
                </a:rPr>
                <a:t>A major pharmaceutical client was determined to inculcate strategic, ‘value focused’ thinking among its HEOR line managers to improve upon project planning and execution. </a:t>
              </a: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592"/>
                                        </p:tgtEl>
                                        <p:attrNameLst>
                                          <p:attrName>style.visibility</p:attrName>
                                        </p:attrNameLst>
                                      </p:cBhvr>
                                      <p:to>
                                        <p:strVal val="visible"/>
                                      </p:to>
                                    </p:set>
                                    <p:animEffect transition="in" filter="wipe(left)">
                                      <p:cBhvr>
                                        <p:cTn id="7" dur="500"/>
                                        <p:tgtEl>
                                          <p:spTgt spid="592"/>
                                        </p:tgtEl>
                                      </p:cBhvr>
                                    </p:animEffect>
                                  </p:childTnLst>
                                </p:cTn>
                              </p:par>
                            </p:childTnLst>
                          </p:cTn>
                        </p:par>
                        <p:par>
                          <p:cTn id="8" fill="hold">
                            <p:stCondLst>
                              <p:cond delay="500"/>
                            </p:stCondLst>
                            <p:childTnLst>
                              <p:par>
                                <p:cTn id="9" presetID="22" presetClass="entr" presetSubtype="8" fill="hold" grpId="0" nodeType="afterEffect">
                                  <p:stCondLst>
                                    <p:cond delay="0"/>
                                  </p:stCondLst>
                                  <p:iterate>
                                    <p:tmAbs val="0"/>
                                  </p:iterate>
                                  <p:childTnLst>
                                    <p:set>
                                      <p:cBhvr>
                                        <p:cTn id="10" fill="hold"/>
                                        <p:tgtEl>
                                          <p:spTgt spid="599"/>
                                        </p:tgtEl>
                                        <p:attrNameLst>
                                          <p:attrName>style.visibility</p:attrName>
                                        </p:attrNameLst>
                                      </p:cBhvr>
                                      <p:to>
                                        <p:strVal val="visible"/>
                                      </p:to>
                                    </p:set>
                                    <p:animEffect transition="in" filter="wipe(left)">
                                      <p:cBhvr>
                                        <p:cTn id="11" dur="1000"/>
                                        <p:tgtEl>
                                          <p:spTgt spid="599"/>
                                        </p:tgtEl>
                                      </p:cBhvr>
                                    </p:animEffect>
                                  </p:childTnLst>
                                </p:cTn>
                              </p:par>
                            </p:childTnLst>
                          </p:cTn>
                        </p:par>
                        <p:par>
                          <p:cTn id="12" fill="hold">
                            <p:stCondLst>
                              <p:cond delay="1500"/>
                            </p:stCondLst>
                            <p:childTnLst>
                              <p:par>
                                <p:cTn id="13" presetID="10" presetClass="entr" presetSubtype="0" fill="hold" grpId="0" nodeType="afterEffect">
                                  <p:stCondLst>
                                    <p:cond delay="0"/>
                                  </p:stCondLst>
                                  <p:iterate>
                                    <p:tmAbs val="0"/>
                                  </p:iterate>
                                  <p:childTnLst>
                                    <p:set>
                                      <p:cBhvr>
                                        <p:cTn id="14" fill="hold"/>
                                        <p:tgtEl>
                                          <p:spTgt spid="596"/>
                                        </p:tgtEl>
                                        <p:attrNameLst>
                                          <p:attrName>style.visibility</p:attrName>
                                        </p:attrNameLst>
                                      </p:cBhvr>
                                      <p:to>
                                        <p:strVal val="visible"/>
                                      </p:to>
                                    </p:set>
                                    <p:animEffect transition="in" filter="fade">
                                      <p:cBhvr>
                                        <p:cTn id="15" dur="500"/>
                                        <p:tgtEl>
                                          <p:spTgt spid="596"/>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595"/>
                                        </p:tgtEl>
                                        <p:attrNameLst>
                                          <p:attrName>style.visibility</p:attrName>
                                        </p:attrNameLst>
                                      </p:cBhvr>
                                      <p:to>
                                        <p:strVal val="visible"/>
                                      </p:to>
                                    </p:set>
                                    <p:animEffect transition="in" filter="wipe(left)">
                                      <p:cBhvr>
                                        <p:cTn id="19" dur="10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 grpId="0" animBg="1" advAuto="0"/>
      <p:bldP spid="595" grpId="0" animBg="1" advAuto="0"/>
      <p:bldP spid="596" grpId="0" animBg="1" advAuto="0"/>
      <p:bldP spid="599"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p:nvPr/>
        </p:nvSpPr>
        <p:spPr>
          <a:xfrm>
            <a:off x="898425" y="753514"/>
            <a:ext cx="10011597" cy="189521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lang="en-US" sz="4600" dirty="0">
                <a:solidFill>
                  <a:srgbClr val="515151"/>
                </a:solidFill>
              </a:rPr>
              <a:t>Unsupervised Machine Learning</a:t>
            </a:r>
            <a:r>
              <a:rPr sz="4600" dirty="0">
                <a:solidFill>
                  <a:srgbClr val="515151"/>
                </a:solidFill>
              </a:rPr>
              <a:t>: CV Example</a:t>
            </a:r>
          </a:p>
        </p:txBody>
      </p:sp>
      <p:grpSp>
        <p:nvGrpSpPr>
          <p:cNvPr id="604" name="Group 604"/>
          <p:cNvGrpSpPr/>
          <p:nvPr/>
        </p:nvGrpSpPr>
        <p:grpSpPr>
          <a:xfrm>
            <a:off x="6987458" y="3099660"/>
            <a:ext cx="4581285" cy="5738735"/>
            <a:chOff x="0" y="0"/>
            <a:chExt cx="4581284" cy="5738734"/>
          </a:xfrm>
        </p:grpSpPr>
        <p:sp>
          <p:nvSpPr>
            <p:cNvPr id="602" name="Shape 602"/>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7BC8EC"/>
                  </a:solidFill>
                  <a:latin typeface="Raleway-SemiBold"/>
                  <a:ea typeface="Raleway-SemiBold"/>
                  <a:cs typeface="Raleway-SemiBold"/>
                  <a:sym typeface="Raleway-SemiBold"/>
                </a:defRPr>
              </a:lvl1pPr>
            </a:lstStyle>
            <a:p>
              <a:pPr lvl="0">
                <a:defRPr sz="1800" b="0">
                  <a:solidFill>
                    <a:srgbClr val="000000"/>
                  </a:solidFill>
                </a:defRPr>
              </a:pPr>
              <a:r>
                <a:rPr sz="2400" b="1">
                  <a:solidFill>
                    <a:srgbClr val="7BC8EC"/>
                  </a:solidFill>
                </a:rPr>
                <a:t>Solution</a:t>
              </a:r>
            </a:p>
          </p:txBody>
        </p:sp>
        <p:sp>
          <p:nvSpPr>
            <p:cNvPr id="603" name="Shape 603"/>
            <p:cNvSpPr/>
            <p:nvPr/>
          </p:nvSpPr>
          <p:spPr>
            <a:xfrm>
              <a:off x="0" y="658734"/>
              <a:ext cx="4581285" cy="508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We conducted a cluster analysis to identify clusters of patients prescribed with anti-hypertensive medications to determine if the patterns of use were consistent with current treatment guidelines for patients with comorbid hypertension and diabetes.</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Using claims data, we identified specific treatment clusters based on pharmacological classification of the medications the patients were initiated with. The cluster analysis did reveal distinct clusters of medication use which in turn, did mirror current treatment guidelines. A key finding from this analysis indicated that physicians were not prescribing the target therapy as first or second line but were reserving the target therapy for distinct patient sub-types. This insight provided valuable actionable information that was used by our client in determining key research questions for follow-up studies.</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This analysis was disseminated internally to client internal decision makers.</a:t>
              </a:r>
            </a:p>
          </p:txBody>
        </p:sp>
      </p:grpSp>
      <p:sp>
        <p:nvSpPr>
          <p:cNvPr id="605" name="Shape 605"/>
          <p:cNvSpPr/>
          <p:nvPr/>
        </p:nvSpPr>
        <p:spPr>
          <a:xfrm flipV="1">
            <a:off x="6392715" y="3236957"/>
            <a:ext cx="2" cy="2919994"/>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grpSp>
        <p:nvGrpSpPr>
          <p:cNvPr id="608" name="Group 608"/>
          <p:cNvGrpSpPr/>
          <p:nvPr/>
        </p:nvGrpSpPr>
        <p:grpSpPr>
          <a:xfrm>
            <a:off x="925325" y="3099660"/>
            <a:ext cx="4581285" cy="2690736"/>
            <a:chOff x="0" y="0"/>
            <a:chExt cx="4581284" cy="2690735"/>
          </a:xfrm>
        </p:grpSpPr>
        <p:sp>
          <p:nvSpPr>
            <p:cNvPr id="606" name="Shape 606"/>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F47264"/>
                  </a:solidFill>
                  <a:latin typeface="Raleway-SemiBold"/>
                  <a:ea typeface="Raleway-SemiBold"/>
                  <a:cs typeface="Raleway-SemiBold"/>
                  <a:sym typeface="Raleway-SemiBold"/>
                </a:defRPr>
              </a:lvl1pPr>
            </a:lstStyle>
            <a:p>
              <a:pPr lvl="0">
                <a:defRPr sz="1800" b="0">
                  <a:solidFill>
                    <a:srgbClr val="000000"/>
                  </a:solidFill>
                </a:defRPr>
              </a:pPr>
              <a:r>
                <a:rPr sz="2400" b="1">
                  <a:solidFill>
                    <a:srgbClr val="F47264"/>
                  </a:solidFill>
                </a:rPr>
                <a:t>Issue</a:t>
              </a:r>
            </a:p>
          </p:txBody>
        </p:sp>
        <p:sp>
          <p:nvSpPr>
            <p:cNvPr id="607" name="Shape 607"/>
            <p:cNvSpPr/>
            <p:nvPr/>
          </p:nvSpPr>
          <p:spPr>
            <a:xfrm>
              <a:off x="0" y="658735"/>
              <a:ext cx="4581285" cy="203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600">
                  <a:latin typeface="Source Sans Pro"/>
                  <a:ea typeface="Source Sans Pro"/>
                  <a:cs typeface="Source Sans Pro"/>
                  <a:sym typeface="Source Sans Pro"/>
                </a:defRPr>
              </a:lvl1pPr>
            </a:lstStyle>
            <a:p>
              <a:pPr lvl="0">
                <a:defRPr sz="1800">
                  <a:solidFill>
                    <a:srgbClr val="000000"/>
                  </a:solidFill>
                </a:defRPr>
              </a:pPr>
              <a:r>
                <a:rPr sz="1600">
                  <a:solidFill>
                    <a:srgbClr val="515151"/>
                  </a:solidFill>
                </a:rPr>
                <a:t>A major pharmaceutical client sought to better understand the utilization of anti-hypertensive agents among patients with a diagnosis of hypertension with concomitant diabetes. The client also wanted to know if the utilization patterns that were observed were consistent with current treatment guidelines and to determine where their product fit in the overall treatment landscape.</a:t>
              </a: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01"/>
                                        </p:tgtEl>
                                        <p:attrNameLst>
                                          <p:attrName>style.visibility</p:attrName>
                                        </p:attrNameLst>
                                      </p:cBhvr>
                                      <p:to>
                                        <p:strVal val="visible"/>
                                      </p:to>
                                    </p:set>
                                    <p:animEffect transition="in" filter="wipe(left)">
                                      <p:cBhvr>
                                        <p:cTn id="7" dur="500"/>
                                        <p:tgtEl>
                                          <p:spTgt spid="60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05"/>
                                        </p:tgtEl>
                                        <p:attrNameLst>
                                          <p:attrName>style.visibility</p:attrName>
                                        </p:attrNameLst>
                                      </p:cBhvr>
                                      <p:to>
                                        <p:strVal val="visible"/>
                                      </p:to>
                                    </p:set>
                                    <p:animEffect transition="in" filter="fade">
                                      <p:cBhvr>
                                        <p:cTn id="11" dur="500"/>
                                        <p:tgtEl>
                                          <p:spTgt spid="605"/>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p:tmAbs val="0"/>
                                  </p:iterate>
                                  <p:childTnLst>
                                    <p:set>
                                      <p:cBhvr>
                                        <p:cTn id="14" fill="hold"/>
                                        <p:tgtEl>
                                          <p:spTgt spid="608"/>
                                        </p:tgtEl>
                                        <p:attrNameLst>
                                          <p:attrName>style.visibility</p:attrName>
                                        </p:attrNameLst>
                                      </p:cBhvr>
                                      <p:to>
                                        <p:strVal val="visible"/>
                                      </p:to>
                                    </p:set>
                                    <p:animEffect transition="in" filter="wipe(left)">
                                      <p:cBhvr>
                                        <p:cTn id="15" dur="1000"/>
                                        <p:tgtEl>
                                          <p:spTgt spid="608"/>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604"/>
                                        </p:tgtEl>
                                        <p:attrNameLst>
                                          <p:attrName>style.visibility</p:attrName>
                                        </p:attrNameLst>
                                      </p:cBhvr>
                                      <p:to>
                                        <p:strVal val="visible"/>
                                      </p:to>
                                    </p:set>
                                    <p:animEffect transition="in" filter="wipe(left)">
                                      <p:cBhvr>
                                        <p:cTn id="19" dur="10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0" animBg="1" advAuto="0"/>
      <p:bldP spid="604" grpId="0" animBg="1" advAuto="0"/>
      <p:bldP spid="605" grpId="0" animBg="1" advAuto="0"/>
      <p:bldP spid="608"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p:nvPr/>
        </p:nvSpPr>
        <p:spPr>
          <a:xfrm>
            <a:off x="898425" y="753514"/>
            <a:ext cx="10011597" cy="1895217"/>
          </a:xfrm>
          <a:prstGeom prst="rect">
            <a:avLst/>
          </a:prstGeom>
          <a:ln w="12700">
            <a:miter lim="400000"/>
          </a:ln>
          <a:extLst>
            <a:ext uri="{C572A759-6A51-4108-AA02-DFA0A04FC94B}">
              <ma14:wrappingTextBoxFlag xmlns="" xmlns:ma14="http://schemas.microsoft.com/office/mac/drawingml/2011/main" val="1"/>
            </a:ext>
          </a:extLst>
        </p:spPr>
        <p:txBody>
          <a:bodyPr lIns="27092" tIns="27092" rIns="27092" bIns="27092" anchor="ctr">
            <a:spAutoFit/>
          </a:bodyPr>
          <a:lstStyle/>
          <a:p>
            <a:pPr lvl="0">
              <a:defRPr sz="1800">
                <a:solidFill>
                  <a:srgbClr val="000000"/>
                </a:solidFill>
              </a:defRPr>
            </a:pPr>
            <a:r>
              <a:rPr lang="en-US" sz="4600" dirty="0">
                <a:solidFill>
                  <a:srgbClr val="515151"/>
                </a:solidFill>
              </a:rPr>
              <a:t>Supervised Machine Learning</a:t>
            </a:r>
            <a:r>
              <a:rPr sz="4600" dirty="0">
                <a:solidFill>
                  <a:srgbClr val="515151"/>
                </a:solidFill>
              </a:rPr>
              <a:t>: </a:t>
            </a:r>
            <a:r>
              <a:rPr lang="en-US" sz="4600" dirty="0">
                <a:solidFill>
                  <a:srgbClr val="515151"/>
                </a:solidFill>
              </a:rPr>
              <a:t>Oncology Example</a:t>
            </a:r>
            <a:endParaRPr sz="4600" dirty="0">
              <a:solidFill>
                <a:srgbClr val="515151"/>
              </a:solidFill>
            </a:endParaRPr>
          </a:p>
        </p:txBody>
      </p:sp>
      <p:grpSp>
        <p:nvGrpSpPr>
          <p:cNvPr id="604" name="Group 604"/>
          <p:cNvGrpSpPr/>
          <p:nvPr/>
        </p:nvGrpSpPr>
        <p:grpSpPr>
          <a:xfrm>
            <a:off x="6987458" y="3099660"/>
            <a:ext cx="4581286" cy="5336938"/>
            <a:chOff x="0" y="0"/>
            <a:chExt cx="4581285" cy="5336937"/>
          </a:xfrm>
        </p:grpSpPr>
        <p:sp>
          <p:nvSpPr>
            <p:cNvPr id="602" name="Shape 602"/>
            <p:cNvSpPr/>
            <p:nvPr/>
          </p:nvSpPr>
          <p:spPr>
            <a:xfrm>
              <a:off x="0" y="0"/>
              <a:ext cx="3273043" cy="42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7092" tIns="27092" rIns="27092" bIns="27092" numCol="1" anchor="ctr">
              <a:spAutoFit/>
            </a:bodyPr>
            <a:lstStyle>
              <a:lvl1pPr>
                <a:defRPr sz="2400" b="1">
                  <a:solidFill>
                    <a:srgbClr val="7BC8EC"/>
                  </a:solidFill>
                  <a:latin typeface="Raleway-SemiBold"/>
                  <a:ea typeface="Raleway-SemiBold"/>
                  <a:cs typeface="Raleway-SemiBold"/>
                  <a:sym typeface="Raleway-SemiBold"/>
                </a:defRPr>
              </a:lvl1pPr>
            </a:lstStyle>
            <a:p>
              <a:pPr lvl="0">
                <a:defRPr sz="1800" b="0">
                  <a:solidFill>
                    <a:srgbClr val="000000"/>
                  </a:solidFill>
                </a:defRPr>
              </a:pPr>
              <a:r>
                <a:rPr sz="2400" b="1" dirty="0">
                  <a:solidFill>
                    <a:srgbClr val="7BC8EC"/>
                  </a:solidFill>
                </a:rPr>
                <a:t>Solution</a:t>
              </a:r>
            </a:p>
          </p:txBody>
        </p:sp>
        <p:sp>
          <p:nvSpPr>
            <p:cNvPr id="603" name="Shape 603"/>
            <p:cNvSpPr/>
            <p:nvPr/>
          </p:nvSpPr>
          <p:spPr>
            <a:xfrm>
              <a:off x="0" y="658734"/>
              <a:ext cx="4581285" cy="46782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151965" lvl="0" indent="-151965">
                <a:lnSpc>
                  <a:spcPct val="100000"/>
                </a:lnSpc>
                <a:spcBef>
                  <a:spcPts val="0"/>
                </a:spcBef>
                <a:buClr>
                  <a:srgbClr val="7BC8EC"/>
                </a:buClr>
                <a:buSzPct val="75000"/>
                <a:buFont typeface="Source Sans Pro"/>
                <a:buChar char="➡"/>
                <a:defRPr sz="1800">
                  <a:solidFill>
                    <a:srgbClr val="000000"/>
                  </a:solidFill>
                </a:defRPr>
              </a:pPr>
              <a:r>
                <a:rPr lang="en-US" sz="1600" dirty="0">
                  <a:solidFill>
                    <a:srgbClr val="515151"/>
                  </a:solidFill>
                  <a:latin typeface="Source Sans Pro"/>
                  <a:ea typeface="Source Sans Pro"/>
                  <a:cs typeface="Source Sans Pro"/>
                  <a:sym typeface="Source Sans Pro"/>
                </a:rPr>
                <a:t>After completing a comprehensive data pre-processing step, we constructed a series of machine learning (ML) predictive models to determine if treatment regimens in study arms and/or other drivers could predict survival outcomes. Models evaluated included best subset logistic regression, Elastic Net regression, LASSO regression, Classification and Regression Tree (CART), Random Forest (RF) and Gradient-Boosted </a:t>
              </a:r>
              <a:r>
                <a:rPr lang="en-US" sz="1600" dirty="0">
                  <a:latin typeface="Source Sans Pro"/>
                  <a:ea typeface="Source Sans Pro"/>
                  <a:cs typeface="Source Sans Pro"/>
                  <a:sym typeface="Source Sans Pro"/>
                </a:rPr>
                <a:t>M</a:t>
              </a:r>
              <a:r>
                <a:rPr lang="en-US" sz="1600" dirty="0">
                  <a:solidFill>
                    <a:srgbClr val="515151"/>
                  </a:solidFill>
                  <a:latin typeface="Source Sans Pro"/>
                  <a:ea typeface="Source Sans Pro"/>
                  <a:cs typeface="Source Sans Pro"/>
                  <a:sym typeface="Source Sans Pro"/>
                </a:rPr>
                <a:t>achine </a:t>
              </a:r>
              <a:r>
                <a:rPr lang="en-US" sz="1600" dirty="0">
                  <a:latin typeface="Source Sans Pro"/>
                  <a:ea typeface="Source Sans Pro"/>
                  <a:cs typeface="Source Sans Pro"/>
                  <a:sym typeface="Source Sans Pro"/>
                </a:rPr>
                <a:t>L</a:t>
              </a:r>
              <a:r>
                <a:rPr lang="en-US" sz="1600" dirty="0">
                  <a:solidFill>
                    <a:srgbClr val="515151"/>
                  </a:solidFill>
                  <a:latin typeface="Source Sans Pro"/>
                  <a:ea typeface="Source Sans Pro"/>
                  <a:cs typeface="Source Sans Pro"/>
                  <a:sym typeface="Source Sans Pro"/>
                </a:rPr>
                <a:t>earning (GBML)  models. </a:t>
              </a:r>
            </a:p>
            <a:p>
              <a:pPr lvl="0">
                <a:lnSpc>
                  <a:spcPct val="100000"/>
                </a:lnSpc>
                <a:spcBef>
                  <a:spcPts val="0"/>
                </a:spcBef>
                <a:buClr>
                  <a:srgbClr val="7BC8EC"/>
                </a:buClr>
                <a:buSzPct val="75000"/>
                <a:defRPr sz="1800">
                  <a:solidFill>
                    <a:srgbClr val="000000"/>
                  </a:solidFill>
                </a:defRPr>
              </a:pPr>
              <a:endParaRPr lang="en-US" sz="1600" dirty="0">
                <a:solidFill>
                  <a:srgbClr val="515151"/>
                </a:solidFill>
                <a:latin typeface="Source Sans Pro"/>
                <a:ea typeface="Source Sans Pro"/>
                <a:cs typeface="Source Sans Pro"/>
                <a:sym typeface="Source Sans Pro"/>
              </a:endParaRPr>
            </a:p>
            <a:p>
              <a:pPr marL="151965" lvl="0" indent="-151965">
                <a:lnSpc>
                  <a:spcPct val="100000"/>
                </a:lnSpc>
                <a:spcBef>
                  <a:spcPts val="0"/>
                </a:spcBef>
                <a:buClr>
                  <a:srgbClr val="7BC8EC"/>
                </a:buClr>
                <a:buSzPct val="75000"/>
                <a:buFont typeface="Source Sans Pro"/>
                <a:buChar char="➡"/>
                <a:defRPr sz="1800">
                  <a:solidFill>
                    <a:srgbClr val="000000"/>
                  </a:solidFill>
                </a:defRPr>
              </a:pPr>
              <a:r>
                <a:rPr lang="en-US" sz="1600" dirty="0">
                  <a:solidFill>
                    <a:srgbClr val="515151"/>
                  </a:solidFill>
                  <a:latin typeface="Source Sans Pro"/>
                  <a:ea typeface="Source Sans Pro"/>
                  <a:cs typeface="Source Sans Pro"/>
                  <a:sym typeface="Source Sans Pro"/>
                </a:rPr>
                <a:t>Our analyses revealed that all models had good predictive ability with AUCs over 0.7. The </a:t>
              </a:r>
              <a:r>
                <a:rPr lang="en-US" sz="1600" dirty="0">
                  <a:latin typeface="Source Sans Pro"/>
                  <a:ea typeface="Source Sans Pro"/>
                  <a:cs typeface="Source Sans Pro"/>
                  <a:sym typeface="Source Sans Pro"/>
                </a:rPr>
                <a:t>models also identified other clinical predictors of early mortality and/or late survival. This study led to additional in-depth explorations of these other drivers, with the potential of utilizing these drivers as prognostic markers of treatment success. </a:t>
              </a:r>
            </a:p>
            <a:p>
              <a:pPr marL="151965" lvl="0" indent="-151965">
                <a:lnSpc>
                  <a:spcPct val="100000"/>
                </a:lnSpc>
                <a:spcBef>
                  <a:spcPts val="0"/>
                </a:spcBef>
                <a:buClr>
                  <a:srgbClr val="7BC8EC"/>
                </a:buClr>
                <a:buSzPct val="75000"/>
                <a:buFont typeface="Source Sans Pro"/>
                <a:buChar char="➡"/>
                <a:defRPr sz="1800">
                  <a:solidFill>
                    <a:srgbClr val="000000"/>
                  </a:solidFill>
                </a:defRPr>
              </a:pPr>
              <a:endParaRPr lang="en-US" sz="1600" dirty="0">
                <a:solidFill>
                  <a:srgbClr val="515151"/>
                </a:solidFill>
                <a:latin typeface="Source Sans Pro"/>
                <a:ea typeface="Source Sans Pro"/>
                <a:cs typeface="Source Sans Pro"/>
                <a:sym typeface="Source Sans Pro"/>
              </a:endParaRPr>
            </a:p>
          </p:txBody>
        </p:sp>
      </p:grpSp>
      <p:sp>
        <p:nvSpPr>
          <p:cNvPr id="605" name="Shape 605"/>
          <p:cNvSpPr/>
          <p:nvPr/>
        </p:nvSpPr>
        <p:spPr>
          <a:xfrm flipV="1">
            <a:off x="6392715" y="3236957"/>
            <a:ext cx="2" cy="2919994"/>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dirty="0"/>
          </a:p>
        </p:txBody>
      </p:sp>
      <p:grpSp>
        <p:nvGrpSpPr>
          <p:cNvPr id="608" name="Group 608"/>
          <p:cNvGrpSpPr/>
          <p:nvPr/>
        </p:nvGrpSpPr>
        <p:grpSpPr>
          <a:xfrm>
            <a:off x="925325" y="3099660"/>
            <a:ext cx="4581286" cy="1889841"/>
            <a:chOff x="0" y="0"/>
            <a:chExt cx="4581285" cy="1889841"/>
          </a:xfrm>
        </p:grpSpPr>
        <p:sp>
          <p:nvSpPr>
            <p:cNvPr id="606" name="Shape 606"/>
            <p:cNvSpPr/>
            <p:nvPr/>
          </p:nvSpPr>
          <p:spPr>
            <a:xfrm>
              <a:off x="0" y="0"/>
              <a:ext cx="3273043" cy="42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7092" tIns="27092" rIns="27092" bIns="27092" numCol="1" anchor="ctr">
              <a:spAutoFit/>
            </a:bodyPr>
            <a:lstStyle>
              <a:lvl1pPr>
                <a:defRPr sz="2400" b="1">
                  <a:solidFill>
                    <a:srgbClr val="F47264"/>
                  </a:solidFill>
                  <a:latin typeface="Raleway-SemiBold"/>
                  <a:ea typeface="Raleway-SemiBold"/>
                  <a:cs typeface="Raleway-SemiBold"/>
                  <a:sym typeface="Raleway-SemiBold"/>
                </a:defRPr>
              </a:lvl1pPr>
            </a:lstStyle>
            <a:p>
              <a:pPr lvl="0">
                <a:defRPr sz="1800" b="0">
                  <a:solidFill>
                    <a:srgbClr val="000000"/>
                  </a:solidFill>
                </a:defRPr>
              </a:pPr>
              <a:r>
                <a:rPr sz="2400" b="1" dirty="0">
                  <a:solidFill>
                    <a:srgbClr val="F47264"/>
                  </a:solidFill>
                </a:rPr>
                <a:t>Issue</a:t>
              </a:r>
            </a:p>
          </p:txBody>
        </p:sp>
        <p:sp>
          <p:nvSpPr>
            <p:cNvPr id="607" name="Shape 607"/>
            <p:cNvSpPr/>
            <p:nvPr/>
          </p:nvSpPr>
          <p:spPr>
            <a:xfrm>
              <a:off x="0" y="658735"/>
              <a:ext cx="4581285" cy="1231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00000"/>
                </a:lnSpc>
                <a:spcBef>
                  <a:spcPts val="0"/>
                </a:spcBef>
                <a:defRPr sz="1600">
                  <a:latin typeface="Source Sans Pro"/>
                  <a:ea typeface="Source Sans Pro"/>
                  <a:cs typeface="Source Sans Pro"/>
                  <a:sym typeface="Source Sans Pro"/>
                </a:defRPr>
              </a:lvl1pPr>
            </a:lstStyle>
            <a:p>
              <a:pPr lvl="0">
                <a:defRPr sz="1800">
                  <a:solidFill>
                    <a:srgbClr val="000000"/>
                  </a:solidFill>
                </a:defRPr>
              </a:pPr>
              <a:r>
                <a:rPr lang="en-US" sz="1600" dirty="0">
                  <a:solidFill>
                    <a:srgbClr val="515151"/>
                  </a:solidFill>
                </a:rPr>
                <a:t>A major pharmaceutical client sought to better identify drivers associated with early mortality and late survival among patients evaluated in a large multinational RCT of patients with esophageal cancer. </a:t>
              </a:r>
            </a:p>
          </p:txBody>
        </p:sp>
      </p:grpSp>
    </p:spTree>
    <p:extLst>
      <p:ext uri="{BB962C8B-B14F-4D97-AF65-F5344CB8AC3E}">
        <p14:creationId xmlns:p14="http://schemas.microsoft.com/office/powerpoint/2010/main" val="3854116125"/>
      </p:ext>
    </p:extLst>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01"/>
                                        </p:tgtEl>
                                        <p:attrNameLst>
                                          <p:attrName>style.visibility</p:attrName>
                                        </p:attrNameLst>
                                      </p:cBhvr>
                                      <p:to>
                                        <p:strVal val="visible"/>
                                      </p:to>
                                    </p:set>
                                    <p:animEffect transition="in" filter="wipe(left)">
                                      <p:cBhvr>
                                        <p:cTn id="7" dur="500"/>
                                        <p:tgtEl>
                                          <p:spTgt spid="60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05"/>
                                        </p:tgtEl>
                                        <p:attrNameLst>
                                          <p:attrName>style.visibility</p:attrName>
                                        </p:attrNameLst>
                                      </p:cBhvr>
                                      <p:to>
                                        <p:strVal val="visible"/>
                                      </p:to>
                                    </p:set>
                                    <p:animEffect transition="in" filter="fade">
                                      <p:cBhvr>
                                        <p:cTn id="11" dur="500"/>
                                        <p:tgtEl>
                                          <p:spTgt spid="605"/>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p:tmAbs val="0"/>
                                  </p:iterate>
                                  <p:childTnLst>
                                    <p:set>
                                      <p:cBhvr>
                                        <p:cTn id="14" fill="hold"/>
                                        <p:tgtEl>
                                          <p:spTgt spid="608"/>
                                        </p:tgtEl>
                                        <p:attrNameLst>
                                          <p:attrName>style.visibility</p:attrName>
                                        </p:attrNameLst>
                                      </p:cBhvr>
                                      <p:to>
                                        <p:strVal val="visible"/>
                                      </p:to>
                                    </p:set>
                                    <p:animEffect transition="in" filter="wipe(left)">
                                      <p:cBhvr>
                                        <p:cTn id="15" dur="1000"/>
                                        <p:tgtEl>
                                          <p:spTgt spid="608"/>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604"/>
                                        </p:tgtEl>
                                        <p:attrNameLst>
                                          <p:attrName>style.visibility</p:attrName>
                                        </p:attrNameLst>
                                      </p:cBhvr>
                                      <p:to>
                                        <p:strVal val="visible"/>
                                      </p:to>
                                    </p:set>
                                    <p:animEffect transition="in" filter="wipe(left)">
                                      <p:cBhvr>
                                        <p:cTn id="19" dur="10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0" animBg="1" advAuto="0"/>
      <p:bldP spid="604" grpId="0" animBg="1" advAuto="0"/>
      <p:bldP spid="605" grpId="0" animBg="1" advAuto="0"/>
      <p:bldP spid="608"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p:nvPr/>
        </p:nvSpPr>
        <p:spPr>
          <a:xfrm>
            <a:off x="898425" y="798013"/>
            <a:ext cx="10011597" cy="1806218"/>
          </a:xfrm>
          <a:prstGeom prst="rect">
            <a:avLst/>
          </a:prstGeom>
          <a:ln w="12700">
            <a:miter lim="400000"/>
          </a:ln>
          <a:extLst>
            <a:ext uri="{C572A759-6A51-4108-AA02-DFA0A04FC94B}">
              <ma14:wrappingTextBoxFlag xmlns="" xmlns:ma14="http://schemas.microsoft.com/office/mac/drawingml/2011/main" val="1"/>
            </a:ext>
          </a:extLst>
        </p:spPr>
        <p:txBody>
          <a:bodyPr lIns="27092" tIns="27092" rIns="27092" bIns="27092" anchor="ctr">
            <a:spAutoFit/>
          </a:bodyPr>
          <a:lstStyle/>
          <a:p>
            <a:pPr lvl="0">
              <a:defRPr sz="1800">
                <a:solidFill>
                  <a:srgbClr val="000000"/>
                </a:solidFill>
              </a:defRPr>
            </a:pPr>
            <a:r>
              <a:rPr lang="en-US" sz="4600" dirty="0">
                <a:solidFill>
                  <a:srgbClr val="515151"/>
                </a:solidFill>
              </a:rPr>
              <a:t>Synthetic Data/Matching</a:t>
            </a:r>
            <a:r>
              <a:rPr sz="4600" dirty="0">
                <a:solidFill>
                  <a:srgbClr val="515151"/>
                </a:solidFill>
              </a:rPr>
              <a:t>: </a:t>
            </a:r>
            <a:r>
              <a:rPr lang="en-US" sz="4600" dirty="0">
                <a:solidFill>
                  <a:srgbClr val="515151"/>
                </a:solidFill>
              </a:rPr>
              <a:t>Oncology Example</a:t>
            </a:r>
            <a:endParaRPr sz="4600" dirty="0">
              <a:solidFill>
                <a:srgbClr val="515151"/>
              </a:solidFill>
            </a:endParaRPr>
          </a:p>
        </p:txBody>
      </p:sp>
      <p:grpSp>
        <p:nvGrpSpPr>
          <p:cNvPr id="604" name="Group 604"/>
          <p:cNvGrpSpPr/>
          <p:nvPr/>
        </p:nvGrpSpPr>
        <p:grpSpPr>
          <a:xfrm>
            <a:off x="6987458" y="3099660"/>
            <a:ext cx="4581286" cy="4352053"/>
            <a:chOff x="0" y="0"/>
            <a:chExt cx="4581285" cy="4352052"/>
          </a:xfrm>
        </p:grpSpPr>
        <p:sp>
          <p:nvSpPr>
            <p:cNvPr id="602" name="Shape 602"/>
            <p:cNvSpPr/>
            <p:nvPr/>
          </p:nvSpPr>
          <p:spPr>
            <a:xfrm>
              <a:off x="0" y="0"/>
              <a:ext cx="3273043" cy="42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7092" tIns="27092" rIns="27092" bIns="27092" numCol="1" anchor="ctr">
              <a:spAutoFit/>
            </a:bodyPr>
            <a:lstStyle>
              <a:lvl1pPr>
                <a:defRPr sz="2400" b="1">
                  <a:solidFill>
                    <a:srgbClr val="7BC8EC"/>
                  </a:solidFill>
                  <a:latin typeface="Raleway-SemiBold"/>
                  <a:ea typeface="Raleway-SemiBold"/>
                  <a:cs typeface="Raleway-SemiBold"/>
                  <a:sym typeface="Raleway-SemiBold"/>
                </a:defRPr>
              </a:lvl1pPr>
            </a:lstStyle>
            <a:p>
              <a:pPr lvl="0">
                <a:defRPr sz="1800" b="0">
                  <a:solidFill>
                    <a:srgbClr val="000000"/>
                  </a:solidFill>
                </a:defRPr>
              </a:pPr>
              <a:r>
                <a:rPr sz="2400" b="1" dirty="0">
                  <a:solidFill>
                    <a:srgbClr val="7BC8EC"/>
                  </a:solidFill>
                </a:rPr>
                <a:t>Solution</a:t>
              </a:r>
            </a:p>
          </p:txBody>
        </p:sp>
        <p:sp>
          <p:nvSpPr>
            <p:cNvPr id="603" name="Shape 603"/>
            <p:cNvSpPr/>
            <p:nvPr/>
          </p:nvSpPr>
          <p:spPr>
            <a:xfrm>
              <a:off x="0" y="658734"/>
              <a:ext cx="4581285" cy="36933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151965" lvl="0" indent="-151965">
                <a:lnSpc>
                  <a:spcPct val="100000"/>
                </a:lnSpc>
                <a:spcBef>
                  <a:spcPts val="0"/>
                </a:spcBef>
                <a:buClr>
                  <a:srgbClr val="7BC8EC"/>
                </a:buClr>
                <a:buSzPct val="75000"/>
                <a:buFont typeface="Source Sans Pro"/>
                <a:buChar char="➡"/>
                <a:defRPr sz="1800">
                  <a:solidFill>
                    <a:srgbClr val="000000"/>
                  </a:solidFill>
                </a:defRPr>
              </a:pPr>
              <a:r>
                <a:rPr lang="en-US" sz="1600" dirty="0">
                  <a:solidFill>
                    <a:srgbClr val="515151"/>
                  </a:solidFill>
                  <a:latin typeface="Source Sans Pro"/>
                  <a:ea typeface="Source Sans Pro"/>
                  <a:cs typeface="Source Sans Pro"/>
                  <a:sym typeface="Source Sans Pro"/>
                </a:rPr>
                <a:t>DMS extracted from the published ex-US data the key descriptive statistics information that was available.  </a:t>
              </a:r>
              <a:r>
                <a:rPr lang="en-US" sz="1600" dirty="0">
                  <a:latin typeface="Source Sans Pro"/>
                  <a:ea typeface="Source Sans Pro"/>
                  <a:cs typeface="Source Sans Pro"/>
                  <a:sym typeface="Source Sans Pro"/>
                </a:rPr>
                <a:t>Synthetic data sets replicating this information were developed and then a series of matching algorithms and parameters were developed to identify the best match between the US-based data and the published ex-US data.</a:t>
              </a:r>
              <a:r>
                <a:rPr lang="en-US" sz="1600" dirty="0">
                  <a:solidFill>
                    <a:srgbClr val="515151"/>
                  </a:solidFill>
                  <a:latin typeface="Source Sans Pro"/>
                  <a:ea typeface="Source Sans Pro"/>
                  <a:cs typeface="Source Sans Pro"/>
                  <a:sym typeface="Source Sans Pro"/>
                </a:rPr>
                <a:t> </a:t>
              </a:r>
            </a:p>
            <a:p>
              <a:pPr lvl="0">
                <a:lnSpc>
                  <a:spcPct val="100000"/>
                </a:lnSpc>
                <a:spcBef>
                  <a:spcPts val="0"/>
                </a:spcBef>
                <a:buClr>
                  <a:srgbClr val="7BC8EC"/>
                </a:buClr>
                <a:buSzPct val="75000"/>
                <a:defRPr sz="1800">
                  <a:solidFill>
                    <a:srgbClr val="000000"/>
                  </a:solidFill>
                </a:defRPr>
              </a:pPr>
              <a:endParaRPr lang="en-US" sz="1600" dirty="0">
                <a:solidFill>
                  <a:srgbClr val="515151"/>
                </a:solidFill>
                <a:latin typeface="Source Sans Pro"/>
                <a:ea typeface="Source Sans Pro"/>
                <a:cs typeface="Source Sans Pro"/>
                <a:sym typeface="Source Sans Pro"/>
              </a:endParaRPr>
            </a:p>
            <a:p>
              <a:pPr marL="151965" lvl="0" indent="-151965">
                <a:lnSpc>
                  <a:spcPct val="100000"/>
                </a:lnSpc>
                <a:spcBef>
                  <a:spcPts val="0"/>
                </a:spcBef>
                <a:buClr>
                  <a:srgbClr val="7BC8EC"/>
                </a:buClr>
                <a:buSzPct val="75000"/>
                <a:buFont typeface="Source Sans Pro"/>
                <a:buChar char="➡"/>
                <a:defRPr sz="1800">
                  <a:solidFill>
                    <a:srgbClr val="000000"/>
                  </a:solidFill>
                </a:defRPr>
              </a:pPr>
              <a:r>
                <a:rPr lang="en-US" sz="1600" dirty="0">
                  <a:solidFill>
                    <a:srgbClr val="515151"/>
                  </a:solidFill>
                  <a:latin typeface="Source Sans Pro"/>
                  <a:ea typeface="Source Sans Pro"/>
                  <a:cs typeface="Source Sans Pro"/>
                  <a:sym typeface="Source Sans Pro"/>
                </a:rPr>
                <a:t>Our analyses demonstrated that after matching for the patient characteristics, the US data was similar in terms of outcomes to the ex-US.  Moreover, this research was identified by the pharmaceutical client as one of the top innovative projects within their company.</a:t>
              </a:r>
              <a:endParaRPr lang="en-US" sz="1600" dirty="0">
                <a:latin typeface="Source Sans Pro"/>
                <a:ea typeface="Source Sans Pro"/>
                <a:cs typeface="Source Sans Pro"/>
                <a:sym typeface="Source Sans Pro"/>
              </a:endParaRPr>
            </a:p>
            <a:p>
              <a:pPr marL="151965" lvl="0" indent="-151965">
                <a:lnSpc>
                  <a:spcPct val="100000"/>
                </a:lnSpc>
                <a:spcBef>
                  <a:spcPts val="0"/>
                </a:spcBef>
                <a:buClr>
                  <a:srgbClr val="7BC8EC"/>
                </a:buClr>
                <a:buSzPct val="75000"/>
                <a:buFont typeface="Source Sans Pro"/>
                <a:buChar char="➡"/>
                <a:defRPr sz="1800">
                  <a:solidFill>
                    <a:srgbClr val="000000"/>
                  </a:solidFill>
                </a:defRPr>
              </a:pPr>
              <a:endParaRPr lang="en-US" sz="1600" dirty="0">
                <a:solidFill>
                  <a:srgbClr val="515151"/>
                </a:solidFill>
                <a:latin typeface="Source Sans Pro"/>
                <a:ea typeface="Source Sans Pro"/>
                <a:cs typeface="Source Sans Pro"/>
                <a:sym typeface="Source Sans Pro"/>
              </a:endParaRPr>
            </a:p>
          </p:txBody>
        </p:sp>
      </p:grpSp>
      <p:sp>
        <p:nvSpPr>
          <p:cNvPr id="605" name="Shape 605"/>
          <p:cNvSpPr/>
          <p:nvPr/>
        </p:nvSpPr>
        <p:spPr>
          <a:xfrm flipV="1">
            <a:off x="6392715" y="3236957"/>
            <a:ext cx="2" cy="2919994"/>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dirty="0"/>
          </a:p>
        </p:txBody>
      </p:sp>
      <p:grpSp>
        <p:nvGrpSpPr>
          <p:cNvPr id="608" name="Group 608"/>
          <p:cNvGrpSpPr/>
          <p:nvPr/>
        </p:nvGrpSpPr>
        <p:grpSpPr>
          <a:xfrm>
            <a:off x="925325" y="3099660"/>
            <a:ext cx="4581286" cy="1643620"/>
            <a:chOff x="0" y="0"/>
            <a:chExt cx="4581285" cy="1643620"/>
          </a:xfrm>
        </p:grpSpPr>
        <p:sp>
          <p:nvSpPr>
            <p:cNvPr id="606" name="Shape 606"/>
            <p:cNvSpPr/>
            <p:nvPr/>
          </p:nvSpPr>
          <p:spPr>
            <a:xfrm>
              <a:off x="0" y="0"/>
              <a:ext cx="3273043" cy="42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7092" tIns="27092" rIns="27092" bIns="27092" numCol="1" anchor="ctr">
              <a:spAutoFit/>
            </a:bodyPr>
            <a:lstStyle>
              <a:lvl1pPr>
                <a:defRPr sz="2400" b="1">
                  <a:solidFill>
                    <a:srgbClr val="F47264"/>
                  </a:solidFill>
                  <a:latin typeface="Raleway-SemiBold"/>
                  <a:ea typeface="Raleway-SemiBold"/>
                  <a:cs typeface="Raleway-SemiBold"/>
                  <a:sym typeface="Raleway-SemiBold"/>
                </a:defRPr>
              </a:lvl1pPr>
            </a:lstStyle>
            <a:p>
              <a:pPr lvl="0">
                <a:defRPr sz="1800" b="0">
                  <a:solidFill>
                    <a:srgbClr val="000000"/>
                  </a:solidFill>
                </a:defRPr>
              </a:pPr>
              <a:r>
                <a:rPr sz="2400" b="1" dirty="0">
                  <a:solidFill>
                    <a:srgbClr val="F47264"/>
                  </a:solidFill>
                </a:rPr>
                <a:t>Issue</a:t>
              </a:r>
            </a:p>
          </p:txBody>
        </p:sp>
        <p:sp>
          <p:nvSpPr>
            <p:cNvPr id="607" name="Shape 607"/>
            <p:cNvSpPr/>
            <p:nvPr/>
          </p:nvSpPr>
          <p:spPr>
            <a:xfrm>
              <a:off x="0" y="658735"/>
              <a:ext cx="4581285" cy="9848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00000"/>
                </a:lnSpc>
                <a:spcBef>
                  <a:spcPts val="0"/>
                </a:spcBef>
                <a:defRPr sz="1600">
                  <a:latin typeface="Source Sans Pro"/>
                  <a:ea typeface="Source Sans Pro"/>
                  <a:cs typeface="Source Sans Pro"/>
                  <a:sym typeface="Source Sans Pro"/>
                </a:defRPr>
              </a:lvl1pPr>
            </a:lstStyle>
            <a:p>
              <a:pPr lvl="0">
                <a:defRPr sz="1800">
                  <a:solidFill>
                    <a:srgbClr val="000000"/>
                  </a:solidFill>
                </a:defRPr>
              </a:pPr>
              <a:r>
                <a:rPr lang="en-US" sz="1600" dirty="0">
                  <a:solidFill>
                    <a:srgbClr val="515151"/>
                  </a:solidFill>
                </a:rPr>
                <a:t>A major pharmaceutical client sought to leverage data from a single arm, US-based study on oncology to compare with results published ex-US where the ex-US patient-level data was not available</a:t>
              </a:r>
            </a:p>
          </p:txBody>
        </p:sp>
      </p:grpSp>
    </p:spTree>
    <p:extLst>
      <p:ext uri="{BB962C8B-B14F-4D97-AF65-F5344CB8AC3E}">
        <p14:creationId xmlns:p14="http://schemas.microsoft.com/office/powerpoint/2010/main" val="942998593"/>
      </p:ext>
    </p:extLst>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01"/>
                                        </p:tgtEl>
                                        <p:attrNameLst>
                                          <p:attrName>style.visibility</p:attrName>
                                        </p:attrNameLst>
                                      </p:cBhvr>
                                      <p:to>
                                        <p:strVal val="visible"/>
                                      </p:to>
                                    </p:set>
                                    <p:animEffect transition="in" filter="wipe(left)">
                                      <p:cBhvr>
                                        <p:cTn id="7" dur="500"/>
                                        <p:tgtEl>
                                          <p:spTgt spid="60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05"/>
                                        </p:tgtEl>
                                        <p:attrNameLst>
                                          <p:attrName>style.visibility</p:attrName>
                                        </p:attrNameLst>
                                      </p:cBhvr>
                                      <p:to>
                                        <p:strVal val="visible"/>
                                      </p:to>
                                    </p:set>
                                    <p:animEffect transition="in" filter="fade">
                                      <p:cBhvr>
                                        <p:cTn id="11" dur="500"/>
                                        <p:tgtEl>
                                          <p:spTgt spid="605"/>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p:tmAbs val="0"/>
                                  </p:iterate>
                                  <p:childTnLst>
                                    <p:set>
                                      <p:cBhvr>
                                        <p:cTn id="14" fill="hold"/>
                                        <p:tgtEl>
                                          <p:spTgt spid="608"/>
                                        </p:tgtEl>
                                        <p:attrNameLst>
                                          <p:attrName>style.visibility</p:attrName>
                                        </p:attrNameLst>
                                      </p:cBhvr>
                                      <p:to>
                                        <p:strVal val="visible"/>
                                      </p:to>
                                    </p:set>
                                    <p:animEffect transition="in" filter="wipe(left)">
                                      <p:cBhvr>
                                        <p:cTn id="15" dur="1000"/>
                                        <p:tgtEl>
                                          <p:spTgt spid="608"/>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604"/>
                                        </p:tgtEl>
                                        <p:attrNameLst>
                                          <p:attrName>style.visibility</p:attrName>
                                        </p:attrNameLst>
                                      </p:cBhvr>
                                      <p:to>
                                        <p:strVal val="visible"/>
                                      </p:to>
                                    </p:set>
                                    <p:animEffect transition="in" filter="wipe(left)">
                                      <p:cBhvr>
                                        <p:cTn id="19" dur="10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0" animBg="1" advAuto="0"/>
      <p:bldP spid="604" grpId="0" animBg="1" advAuto="0"/>
      <p:bldP spid="605" grpId="0" animBg="1" advAuto="0"/>
      <p:bldP spid="608"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p:nvPr/>
        </p:nvSpPr>
        <p:spPr>
          <a:xfrm>
            <a:off x="898425" y="759927"/>
            <a:ext cx="10011597" cy="1882393"/>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lang="en-US" sz="4800" dirty="0">
                <a:cs typeface="Tahoma" pitchFamily="34" charset="0"/>
              </a:rPr>
              <a:t>Multi-Country Chart Abstraction Study: Oncology Example</a:t>
            </a:r>
            <a:endParaRPr sz="4600" dirty="0"/>
          </a:p>
        </p:txBody>
      </p:sp>
      <p:grpSp>
        <p:nvGrpSpPr>
          <p:cNvPr id="604" name="Group 604"/>
          <p:cNvGrpSpPr/>
          <p:nvPr/>
        </p:nvGrpSpPr>
        <p:grpSpPr>
          <a:xfrm>
            <a:off x="6987458" y="3099660"/>
            <a:ext cx="4581286" cy="5336938"/>
            <a:chOff x="0" y="0"/>
            <a:chExt cx="4581285" cy="5336937"/>
          </a:xfrm>
        </p:grpSpPr>
        <p:sp>
          <p:nvSpPr>
            <p:cNvPr id="602" name="Shape 602"/>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7BC8EC"/>
                  </a:solidFill>
                  <a:latin typeface="Raleway-SemiBold"/>
                  <a:ea typeface="Raleway-SemiBold"/>
                  <a:cs typeface="Raleway-SemiBold"/>
                  <a:sym typeface="Raleway-SemiBold"/>
                </a:defRPr>
              </a:lvl1pPr>
            </a:lstStyle>
            <a:p>
              <a:pPr lvl="0">
                <a:defRPr sz="1800" b="0">
                  <a:solidFill>
                    <a:srgbClr val="000000"/>
                  </a:solidFill>
                </a:defRPr>
              </a:pPr>
              <a:r>
                <a:rPr sz="2400" b="1" dirty="0">
                  <a:solidFill>
                    <a:srgbClr val="7BC8EC"/>
                  </a:solidFill>
                </a:rPr>
                <a:t>Solution</a:t>
              </a:r>
            </a:p>
          </p:txBody>
        </p:sp>
        <p:sp>
          <p:nvSpPr>
            <p:cNvPr id="603" name="Shape 603"/>
            <p:cNvSpPr/>
            <p:nvPr/>
          </p:nvSpPr>
          <p:spPr>
            <a:xfrm>
              <a:off x="0" y="658734"/>
              <a:ext cx="4581285" cy="46782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Clr>
                  <a:srgbClr val="7BC8EC"/>
                </a:buClr>
                <a:buSzPct val="75000"/>
                <a:buFont typeface="Source Sans Pro"/>
                <a:buChar char="➡"/>
                <a:defRPr sz="1800">
                  <a:solidFill>
                    <a:srgbClr val="000000"/>
                  </a:solidFill>
                </a:defRPr>
              </a:pPr>
              <a:r>
                <a:rPr lang="en-US" sz="1600" dirty="0">
                  <a:solidFill>
                    <a:srgbClr val="515151"/>
                  </a:solidFill>
                  <a:latin typeface="Source Sans Pro"/>
                  <a:ea typeface="Source Sans Pro"/>
                  <a:cs typeface="Source Sans Pro"/>
                  <a:sym typeface="Source Sans Pro"/>
                </a:rPr>
                <a:t>We conducted a physician-led disseminated chart abstraction study in the target countries. Data was collected using a standard electronic chart abstraction form (eCAF) across all 3 countries and the results were analyzed. </a:t>
              </a:r>
            </a:p>
            <a:p>
              <a:pPr lvl="0">
                <a:lnSpc>
                  <a:spcPct val="100000"/>
                </a:lnSpc>
                <a:spcBef>
                  <a:spcPts val="0"/>
                </a:spcBef>
                <a:buClr>
                  <a:srgbClr val="7BC8EC"/>
                </a:buClr>
                <a:buSzPct val="75000"/>
                <a:defRPr sz="1800">
                  <a:solidFill>
                    <a:srgbClr val="000000"/>
                  </a:solidFill>
                </a:defRPr>
              </a:pPr>
              <a:endParaRPr sz="1600" dirty="0">
                <a:solidFill>
                  <a:srgbClr val="515151"/>
                </a:solidFill>
                <a:latin typeface="Source Sans Pro"/>
                <a:ea typeface="Source Sans Pro"/>
                <a:cs typeface="Source Sans Pro"/>
                <a:sym typeface="Source Sans Pro"/>
              </a:endParaRPr>
            </a:p>
            <a:p>
              <a:pPr marL="151965" lvl="0" indent="-151965">
                <a:lnSpc>
                  <a:spcPct val="100000"/>
                </a:lnSpc>
                <a:spcBef>
                  <a:spcPts val="0"/>
                </a:spcBef>
                <a:buClr>
                  <a:srgbClr val="7BC8EC"/>
                </a:buClr>
                <a:buSzPct val="75000"/>
                <a:buFont typeface="Source Sans Pro"/>
                <a:buChar char="➡"/>
                <a:defRPr sz="1800">
                  <a:solidFill>
                    <a:srgbClr val="000000"/>
                  </a:solidFill>
                </a:defRPr>
              </a:pPr>
              <a:r>
                <a:rPr lang="en-US" sz="1600" dirty="0">
                  <a:solidFill>
                    <a:srgbClr val="515151"/>
                  </a:solidFill>
                  <a:latin typeface="Source Sans Pro"/>
                  <a:ea typeface="Source Sans Pro"/>
                  <a:cs typeface="Source Sans Pro"/>
                  <a:sym typeface="Source Sans Pro"/>
                </a:rPr>
                <a:t>Specific treatment trajectories were explored, along with patient characteristics, disease clinical parameters, healthcare utilization, and reasons for treatment change or discontinuation at each line of treatment. Patient survival outcomes were also computed. </a:t>
              </a:r>
            </a:p>
            <a:p>
              <a:pPr lvl="0">
                <a:lnSpc>
                  <a:spcPct val="100000"/>
                </a:lnSpc>
                <a:spcBef>
                  <a:spcPts val="0"/>
                </a:spcBef>
                <a:buClr>
                  <a:srgbClr val="7BC8EC"/>
                </a:buClr>
                <a:buSzPct val="75000"/>
                <a:defRPr sz="1800">
                  <a:solidFill>
                    <a:srgbClr val="000000"/>
                  </a:solidFill>
                </a:defRPr>
              </a:pPr>
              <a:endParaRPr lang="en-US" sz="1600" dirty="0">
                <a:solidFill>
                  <a:srgbClr val="515151"/>
                </a:solidFill>
                <a:latin typeface="Source Sans Pro"/>
                <a:ea typeface="Source Sans Pro"/>
                <a:cs typeface="Source Sans Pro"/>
                <a:sym typeface="Source Sans Pro"/>
              </a:endParaRPr>
            </a:p>
            <a:p>
              <a:pPr marL="151965" lvl="0" indent="-151965">
                <a:lnSpc>
                  <a:spcPct val="100000"/>
                </a:lnSpc>
                <a:spcBef>
                  <a:spcPts val="0"/>
                </a:spcBef>
                <a:buClr>
                  <a:srgbClr val="7BC8EC"/>
                </a:buClr>
                <a:buSzPct val="75000"/>
                <a:buFont typeface="Source Sans Pro"/>
                <a:buChar char="➡"/>
                <a:defRPr sz="1800">
                  <a:solidFill>
                    <a:srgbClr val="000000"/>
                  </a:solidFill>
                </a:defRPr>
              </a:pPr>
              <a:r>
                <a:rPr lang="en-US" sz="1600" dirty="0">
                  <a:solidFill>
                    <a:srgbClr val="515151"/>
                  </a:solidFill>
                  <a:latin typeface="Source Sans Pro"/>
                  <a:ea typeface="Source Sans Pro"/>
                  <a:cs typeface="Source Sans Pro"/>
                  <a:sym typeface="Source Sans Pro"/>
                </a:rPr>
                <a:t>The results from these analyses were utilized by the target countries for </a:t>
              </a:r>
              <a:r>
                <a:rPr lang="en-US" sz="1600" dirty="0">
                  <a:latin typeface="Source Sans Pro"/>
                  <a:ea typeface="Source Sans Pro"/>
                  <a:cs typeface="Source Sans Pro"/>
                  <a:sym typeface="Source Sans Pro"/>
                </a:rPr>
                <a:t>discussions with reimbursement authorities and were also published or presented as abstracts, posters and manuscripts in the target countries as well as in global peer-reviewed conferences and clinical journals.</a:t>
              </a:r>
              <a:endParaRPr sz="1600" dirty="0">
                <a:solidFill>
                  <a:srgbClr val="515151"/>
                </a:solidFill>
                <a:latin typeface="Source Sans Pro"/>
                <a:ea typeface="Source Sans Pro"/>
                <a:cs typeface="Source Sans Pro"/>
                <a:sym typeface="Source Sans Pro"/>
              </a:endParaRPr>
            </a:p>
          </p:txBody>
        </p:sp>
      </p:grpSp>
      <p:sp>
        <p:nvSpPr>
          <p:cNvPr id="605" name="Shape 605"/>
          <p:cNvSpPr/>
          <p:nvPr/>
        </p:nvSpPr>
        <p:spPr>
          <a:xfrm flipV="1">
            <a:off x="6392715" y="3236957"/>
            <a:ext cx="2" cy="2919994"/>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dirty="0"/>
          </a:p>
        </p:txBody>
      </p:sp>
      <p:grpSp>
        <p:nvGrpSpPr>
          <p:cNvPr id="608" name="Group 608"/>
          <p:cNvGrpSpPr/>
          <p:nvPr/>
        </p:nvGrpSpPr>
        <p:grpSpPr>
          <a:xfrm>
            <a:off x="925325" y="3099660"/>
            <a:ext cx="4581286" cy="1889841"/>
            <a:chOff x="0" y="0"/>
            <a:chExt cx="4581285" cy="1889841"/>
          </a:xfrm>
        </p:grpSpPr>
        <p:sp>
          <p:nvSpPr>
            <p:cNvPr id="606" name="Shape 606"/>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F47264"/>
                  </a:solidFill>
                  <a:latin typeface="Raleway-SemiBold"/>
                  <a:ea typeface="Raleway-SemiBold"/>
                  <a:cs typeface="Raleway-SemiBold"/>
                  <a:sym typeface="Raleway-SemiBold"/>
                </a:defRPr>
              </a:lvl1pPr>
            </a:lstStyle>
            <a:p>
              <a:pPr lvl="0">
                <a:defRPr sz="1800" b="0">
                  <a:solidFill>
                    <a:srgbClr val="000000"/>
                  </a:solidFill>
                </a:defRPr>
              </a:pPr>
              <a:r>
                <a:rPr sz="2400" b="1" dirty="0">
                  <a:solidFill>
                    <a:srgbClr val="F47264"/>
                  </a:solidFill>
                </a:rPr>
                <a:t>Issue</a:t>
              </a:r>
            </a:p>
          </p:txBody>
        </p:sp>
        <p:sp>
          <p:nvSpPr>
            <p:cNvPr id="607" name="Shape 607"/>
            <p:cNvSpPr/>
            <p:nvPr/>
          </p:nvSpPr>
          <p:spPr>
            <a:xfrm>
              <a:off x="0" y="658735"/>
              <a:ext cx="4581285" cy="1231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600">
                  <a:latin typeface="Source Sans Pro"/>
                  <a:ea typeface="Source Sans Pro"/>
                  <a:cs typeface="Source Sans Pro"/>
                  <a:sym typeface="Source Sans Pro"/>
                </a:defRPr>
              </a:lvl1pPr>
            </a:lstStyle>
            <a:p>
              <a:pPr lvl="0">
                <a:defRPr sz="1800">
                  <a:solidFill>
                    <a:srgbClr val="000000"/>
                  </a:solidFill>
                </a:defRPr>
              </a:pPr>
              <a:r>
                <a:rPr lang="en-US" sz="1600" dirty="0"/>
                <a:t>A major pharmaceutical client sought to better understand patient clinical characteristics, treatment trajectories and treatment outcomes among patients with relapsed and refractory multiple myeloma (RRMM) across Turkey, Russia and Brazil.</a:t>
              </a:r>
              <a:endParaRPr sz="1600" dirty="0">
                <a:solidFill>
                  <a:srgbClr val="515151"/>
                </a:solidFill>
              </a:endParaRPr>
            </a:p>
          </p:txBody>
        </p:sp>
      </p:grpSp>
    </p:spTree>
    <p:extLst>
      <p:ext uri="{BB962C8B-B14F-4D97-AF65-F5344CB8AC3E}">
        <p14:creationId xmlns:p14="http://schemas.microsoft.com/office/powerpoint/2010/main" val="1327574625"/>
      </p:ext>
    </p:extLst>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01"/>
                                        </p:tgtEl>
                                        <p:attrNameLst>
                                          <p:attrName>style.visibility</p:attrName>
                                        </p:attrNameLst>
                                      </p:cBhvr>
                                      <p:to>
                                        <p:strVal val="visible"/>
                                      </p:to>
                                    </p:set>
                                    <p:animEffect transition="in" filter="wipe(left)">
                                      <p:cBhvr>
                                        <p:cTn id="7" dur="500"/>
                                        <p:tgtEl>
                                          <p:spTgt spid="60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05"/>
                                        </p:tgtEl>
                                        <p:attrNameLst>
                                          <p:attrName>style.visibility</p:attrName>
                                        </p:attrNameLst>
                                      </p:cBhvr>
                                      <p:to>
                                        <p:strVal val="visible"/>
                                      </p:to>
                                    </p:set>
                                    <p:animEffect transition="in" filter="fade">
                                      <p:cBhvr>
                                        <p:cTn id="11" dur="500"/>
                                        <p:tgtEl>
                                          <p:spTgt spid="605"/>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p:tmAbs val="0"/>
                                  </p:iterate>
                                  <p:childTnLst>
                                    <p:set>
                                      <p:cBhvr>
                                        <p:cTn id="14" fill="hold"/>
                                        <p:tgtEl>
                                          <p:spTgt spid="608"/>
                                        </p:tgtEl>
                                        <p:attrNameLst>
                                          <p:attrName>style.visibility</p:attrName>
                                        </p:attrNameLst>
                                      </p:cBhvr>
                                      <p:to>
                                        <p:strVal val="visible"/>
                                      </p:to>
                                    </p:set>
                                    <p:animEffect transition="in" filter="wipe(left)">
                                      <p:cBhvr>
                                        <p:cTn id="15" dur="1000"/>
                                        <p:tgtEl>
                                          <p:spTgt spid="608"/>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604"/>
                                        </p:tgtEl>
                                        <p:attrNameLst>
                                          <p:attrName>style.visibility</p:attrName>
                                        </p:attrNameLst>
                                      </p:cBhvr>
                                      <p:to>
                                        <p:strVal val="visible"/>
                                      </p:to>
                                    </p:set>
                                    <p:animEffect transition="in" filter="wipe(left)">
                                      <p:cBhvr>
                                        <p:cTn id="19" dur="10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0" animBg="1" advAuto="0"/>
      <p:bldP spid="604" grpId="0" animBg="1" advAuto="0"/>
      <p:bldP spid="605" grpId="0" animBg="1" advAuto="0"/>
      <p:bldP spid="608"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p:nvPr/>
        </p:nvSpPr>
        <p:spPr>
          <a:xfrm>
            <a:off x="898425" y="279796"/>
            <a:ext cx="10011597" cy="2842656"/>
          </a:xfrm>
          <a:prstGeom prst="rect">
            <a:avLst/>
          </a:prstGeom>
          <a:ln w="12700">
            <a:miter lim="400000"/>
          </a:ln>
          <a:extLst>
            <a:ext uri="{C572A759-6A51-4108-AA02-DFA0A04FC94B}">
              <ma14:wrappingTextBoxFlag xmlns="" xmlns:ma14="http://schemas.microsoft.com/office/mac/drawingml/2011/main" val="1"/>
            </a:ext>
          </a:extLst>
        </p:spPr>
        <p:txBody>
          <a:bodyPr lIns="27092" tIns="27092" rIns="27092" bIns="27092" anchor="ctr">
            <a:spAutoFit/>
          </a:bodyPr>
          <a:lstStyle/>
          <a:p>
            <a:pPr lvl="0">
              <a:defRPr sz="1800">
                <a:solidFill>
                  <a:srgbClr val="000000"/>
                </a:solidFill>
              </a:defRPr>
            </a:pPr>
            <a:r>
              <a:rPr lang="en-US" sz="4800" dirty="0">
                <a:cs typeface="Tahoma" pitchFamily="34" charset="0"/>
              </a:rPr>
              <a:t>Multi-Country Retrospective Database Analyses: Oncology Example</a:t>
            </a:r>
            <a:endParaRPr sz="4600" dirty="0"/>
          </a:p>
        </p:txBody>
      </p:sp>
      <p:grpSp>
        <p:nvGrpSpPr>
          <p:cNvPr id="604" name="Group 604"/>
          <p:cNvGrpSpPr/>
          <p:nvPr/>
        </p:nvGrpSpPr>
        <p:grpSpPr>
          <a:xfrm>
            <a:off x="6987458" y="3099660"/>
            <a:ext cx="4581286" cy="6075602"/>
            <a:chOff x="0" y="0"/>
            <a:chExt cx="4581285" cy="6075601"/>
          </a:xfrm>
        </p:grpSpPr>
        <p:sp>
          <p:nvSpPr>
            <p:cNvPr id="602" name="Shape 602"/>
            <p:cNvSpPr/>
            <p:nvPr/>
          </p:nvSpPr>
          <p:spPr>
            <a:xfrm>
              <a:off x="0" y="0"/>
              <a:ext cx="3273043" cy="42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7092" tIns="27092" rIns="27092" bIns="27092" numCol="1" anchor="ctr">
              <a:spAutoFit/>
            </a:bodyPr>
            <a:lstStyle>
              <a:lvl1pPr>
                <a:defRPr sz="2400" b="1">
                  <a:solidFill>
                    <a:srgbClr val="7BC8EC"/>
                  </a:solidFill>
                  <a:latin typeface="Raleway-SemiBold"/>
                  <a:ea typeface="Raleway-SemiBold"/>
                  <a:cs typeface="Raleway-SemiBold"/>
                  <a:sym typeface="Raleway-SemiBold"/>
                </a:defRPr>
              </a:lvl1pPr>
            </a:lstStyle>
            <a:p>
              <a:pPr lvl="0">
                <a:defRPr sz="1800" b="0">
                  <a:solidFill>
                    <a:srgbClr val="000000"/>
                  </a:solidFill>
                </a:defRPr>
              </a:pPr>
              <a:r>
                <a:rPr sz="2400" b="1" dirty="0">
                  <a:solidFill>
                    <a:srgbClr val="7BC8EC"/>
                  </a:solidFill>
                </a:rPr>
                <a:t>Solution</a:t>
              </a:r>
            </a:p>
          </p:txBody>
        </p:sp>
        <p:sp>
          <p:nvSpPr>
            <p:cNvPr id="603" name="Shape 603"/>
            <p:cNvSpPr/>
            <p:nvPr/>
          </p:nvSpPr>
          <p:spPr>
            <a:xfrm>
              <a:off x="0" y="658734"/>
              <a:ext cx="4581285" cy="54168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151965" lvl="0" indent="-151965">
                <a:lnSpc>
                  <a:spcPct val="100000"/>
                </a:lnSpc>
                <a:spcBef>
                  <a:spcPts val="0"/>
                </a:spcBef>
                <a:buClr>
                  <a:srgbClr val="7BC8EC"/>
                </a:buClr>
                <a:buSzPct val="75000"/>
                <a:buFont typeface="Source Sans Pro"/>
                <a:buChar char="➡"/>
                <a:defRPr sz="1800">
                  <a:solidFill>
                    <a:srgbClr val="000000"/>
                  </a:solidFill>
                </a:defRPr>
              </a:pPr>
              <a:r>
                <a:rPr lang="en-US" sz="1600" dirty="0">
                  <a:solidFill>
                    <a:srgbClr val="515151"/>
                  </a:solidFill>
                  <a:latin typeface="Source Sans Pro"/>
                  <a:ea typeface="Source Sans Pro"/>
                  <a:cs typeface="Source Sans Pro"/>
                  <a:sym typeface="Source Sans Pro"/>
                </a:rPr>
                <a:t>We conducted a five-country study using a standard study protocol with specific country modifications simultaneously. This study was conducted using members of our collaborator network to access and analyze the data, as well as by DMS using our commercial data provider network.  </a:t>
              </a:r>
            </a:p>
            <a:p>
              <a:pPr lvl="0">
                <a:lnSpc>
                  <a:spcPct val="100000"/>
                </a:lnSpc>
                <a:spcBef>
                  <a:spcPts val="0"/>
                </a:spcBef>
                <a:buClr>
                  <a:srgbClr val="7BC8EC"/>
                </a:buClr>
                <a:buSzPct val="75000"/>
                <a:defRPr sz="1800">
                  <a:solidFill>
                    <a:srgbClr val="000000"/>
                  </a:solidFill>
                </a:defRPr>
              </a:pPr>
              <a:endParaRPr sz="1600" dirty="0">
                <a:solidFill>
                  <a:srgbClr val="515151"/>
                </a:solidFill>
                <a:latin typeface="Source Sans Pro"/>
                <a:ea typeface="Source Sans Pro"/>
                <a:cs typeface="Source Sans Pro"/>
                <a:sym typeface="Source Sans Pro"/>
              </a:endParaRPr>
            </a:p>
            <a:p>
              <a:pPr marL="151965" lvl="0" indent="-151965">
                <a:lnSpc>
                  <a:spcPct val="100000"/>
                </a:lnSpc>
                <a:spcBef>
                  <a:spcPts val="0"/>
                </a:spcBef>
                <a:buClr>
                  <a:srgbClr val="7BC8EC"/>
                </a:buClr>
                <a:buSzPct val="75000"/>
                <a:buFont typeface="Source Sans Pro"/>
                <a:buChar char="➡"/>
                <a:defRPr sz="1800">
                  <a:solidFill>
                    <a:srgbClr val="000000"/>
                  </a:solidFill>
                </a:defRPr>
              </a:pPr>
              <a:r>
                <a:rPr lang="en-US" sz="1600" dirty="0">
                  <a:solidFill>
                    <a:srgbClr val="515151"/>
                  </a:solidFill>
                  <a:latin typeface="Source Sans Pro"/>
                  <a:ea typeface="Source Sans Pro"/>
                  <a:cs typeface="Source Sans Pro"/>
                  <a:sym typeface="Source Sans Pro"/>
                </a:rPr>
                <a:t>This study revealed deep insight in the real-world management of esophageal and gastric cancers. Specific treatment trajectories were explored, along with patient characteristics, clinical parameters, healthcare resource use, costs and survival outcomes at each line of treatment. Findings from these analyses were compared to pivotal RCTs conducted by the client company. </a:t>
              </a:r>
            </a:p>
            <a:p>
              <a:pPr lvl="0">
                <a:lnSpc>
                  <a:spcPct val="100000"/>
                </a:lnSpc>
                <a:spcBef>
                  <a:spcPts val="0"/>
                </a:spcBef>
                <a:buClr>
                  <a:srgbClr val="7BC8EC"/>
                </a:buClr>
                <a:buSzPct val="75000"/>
                <a:defRPr sz="1800">
                  <a:solidFill>
                    <a:srgbClr val="000000"/>
                  </a:solidFill>
                </a:defRPr>
              </a:pPr>
              <a:endParaRPr lang="en-US" sz="1600" dirty="0">
                <a:solidFill>
                  <a:srgbClr val="515151"/>
                </a:solidFill>
                <a:latin typeface="Source Sans Pro"/>
                <a:ea typeface="Source Sans Pro"/>
                <a:cs typeface="Source Sans Pro"/>
                <a:sym typeface="Source Sans Pro"/>
              </a:endParaRPr>
            </a:p>
            <a:p>
              <a:pPr marL="151965" lvl="0" indent="-151965">
                <a:lnSpc>
                  <a:spcPct val="100000"/>
                </a:lnSpc>
                <a:spcBef>
                  <a:spcPts val="0"/>
                </a:spcBef>
                <a:buClr>
                  <a:srgbClr val="7BC8EC"/>
                </a:buClr>
                <a:buSzPct val="75000"/>
                <a:buFont typeface="Source Sans Pro"/>
                <a:buChar char="➡"/>
                <a:defRPr sz="1800">
                  <a:solidFill>
                    <a:srgbClr val="000000"/>
                  </a:solidFill>
                </a:defRPr>
              </a:pPr>
              <a:r>
                <a:rPr lang="en-US" sz="1600" dirty="0">
                  <a:solidFill>
                    <a:srgbClr val="515151"/>
                  </a:solidFill>
                  <a:latin typeface="Source Sans Pro"/>
                  <a:ea typeface="Source Sans Pro"/>
                  <a:cs typeface="Source Sans Pro"/>
                  <a:sym typeface="Source Sans Pro"/>
                </a:rPr>
                <a:t>The results from these analyses were utilized by the target countries for </a:t>
              </a:r>
              <a:r>
                <a:rPr lang="en-US" sz="1600" dirty="0">
                  <a:latin typeface="Source Sans Pro"/>
                  <a:ea typeface="Source Sans Pro"/>
                  <a:cs typeface="Source Sans Pro"/>
                  <a:sym typeface="Source Sans Pro"/>
                </a:rPr>
                <a:t>discussions with reimbursement authorities and were also published or presented as abstracts, posters and manuscripts in the target countries as well as in global peer-reviewed conferences and clinical journals.</a:t>
              </a:r>
              <a:endParaRPr sz="1600" dirty="0">
                <a:solidFill>
                  <a:srgbClr val="515151"/>
                </a:solidFill>
                <a:latin typeface="Source Sans Pro"/>
                <a:ea typeface="Source Sans Pro"/>
                <a:cs typeface="Source Sans Pro"/>
                <a:sym typeface="Source Sans Pro"/>
              </a:endParaRPr>
            </a:p>
          </p:txBody>
        </p:sp>
      </p:grpSp>
      <p:sp>
        <p:nvSpPr>
          <p:cNvPr id="605" name="Shape 605"/>
          <p:cNvSpPr/>
          <p:nvPr/>
        </p:nvSpPr>
        <p:spPr>
          <a:xfrm flipV="1">
            <a:off x="6392715" y="3236957"/>
            <a:ext cx="2" cy="2919994"/>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dirty="0"/>
          </a:p>
        </p:txBody>
      </p:sp>
      <p:grpSp>
        <p:nvGrpSpPr>
          <p:cNvPr id="608" name="Group 608"/>
          <p:cNvGrpSpPr/>
          <p:nvPr/>
        </p:nvGrpSpPr>
        <p:grpSpPr>
          <a:xfrm>
            <a:off x="925325" y="3099660"/>
            <a:ext cx="4581286" cy="2136063"/>
            <a:chOff x="0" y="0"/>
            <a:chExt cx="4581285" cy="2136063"/>
          </a:xfrm>
        </p:grpSpPr>
        <p:sp>
          <p:nvSpPr>
            <p:cNvPr id="606" name="Shape 606"/>
            <p:cNvSpPr/>
            <p:nvPr/>
          </p:nvSpPr>
          <p:spPr>
            <a:xfrm>
              <a:off x="0" y="0"/>
              <a:ext cx="3273043" cy="42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7092" tIns="27092" rIns="27092" bIns="27092" numCol="1" anchor="ctr">
              <a:spAutoFit/>
            </a:bodyPr>
            <a:lstStyle>
              <a:lvl1pPr>
                <a:defRPr sz="2400" b="1">
                  <a:solidFill>
                    <a:srgbClr val="F47264"/>
                  </a:solidFill>
                  <a:latin typeface="Raleway-SemiBold"/>
                  <a:ea typeface="Raleway-SemiBold"/>
                  <a:cs typeface="Raleway-SemiBold"/>
                  <a:sym typeface="Raleway-SemiBold"/>
                </a:defRPr>
              </a:lvl1pPr>
            </a:lstStyle>
            <a:p>
              <a:pPr lvl="0">
                <a:defRPr sz="1800" b="0">
                  <a:solidFill>
                    <a:srgbClr val="000000"/>
                  </a:solidFill>
                </a:defRPr>
              </a:pPr>
              <a:r>
                <a:rPr sz="2400" b="1" dirty="0">
                  <a:solidFill>
                    <a:srgbClr val="F47264"/>
                  </a:solidFill>
                </a:rPr>
                <a:t>Issue</a:t>
              </a:r>
            </a:p>
          </p:txBody>
        </p:sp>
        <p:sp>
          <p:nvSpPr>
            <p:cNvPr id="607" name="Shape 607"/>
            <p:cNvSpPr/>
            <p:nvPr/>
          </p:nvSpPr>
          <p:spPr>
            <a:xfrm>
              <a:off x="0" y="658735"/>
              <a:ext cx="4581285" cy="1477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00000"/>
                </a:lnSpc>
                <a:spcBef>
                  <a:spcPts val="0"/>
                </a:spcBef>
                <a:defRPr sz="1600">
                  <a:latin typeface="Source Sans Pro"/>
                  <a:ea typeface="Source Sans Pro"/>
                  <a:cs typeface="Source Sans Pro"/>
                  <a:sym typeface="Source Sans Pro"/>
                </a:defRPr>
              </a:lvl1pPr>
            </a:lstStyle>
            <a:p>
              <a:pPr lvl="0">
                <a:defRPr sz="1800">
                  <a:solidFill>
                    <a:srgbClr val="000000"/>
                  </a:solidFill>
                </a:defRPr>
              </a:pPr>
              <a:r>
                <a:rPr lang="en-US" sz="1600" dirty="0"/>
                <a:t>A major pharmaceutical client sought to better understand patient demographics, clinical characteristics, treatment trajectories, healthcare resource use, costs and survival outcomes among patients with esophageal and gastric cancers in China, South Korea, Taiwan, Japan, and the U.S.</a:t>
              </a:r>
              <a:endParaRPr sz="1600" dirty="0">
                <a:solidFill>
                  <a:srgbClr val="515151"/>
                </a:solidFill>
              </a:endParaRPr>
            </a:p>
          </p:txBody>
        </p:sp>
      </p:grpSp>
    </p:spTree>
    <p:extLst>
      <p:ext uri="{BB962C8B-B14F-4D97-AF65-F5344CB8AC3E}">
        <p14:creationId xmlns:p14="http://schemas.microsoft.com/office/powerpoint/2010/main" val="2879257502"/>
      </p:ext>
    </p:extLst>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01"/>
                                        </p:tgtEl>
                                        <p:attrNameLst>
                                          <p:attrName>style.visibility</p:attrName>
                                        </p:attrNameLst>
                                      </p:cBhvr>
                                      <p:to>
                                        <p:strVal val="visible"/>
                                      </p:to>
                                    </p:set>
                                    <p:animEffect transition="in" filter="wipe(left)">
                                      <p:cBhvr>
                                        <p:cTn id="7" dur="500"/>
                                        <p:tgtEl>
                                          <p:spTgt spid="60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05"/>
                                        </p:tgtEl>
                                        <p:attrNameLst>
                                          <p:attrName>style.visibility</p:attrName>
                                        </p:attrNameLst>
                                      </p:cBhvr>
                                      <p:to>
                                        <p:strVal val="visible"/>
                                      </p:to>
                                    </p:set>
                                    <p:animEffect transition="in" filter="fade">
                                      <p:cBhvr>
                                        <p:cTn id="11" dur="500"/>
                                        <p:tgtEl>
                                          <p:spTgt spid="605"/>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p:tmAbs val="0"/>
                                  </p:iterate>
                                  <p:childTnLst>
                                    <p:set>
                                      <p:cBhvr>
                                        <p:cTn id="14" fill="hold"/>
                                        <p:tgtEl>
                                          <p:spTgt spid="608"/>
                                        </p:tgtEl>
                                        <p:attrNameLst>
                                          <p:attrName>style.visibility</p:attrName>
                                        </p:attrNameLst>
                                      </p:cBhvr>
                                      <p:to>
                                        <p:strVal val="visible"/>
                                      </p:to>
                                    </p:set>
                                    <p:animEffect transition="in" filter="wipe(left)">
                                      <p:cBhvr>
                                        <p:cTn id="15" dur="1000"/>
                                        <p:tgtEl>
                                          <p:spTgt spid="608"/>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604"/>
                                        </p:tgtEl>
                                        <p:attrNameLst>
                                          <p:attrName>style.visibility</p:attrName>
                                        </p:attrNameLst>
                                      </p:cBhvr>
                                      <p:to>
                                        <p:strVal val="visible"/>
                                      </p:to>
                                    </p:set>
                                    <p:animEffect transition="in" filter="wipe(left)">
                                      <p:cBhvr>
                                        <p:cTn id="19" dur="10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0" animBg="1" advAuto="0"/>
      <p:bldP spid="604" grpId="0" animBg="1" advAuto="0"/>
      <p:bldP spid="605" grpId="0" animBg="1" advAuto="0"/>
      <p:bldP spid="608"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Shape 610"/>
          <p:cNvSpPr/>
          <p:nvPr/>
        </p:nvSpPr>
        <p:spPr>
          <a:xfrm>
            <a:off x="898425" y="1331129"/>
            <a:ext cx="10011597" cy="7399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sz="1800">
                <a:solidFill>
                  <a:srgbClr val="000000"/>
                </a:solidFill>
              </a:defRPr>
            </a:pPr>
            <a:r>
              <a:rPr sz="4600">
                <a:solidFill>
                  <a:srgbClr val="515151"/>
                </a:solidFill>
              </a:rPr>
              <a:t>Economic Modeling</a:t>
            </a:r>
          </a:p>
        </p:txBody>
      </p:sp>
      <p:grpSp>
        <p:nvGrpSpPr>
          <p:cNvPr id="613" name="Group 613"/>
          <p:cNvGrpSpPr/>
          <p:nvPr/>
        </p:nvGrpSpPr>
        <p:grpSpPr>
          <a:xfrm>
            <a:off x="6987458" y="3099660"/>
            <a:ext cx="4581285" cy="5230735"/>
            <a:chOff x="0" y="0"/>
            <a:chExt cx="4581284" cy="5230734"/>
          </a:xfrm>
        </p:grpSpPr>
        <p:sp>
          <p:nvSpPr>
            <p:cNvPr id="611" name="Shape 611"/>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7BC8EC"/>
                  </a:solidFill>
                  <a:latin typeface="Raleway-SemiBold"/>
                  <a:ea typeface="Raleway-SemiBold"/>
                  <a:cs typeface="Raleway-SemiBold"/>
                  <a:sym typeface="Raleway-SemiBold"/>
                </a:defRPr>
              </a:lvl1pPr>
            </a:lstStyle>
            <a:p>
              <a:pPr lvl="0">
                <a:defRPr sz="1800" b="0">
                  <a:solidFill>
                    <a:srgbClr val="000000"/>
                  </a:solidFill>
                </a:defRPr>
              </a:pPr>
              <a:r>
                <a:rPr sz="2400" b="1">
                  <a:solidFill>
                    <a:srgbClr val="7BC8EC"/>
                  </a:solidFill>
                </a:rPr>
                <a:t>Solution</a:t>
              </a:r>
            </a:p>
          </p:txBody>
        </p:sp>
        <p:sp>
          <p:nvSpPr>
            <p:cNvPr id="612" name="Shape 612"/>
            <p:cNvSpPr/>
            <p:nvPr/>
          </p:nvSpPr>
          <p:spPr>
            <a:xfrm>
              <a:off x="0" y="658734"/>
              <a:ext cx="4581285" cy="457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We constructed a unique, ‘first of its kind’ model incorporating cost and revenue losses associated with treatment of an infection-related diarrheal illness in the LTC setting. A unique feature of the model was to incorporate ‘at risk’ clinical sub-groups where treatment trajectories have a significant impact on cost and revenue flows in the LTC. </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A cost-calculator model demonstrating budget impact to hospital providers was also constructed. This model was well received by the end users of the tool (company field teams and clients) for its ease of use and transparency.</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As a consequence of the high degree of client satisfaction with our modeling efforts, DMS continues to be engaged by this client to develop other unique economic models to support their market access efforts. </a:t>
              </a:r>
            </a:p>
          </p:txBody>
        </p:sp>
      </p:grpSp>
      <p:sp>
        <p:nvSpPr>
          <p:cNvPr id="614" name="Shape 614"/>
          <p:cNvSpPr/>
          <p:nvPr/>
        </p:nvSpPr>
        <p:spPr>
          <a:xfrm flipV="1">
            <a:off x="6392715" y="3236957"/>
            <a:ext cx="2" cy="2919994"/>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grpSp>
        <p:nvGrpSpPr>
          <p:cNvPr id="617" name="Group 617"/>
          <p:cNvGrpSpPr/>
          <p:nvPr/>
        </p:nvGrpSpPr>
        <p:grpSpPr>
          <a:xfrm>
            <a:off x="925325" y="3099660"/>
            <a:ext cx="4581285" cy="1674736"/>
            <a:chOff x="0" y="0"/>
            <a:chExt cx="4581284" cy="1674735"/>
          </a:xfrm>
        </p:grpSpPr>
        <p:sp>
          <p:nvSpPr>
            <p:cNvPr id="615" name="Shape 615"/>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F47264"/>
                  </a:solidFill>
                  <a:latin typeface="Raleway-SemiBold"/>
                  <a:ea typeface="Raleway-SemiBold"/>
                  <a:cs typeface="Raleway-SemiBold"/>
                  <a:sym typeface="Raleway-SemiBold"/>
                </a:defRPr>
              </a:lvl1pPr>
            </a:lstStyle>
            <a:p>
              <a:pPr lvl="0">
                <a:defRPr sz="1800" b="0">
                  <a:solidFill>
                    <a:srgbClr val="000000"/>
                  </a:solidFill>
                </a:defRPr>
              </a:pPr>
              <a:r>
                <a:rPr sz="2400" b="1">
                  <a:solidFill>
                    <a:srgbClr val="F47264"/>
                  </a:solidFill>
                </a:rPr>
                <a:t>Issue</a:t>
              </a:r>
            </a:p>
          </p:txBody>
        </p:sp>
        <p:sp>
          <p:nvSpPr>
            <p:cNvPr id="616" name="Shape 616"/>
            <p:cNvSpPr/>
            <p:nvPr/>
          </p:nvSpPr>
          <p:spPr>
            <a:xfrm>
              <a:off x="0" y="658735"/>
              <a:ext cx="4581285" cy="1016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600">
                  <a:latin typeface="Source Sans Pro"/>
                  <a:ea typeface="Source Sans Pro"/>
                  <a:cs typeface="Source Sans Pro"/>
                  <a:sym typeface="Source Sans Pro"/>
                </a:defRPr>
              </a:lvl1pPr>
            </a:lstStyle>
            <a:p>
              <a:pPr lvl="0">
                <a:defRPr sz="1800">
                  <a:solidFill>
                    <a:srgbClr val="000000"/>
                  </a:solidFill>
                </a:defRPr>
              </a:pPr>
              <a:r>
                <a:rPr sz="1600">
                  <a:solidFill>
                    <a:srgbClr val="515151"/>
                  </a:solidFill>
                </a:rPr>
                <a:t>A pharmaceutical client approached DMS to create an economic model focused on cost and revenue losses associated with treatment of an infection-related diarrheal illness in the long term care (LTC) setting.</a:t>
              </a: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10"/>
                                        </p:tgtEl>
                                        <p:attrNameLst>
                                          <p:attrName>style.visibility</p:attrName>
                                        </p:attrNameLst>
                                      </p:cBhvr>
                                      <p:to>
                                        <p:strVal val="visible"/>
                                      </p:to>
                                    </p:set>
                                    <p:animEffect transition="in" filter="wipe(left)">
                                      <p:cBhvr>
                                        <p:cTn id="7" dur="500"/>
                                        <p:tgtEl>
                                          <p:spTgt spid="610"/>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14"/>
                                        </p:tgtEl>
                                        <p:attrNameLst>
                                          <p:attrName>style.visibility</p:attrName>
                                        </p:attrNameLst>
                                      </p:cBhvr>
                                      <p:to>
                                        <p:strVal val="visible"/>
                                      </p:to>
                                    </p:set>
                                    <p:animEffect transition="in" filter="fade">
                                      <p:cBhvr>
                                        <p:cTn id="11" dur="500"/>
                                        <p:tgtEl>
                                          <p:spTgt spid="614"/>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p:tmAbs val="0"/>
                                  </p:iterate>
                                  <p:childTnLst>
                                    <p:set>
                                      <p:cBhvr>
                                        <p:cTn id="14" fill="hold"/>
                                        <p:tgtEl>
                                          <p:spTgt spid="617"/>
                                        </p:tgtEl>
                                        <p:attrNameLst>
                                          <p:attrName>style.visibility</p:attrName>
                                        </p:attrNameLst>
                                      </p:cBhvr>
                                      <p:to>
                                        <p:strVal val="visible"/>
                                      </p:to>
                                    </p:set>
                                    <p:animEffect transition="in" filter="wipe(left)">
                                      <p:cBhvr>
                                        <p:cTn id="15" dur="1000"/>
                                        <p:tgtEl>
                                          <p:spTgt spid="617"/>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613"/>
                                        </p:tgtEl>
                                        <p:attrNameLst>
                                          <p:attrName>style.visibility</p:attrName>
                                        </p:attrNameLst>
                                      </p:cBhvr>
                                      <p:to>
                                        <p:strVal val="visible"/>
                                      </p:to>
                                    </p:set>
                                    <p:animEffect transition="in" filter="wipe(left)">
                                      <p:cBhvr>
                                        <p:cTn id="19" dur="1000"/>
                                        <p:tgtEl>
                                          <p:spTgt spid="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advAuto="0"/>
      <p:bldP spid="613" grpId="0" animBg="1" advAuto="0"/>
      <p:bldP spid="614" grpId="0" animBg="1" advAuto="0"/>
      <p:bldP spid="61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6"/>
          <p:cNvSpPr/>
          <p:nvPr/>
        </p:nvSpPr>
        <p:spPr>
          <a:xfrm>
            <a:off x="898425" y="1331129"/>
            <a:ext cx="9120063"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dirty="0">
                <a:solidFill>
                  <a:srgbClr val="515151"/>
                </a:solidFill>
              </a:rPr>
              <a:t>DMS History &amp; Overview</a:t>
            </a:r>
          </a:p>
        </p:txBody>
      </p:sp>
      <p:sp>
        <p:nvSpPr>
          <p:cNvPr id="17" name="Shape 17"/>
          <p:cNvSpPr/>
          <p:nvPr/>
        </p:nvSpPr>
        <p:spPr>
          <a:xfrm>
            <a:off x="913778" y="2072953"/>
            <a:ext cx="7220759" cy="416159"/>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lvl1pPr>
              <a:defRPr sz="2000"/>
            </a:lvl1pPr>
          </a:lstStyle>
          <a:p>
            <a:pPr lvl="0">
              <a:defRPr sz="1800">
                <a:solidFill>
                  <a:srgbClr val="000000"/>
                </a:solidFill>
              </a:defRPr>
            </a:pPr>
            <a:endParaRPr sz="2000" dirty="0">
              <a:solidFill>
                <a:srgbClr val="515151"/>
              </a:solidFill>
            </a:endParaRPr>
          </a:p>
        </p:txBody>
      </p:sp>
      <p:sp>
        <p:nvSpPr>
          <p:cNvPr id="18" name="Shape 18"/>
          <p:cNvSpPr/>
          <p:nvPr/>
        </p:nvSpPr>
        <p:spPr>
          <a:xfrm>
            <a:off x="920145" y="2208597"/>
            <a:ext cx="8530134" cy="6134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1800"/>
            </a:lvl1pPr>
          </a:lstStyle>
          <a:p>
            <a:pPr lvl="0">
              <a:defRPr>
                <a:solidFill>
                  <a:srgbClr val="000000"/>
                </a:solidFill>
              </a:defRPr>
            </a:pPr>
            <a:r>
              <a:rPr dirty="0">
                <a:solidFill>
                  <a:srgbClr val="515151"/>
                </a:solidFill>
              </a:rPr>
              <a:t>DataMed Solutions LLC (DMS) is a U.S based, global consulting firm specializing in health economics and outcomes research (HEOR) services founded in 2010 .</a:t>
            </a:r>
          </a:p>
        </p:txBody>
      </p:sp>
      <p:sp>
        <p:nvSpPr>
          <p:cNvPr id="19" name="Shape 19"/>
          <p:cNvSpPr/>
          <p:nvPr/>
        </p:nvSpPr>
        <p:spPr>
          <a:xfrm flipH="1" flipV="1">
            <a:off x="949988" y="3446156"/>
            <a:ext cx="8453002" cy="1"/>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dirty="0"/>
          </a:p>
        </p:txBody>
      </p:sp>
      <p:grpSp>
        <p:nvGrpSpPr>
          <p:cNvPr id="36" name="Group 36"/>
          <p:cNvGrpSpPr/>
          <p:nvPr/>
        </p:nvGrpSpPr>
        <p:grpSpPr>
          <a:xfrm>
            <a:off x="898425" y="3051430"/>
            <a:ext cx="11375758" cy="5641338"/>
            <a:chOff x="0" y="-507859"/>
            <a:chExt cx="11375757" cy="5641337"/>
          </a:xfrm>
        </p:grpSpPr>
        <p:grpSp>
          <p:nvGrpSpPr>
            <p:cNvPr id="23" name="Group 23"/>
            <p:cNvGrpSpPr/>
            <p:nvPr/>
          </p:nvGrpSpPr>
          <p:grpSpPr>
            <a:xfrm>
              <a:off x="0" y="-507859"/>
              <a:ext cx="11104824" cy="1649777"/>
              <a:chOff x="0" y="-507859"/>
              <a:chExt cx="11104823" cy="1649776"/>
            </a:xfrm>
          </p:grpSpPr>
          <p:sp>
            <p:nvSpPr>
              <p:cNvPr id="20" name="Shape 20"/>
              <p:cNvSpPr/>
              <p:nvPr/>
            </p:nvSpPr>
            <p:spPr>
              <a:xfrm>
                <a:off x="305299" y="-507859"/>
                <a:ext cx="5211166" cy="358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dirty="0">
                    <a:solidFill>
                      <a:srgbClr val="515151"/>
                    </a:solidFill>
                  </a:rPr>
                  <a:t>Leadership</a:t>
                </a:r>
              </a:p>
            </p:txBody>
          </p:sp>
          <p:sp>
            <p:nvSpPr>
              <p:cNvPr id="21" name="Shape 21"/>
              <p:cNvSpPr/>
              <p:nvPr/>
            </p:nvSpPr>
            <p:spPr>
              <a:xfrm>
                <a:off x="0" y="107324"/>
                <a:ext cx="145190" cy="774817"/>
              </a:xfrm>
              <a:prstGeom prst="rect">
                <a:avLst/>
              </a:pr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22" name="Shape 22"/>
              <p:cNvSpPr/>
              <p:nvPr/>
            </p:nvSpPr>
            <p:spPr>
              <a:xfrm>
                <a:off x="356516" y="-170172"/>
                <a:ext cx="10748307" cy="13120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dirty="0">
                    <a:solidFill>
                      <a:srgbClr val="515151"/>
                    </a:solidFill>
                  </a:rPr>
                  <a:t>Prakash Navaratnam and Howard Friedman, the principals at DMS, have decades of work and leadership experience in HEOR and healthcare research.</a:t>
                </a:r>
                <a:endParaRPr lang="en-US" sz="1600" dirty="0">
                  <a:solidFill>
                    <a:srgbClr val="515151"/>
                  </a:solidFill>
                </a:endParaRPr>
              </a:p>
              <a:p>
                <a:pPr lvl="0">
                  <a:defRPr sz="1800">
                    <a:solidFill>
                      <a:srgbClr val="000000"/>
                    </a:solidFill>
                  </a:defRPr>
                </a:pPr>
                <a:endParaRPr sz="1600" dirty="0">
                  <a:solidFill>
                    <a:srgbClr val="515151"/>
                  </a:solidFill>
                </a:endParaRPr>
              </a:p>
            </p:txBody>
          </p:sp>
        </p:grpSp>
        <p:grpSp>
          <p:nvGrpSpPr>
            <p:cNvPr id="27" name="Group 27"/>
            <p:cNvGrpSpPr/>
            <p:nvPr/>
          </p:nvGrpSpPr>
          <p:grpSpPr>
            <a:xfrm>
              <a:off x="0" y="478593"/>
              <a:ext cx="11375757" cy="1604990"/>
              <a:chOff x="0" y="-534120"/>
              <a:chExt cx="11375756" cy="1604989"/>
            </a:xfrm>
          </p:grpSpPr>
          <p:sp>
            <p:nvSpPr>
              <p:cNvPr id="24" name="Shape 24"/>
              <p:cNvSpPr/>
              <p:nvPr/>
            </p:nvSpPr>
            <p:spPr>
              <a:xfrm>
                <a:off x="356516" y="-534120"/>
                <a:ext cx="5394971" cy="4161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lang="en-US" sz="2000" dirty="0">
                    <a:solidFill>
                      <a:srgbClr val="515151"/>
                    </a:solidFill>
                  </a:rPr>
                  <a:t>Global Presence</a:t>
                </a:r>
                <a:endParaRPr sz="2000" dirty="0">
                  <a:solidFill>
                    <a:srgbClr val="515151"/>
                  </a:solidFill>
                </a:endParaRPr>
              </a:p>
            </p:txBody>
          </p:sp>
          <p:sp>
            <p:nvSpPr>
              <p:cNvPr id="25" name="Shape 25"/>
              <p:cNvSpPr/>
              <p:nvPr/>
            </p:nvSpPr>
            <p:spPr>
              <a:xfrm>
                <a:off x="0" y="107324"/>
                <a:ext cx="145190" cy="765186"/>
              </a:xfrm>
              <a:prstGeom prst="rect">
                <a:avLst/>
              </a:pr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26" name="Shape 26"/>
              <p:cNvSpPr/>
              <p:nvPr/>
            </p:nvSpPr>
            <p:spPr>
              <a:xfrm>
                <a:off x="356516" y="-178575"/>
                <a:ext cx="11019240" cy="1249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lang="en-US" sz="1600" dirty="0">
                    <a:solidFill>
                      <a:srgbClr val="515151"/>
                    </a:solidFill>
                  </a:rPr>
                  <a:t>DataMed Solutions currently has collaborations with data providers, and academics across North and South America, Asia, Europe and Australia. We have had experiences in both primary data collection and analytics as well as secondary data analytics across these regions. We have conducted many multi-country studies across these regions and across therapeutic areas. </a:t>
                </a:r>
                <a:endParaRPr sz="1600" dirty="0">
                  <a:solidFill>
                    <a:srgbClr val="515151"/>
                  </a:solidFill>
                </a:endParaRPr>
              </a:p>
            </p:txBody>
          </p:sp>
        </p:grpSp>
        <p:grpSp>
          <p:nvGrpSpPr>
            <p:cNvPr id="31" name="Group 31"/>
            <p:cNvGrpSpPr/>
            <p:nvPr/>
          </p:nvGrpSpPr>
          <p:grpSpPr>
            <a:xfrm>
              <a:off x="0" y="2116765"/>
              <a:ext cx="11079423" cy="1541358"/>
              <a:chOff x="0" y="-146060"/>
              <a:chExt cx="11079422" cy="1541357"/>
            </a:xfrm>
          </p:grpSpPr>
          <p:sp>
            <p:nvSpPr>
              <p:cNvPr id="28" name="Shape 28"/>
              <p:cNvSpPr/>
              <p:nvPr/>
            </p:nvSpPr>
            <p:spPr>
              <a:xfrm>
                <a:off x="311545" y="-146060"/>
                <a:ext cx="5211166" cy="358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lang="en-US" sz="2000" dirty="0">
                    <a:solidFill>
                      <a:srgbClr val="515151"/>
                    </a:solidFill>
                  </a:rPr>
                  <a:t>Network</a:t>
                </a:r>
              </a:p>
            </p:txBody>
          </p:sp>
          <p:sp>
            <p:nvSpPr>
              <p:cNvPr id="29" name="Shape 29"/>
              <p:cNvSpPr/>
              <p:nvPr/>
            </p:nvSpPr>
            <p:spPr>
              <a:xfrm>
                <a:off x="0" y="107324"/>
                <a:ext cx="145190" cy="765186"/>
              </a:xfrm>
              <a:prstGeom prst="rect">
                <a:avLst/>
              </a:pr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0" name="Shape 30"/>
              <p:cNvSpPr/>
              <p:nvPr/>
            </p:nvSpPr>
            <p:spPr>
              <a:xfrm>
                <a:off x="331115" y="212926"/>
                <a:ext cx="10748307" cy="11823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dirty="0">
                    <a:solidFill>
                      <a:srgbClr val="515151"/>
                    </a:solidFill>
                  </a:rPr>
                  <a:t>DMS is a partnership that leverages a virtual collaborative network of small to medium size companies, academics, and solo practitioners (our ‘affiliates’) with expertise in many areas of HEOR and clinical research. Our clients include some of the world’s largest pharmaceutical manufacturers, managed care firms, academic institutions, other HEOR firms, global contract research organizations (CROs) and governmental agencies, around the world.</a:t>
                </a:r>
              </a:p>
            </p:txBody>
          </p:sp>
        </p:grpSp>
        <p:grpSp>
          <p:nvGrpSpPr>
            <p:cNvPr id="35" name="Group 35"/>
            <p:cNvGrpSpPr/>
            <p:nvPr/>
          </p:nvGrpSpPr>
          <p:grpSpPr>
            <a:xfrm>
              <a:off x="15269" y="3933950"/>
              <a:ext cx="11064154" cy="1199528"/>
              <a:chOff x="0" y="107324"/>
              <a:chExt cx="11064153" cy="1199526"/>
            </a:xfrm>
          </p:grpSpPr>
          <p:sp>
            <p:nvSpPr>
              <p:cNvPr id="32" name="Shape 32"/>
              <p:cNvSpPr/>
              <p:nvPr/>
            </p:nvSpPr>
            <p:spPr>
              <a:xfrm>
                <a:off x="315847" y="127866"/>
                <a:ext cx="5211165" cy="358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dirty="0">
                    <a:solidFill>
                      <a:srgbClr val="515151"/>
                    </a:solidFill>
                  </a:rPr>
                  <a:t>Experience</a:t>
                </a:r>
              </a:p>
            </p:txBody>
          </p:sp>
          <p:sp>
            <p:nvSpPr>
              <p:cNvPr id="33" name="Shape 33"/>
              <p:cNvSpPr/>
              <p:nvPr/>
            </p:nvSpPr>
            <p:spPr>
              <a:xfrm>
                <a:off x="0" y="107324"/>
                <a:ext cx="145192" cy="765186"/>
              </a:xfrm>
              <a:prstGeom prst="rect">
                <a:avLst/>
              </a:prstGeom>
              <a:solidFill>
                <a:srgbClr val="F8D35E"/>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dirty="0"/>
              </a:p>
            </p:txBody>
          </p:sp>
          <p:sp>
            <p:nvSpPr>
              <p:cNvPr id="34" name="Shape 34"/>
              <p:cNvSpPr/>
              <p:nvPr/>
            </p:nvSpPr>
            <p:spPr>
              <a:xfrm>
                <a:off x="315846" y="438169"/>
                <a:ext cx="10748307" cy="8686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dirty="0">
                    <a:solidFill>
                      <a:srgbClr val="515151"/>
                    </a:solidFill>
                  </a:rPr>
                  <a:t>Our network has hundreds of person-years of HEOR and Pharma experience and our team has published over 200 manuscripts in main stream HEOR and clinical journals and have presented hundreds of abstracts/poster/podium presentations in HEOR and clinical conferences.</a:t>
                </a:r>
              </a:p>
            </p:txBody>
          </p:sp>
        </p:gr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0"/>
                                  </p:stCondLst>
                                  <p:iterate>
                                    <p:tmAbs val="0"/>
                                  </p:iterate>
                                  <p:childTnLst>
                                    <p:set>
                                      <p:cBhvr>
                                        <p:cTn id="13" fill="hold"/>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p:tmAbs val="0"/>
                                  </p:iterate>
                                  <p:childTnLst>
                                    <p:set>
                                      <p:cBhvr>
                                        <p:cTn id="17" fill="hold"/>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500"/>
                            </p:stCondLst>
                            <p:childTnLst>
                              <p:par>
                                <p:cTn id="20" presetID="22" presetClass="entr" presetSubtype="1" fill="hold" grpId="0" nodeType="afterEffect">
                                  <p:stCondLst>
                                    <p:cond delay="0"/>
                                  </p:stCondLst>
                                  <p:iterate>
                                    <p:tmAbs val="0"/>
                                  </p:iterate>
                                  <p:childTnLst>
                                    <p:set>
                                      <p:cBhvr>
                                        <p:cTn id="21" fill="hold"/>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7" grpId="0" animBg="1" advAuto="0"/>
      <p:bldP spid="18" grpId="0" animBg="1" advAuto="0"/>
      <p:bldP spid="19" grpId="0" animBg="1" advAuto="0"/>
      <p:bldP spid="36"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p:nvPr/>
        </p:nvSpPr>
        <p:spPr>
          <a:xfrm>
            <a:off x="898425" y="1331129"/>
            <a:ext cx="10011597" cy="7399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sz="1800">
                <a:solidFill>
                  <a:srgbClr val="000000"/>
                </a:solidFill>
              </a:defRPr>
            </a:pPr>
            <a:r>
              <a:rPr sz="4600">
                <a:solidFill>
                  <a:srgbClr val="515151"/>
                </a:solidFill>
              </a:rPr>
              <a:t>Training &amp; Mentoring Engagement</a:t>
            </a:r>
          </a:p>
        </p:txBody>
      </p:sp>
      <p:grpSp>
        <p:nvGrpSpPr>
          <p:cNvPr id="622" name="Group 622"/>
          <p:cNvGrpSpPr/>
          <p:nvPr/>
        </p:nvGrpSpPr>
        <p:grpSpPr>
          <a:xfrm>
            <a:off x="6987458" y="3099660"/>
            <a:ext cx="4581285" cy="5230735"/>
            <a:chOff x="0" y="0"/>
            <a:chExt cx="4581284" cy="5230734"/>
          </a:xfrm>
        </p:grpSpPr>
        <p:sp>
          <p:nvSpPr>
            <p:cNvPr id="620" name="Shape 620"/>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7BC8EC"/>
                  </a:solidFill>
                  <a:latin typeface="Raleway-SemiBold"/>
                  <a:ea typeface="Raleway-SemiBold"/>
                  <a:cs typeface="Raleway-SemiBold"/>
                  <a:sym typeface="Raleway-SemiBold"/>
                </a:defRPr>
              </a:lvl1pPr>
            </a:lstStyle>
            <a:p>
              <a:pPr lvl="0">
                <a:defRPr sz="1800" b="0">
                  <a:solidFill>
                    <a:srgbClr val="000000"/>
                  </a:solidFill>
                </a:defRPr>
              </a:pPr>
              <a:r>
                <a:rPr sz="2400" b="1">
                  <a:solidFill>
                    <a:srgbClr val="7BC8EC"/>
                  </a:solidFill>
                </a:rPr>
                <a:t>Solution</a:t>
              </a:r>
            </a:p>
          </p:txBody>
        </p:sp>
        <p:sp>
          <p:nvSpPr>
            <p:cNvPr id="621" name="Shape 621"/>
            <p:cNvSpPr/>
            <p:nvPr/>
          </p:nvSpPr>
          <p:spPr>
            <a:xfrm>
              <a:off x="0" y="658734"/>
              <a:ext cx="4581285" cy="457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We developed content areas for a series of Webinars and workshops to support this client’s needs. After a series of Webinars on various topic areas in data analytics, the DMS team was invited to conduct a workshop in-country. The workshop was successful and generated interest in conducting more workshops on additional topic areas of interest to the client. </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DMS also provided ‘state of the art’ consultancy on improving the quality of data capture associated with various disease registries in the country. An academic affiliated with DMS is presently working with the client in-country teams to refine processes associated with registry data collection.</a:t>
              </a:r>
            </a:p>
            <a:p>
              <a:pPr marL="151965" lvl="0" indent="-151965">
                <a:lnSpc>
                  <a:spcPct val="100000"/>
                </a:lnSpc>
                <a:spcBef>
                  <a:spcPts val="0"/>
                </a:spcBef>
                <a:buClr>
                  <a:srgbClr val="7BC8EC"/>
                </a:buClr>
                <a:buSzPct val="75000"/>
                <a:buFont typeface="Source Sans Pro"/>
                <a:buChar char="➡"/>
                <a:defRPr sz="1800">
                  <a:solidFill>
                    <a:srgbClr val="000000"/>
                  </a:solidFill>
                </a:defRPr>
              </a:pPr>
              <a:r>
                <a:rPr sz="1600">
                  <a:solidFill>
                    <a:srgbClr val="515151"/>
                  </a:solidFill>
                  <a:latin typeface="Source Sans Pro"/>
                  <a:ea typeface="Source Sans Pro"/>
                  <a:cs typeface="Source Sans Pro"/>
                  <a:sym typeface="Source Sans Pro"/>
                </a:rPr>
                <a:t>The client is very pleased with the collaboration to date and will likely bring in DMS to assist and mentor the agency’s data analytics teams with analytical projects they are tasked to complete.</a:t>
              </a:r>
            </a:p>
          </p:txBody>
        </p:sp>
      </p:grpSp>
      <p:sp>
        <p:nvSpPr>
          <p:cNvPr id="623" name="Shape 623"/>
          <p:cNvSpPr/>
          <p:nvPr/>
        </p:nvSpPr>
        <p:spPr>
          <a:xfrm flipV="1">
            <a:off x="6392715" y="3236957"/>
            <a:ext cx="2" cy="2919994"/>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grpSp>
        <p:nvGrpSpPr>
          <p:cNvPr id="626" name="Group 626"/>
          <p:cNvGrpSpPr/>
          <p:nvPr/>
        </p:nvGrpSpPr>
        <p:grpSpPr>
          <a:xfrm>
            <a:off x="925325" y="3099660"/>
            <a:ext cx="4581285" cy="2690736"/>
            <a:chOff x="0" y="0"/>
            <a:chExt cx="4581284" cy="2690735"/>
          </a:xfrm>
        </p:grpSpPr>
        <p:sp>
          <p:nvSpPr>
            <p:cNvPr id="624" name="Shape 624"/>
            <p:cNvSpPr/>
            <p:nvPr/>
          </p:nvSpPr>
          <p:spPr>
            <a:xfrm>
              <a:off x="0" y="0"/>
              <a:ext cx="3273043" cy="4224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defRPr sz="2400" b="1">
                  <a:solidFill>
                    <a:srgbClr val="F47264"/>
                  </a:solidFill>
                  <a:latin typeface="Raleway-SemiBold"/>
                  <a:ea typeface="Raleway-SemiBold"/>
                  <a:cs typeface="Raleway-SemiBold"/>
                  <a:sym typeface="Raleway-SemiBold"/>
                </a:defRPr>
              </a:lvl1pPr>
            </a:lstStyle>
            <a:p>
              <a:pPr lvl="0">
                <a:defRPr sz="1800" b="0">
                  <a:solidFill>
                    <a:srgbClr val="000000"/>
                  </a:solidFill>
                </a:defRPr>
              </a:pPr>
              <a:r>
                <a:rPr sz="2400" b="1">
                  <a:solidFill>
                    <a:srgbClr val="F47264"/>
                  </a:solidFill>
                </a:rPr>
                <a:t>Issue</a:t>
              </a:r>
            </a:p>
          </p:txBody>
        </p:sp>
        <p:sp>
          <p:nvSpPr>
            <p:cNvPr id="625" name="Shape 625"/>
            <p:cNvSpPr/>
            <p:nvPr/>
          </p:nvSpPr>
          <p:spPr>
            <a:xfrm>
              <a:off x="0" y="658735"/>
              <a:ext cx="4581285" cy="203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00000"/>
                </a:lnSpc>
                <a:spcBef>
                  <a:spcPts val="0"/>
                </a:spcBef>
                <a:defRPr sz="1600">
                  <a:latin typeface="Source Sans Pro"/>
                  <a:ea typeface="Source Sans Pro"/>
                  <a:cs typeface="Source Sans Pro"/>
                  <a:sym typeface="Source Sans Pro"/>
                </a:defRPr>
              </a:lvl1pPr>
            </a:lstStyle>
            <a:p>
              <a:pPr lvl="0">
                <a:defRPr sz="1800">
                  <a:solidFill>
                    <a:srgbClr val="000000"/>
                  </a:solidFill>
                </a:defRPr>
              </a:pPr>
              <a:r>
                <a:rPr sz="1600">
                  <a:solidFill>
                    <a:srgbClr val="515151"/>
                  </a:solidFill>
                </a:rPr>
                <a:t>A governmental healthcare agency in Asia was interested in DMS providing an in-service on analytical approaches to improve their internal team’s ability to analyze their data. The agency was tasked to monitor health resource utilization within the country and identify areas for improvement in healthcare delivery and to avert avoidable health resource use. </a:t>
              </a: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19"/>
                                        </p:tgtEl>
                                        <p:attrNameLst>
                                          <p:attrName>style.visibility</p:attrName>
                                        </p:attrNameLst>
                                      </p:cBhvr>
                                      <p:to>
                                        <p:strVal val="visible"/>
                                      </p:to>
                                    </p:set>
                                    <p:animEffect transition="in" filter="wipe(left)">
                                      <p:cBhvr>
                                        <p:cTn id="7" dur="500"/>
                                        <p:tgtEl>
                                          <p:spTgt spid="61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23"/>
                                        </p:tgtEl>
                                        <p:attrNameLst>
                                          <p:attrName>style.visibility</p:attrName>
                                        </p:attrNameLst>
                                      </p:cBhvr>
                                      <p:to>
                                        <p:strVal val="visible"/>
                                      </p:to>
                                    </p:set>
                                    <p:animEffect transition="in" filter="fade">
                                      <p:cBhvr>
                                        <p:cTn id="11" dur="500"/>
                                        <p:tgtEl>
                                          <p:spTgt spid="623"/>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p:tmAbs val="0"/>
                                  </p:iterate>
                                  <p:childTnLst>
                                    <p:set>
                                      <p:cBhvr>
                                        <p:cTn id="14" fill="hold"/>
                                        <p:tgtEl>
                                          <p:spTgt spid="626"/>
                                        </p:tgtEl>
                                        <p:attrNameLst>
                                          <p:attrName>style.visibility</p:attrName>
                                        </p:attrNameLst>
                                      </p:cBhvr>
                                      <p:to>
                                        <p:strVal val="visible"/>
                                      </p:to>
                                    </p:set>
                                    <p:animEffect transition="in" filter="wipe(left)">
                                      <p:cBhvr>
                                        <p:cTn id="15" dur="1000"/>
                                        <p:tgtEl>
                                          <p:spTgt spid="626"/>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622"/>
                                        </p:tgtEl>
                                        <p:attrNameLst>
                                          <p:attrName>style.visibility</p:attrName>
                                        </p:attrNameLst>
                                      </p:cBhvr>
                                      <p:to>
                                        <p:strVal val="visible"/>
                                      </p:to>
                                    </p:set>
                                    <p:animEffect transition="in" filter="wipe(left)">
                                      <p:cBhvr>
                                        <p:cTn id="19"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advAuto="0"/>
      <p:bldP spid="622" grpId="0" animBg="1" advAuto="0"/>
      <p:bldP spid="623" grpId="0" animBg="1" advAuto="0"/>
      <p:bldP spid="626"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 name="image10.png"/>
          <p:cNvPicPr/>
          <p:nvPr/>
        </p:nvPicPr>
        <p:blipFill>
          <a:blip r:embed="rId2"/>
          <a:srcRect t="71288" b="15929"/>
          <a:stretch>
            <a:fillRect/>
          </a:stretch>
        </p:blipFill>
        <p:spPr>
          <a:xfrm>
            <a:off x="-3" y="-57530"/>
            <a:ext cx="13004805" cy="4386551"/>
          </a:xfrm>
          <a:prstGeom prst="rect">
            <a:avLst/>
          </a:prstGeom>
          <a:ln w="12700">
            <a:miter lim="400000"/>
          </a:ln>
        </p:spPr>
      </p:pic>
      <p:sp>
        <p:nvSpPr>
          <p:cNvPr id="629" name="Shape 629"/>
          <p:cNvSpPr/>
          <p:nvPr/>
        </p:nvSpPr>
        <p:spPr>
          <a:xfrm>
            <a:off x="898424" y="4886564"/>
            <a:ext cx="10441383" cy="7399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sz="1800">
                <a:solidFill>
                  <a:srgbClr val="000000"/>
                </a:solidFill>
              </a:defRPr>
            </a:pPr>
            <a:r>
              <a:rPr sz="4600">
                <a:solidFill>
                  <a:srgbClr val="515151"/>
                </a:solidFill>
              </a:rPr>
              <a:t>Key personnel bios</a:t>
            </a:r>
          </a:p>
        </p:txBody>
      </p:sp>
      <p:sp>
        <p:nvSpPr>
          <p:cNvPr id="630" name="Shape 630"/>
          <p:cNvSpPr/>
          <p:nvPr/>
        </p:nvSpPr>
        <p:spPr>
          <a:xfrm>
            <a:off x="913778" y="5606175"/>
            <a:ext cx="7220759" cy="358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lvl1pPr>
              <a:defRPr sz="2000"/>
            </a:lvl1pPr>
          </a:lstStyle>
          <a:p>
            <a:pPr lvl="0">
              <a:defRPr sz="1800">
                <a:solidFill>
                  <a:srgbClr val="000000"/>
                </a:solidFill>
              </a:defRPr>
            </a:pPr>
            <a:r>
              <a:rPr sz="2000">
                <a:solidFill>
                  <a:srgbClr val="515151"/>
                </a:solidFill>
              </a:rPr>
              <a:t>DataMed Solutions LLC</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29"/>
                                        </p:tgtEl>
                                        <p:attrNameLst>
                                          <p:attrName>style.visibility</p:attrName>
                                        </p:attrNameLst>
                                      </p:cBhvr>
                                      <p:to>
                                        <p:strVal val="visible"/>
                                      </p:to>
                                    </p:set>
                                    <p:animEffect transition="in" filter="wipe(left)">
                                      <p:cBhvr>
                                        <p:cTn id="7" dur="500"/>
                                        <p:tgtEl>
                                          <p:spTgt spid="62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30"/>
                                        </p:tgtEl>
                                        <p:attrNameLst>
                                          <p:attrName>style.visibility</p:attrName>
                                        </p:attrNameLst>
                                      </p:cBhvr>
                                      <p:to>
                                        <p:strVal val="visible"/>
                                      </p:to>
                                    </p:set>
                                    <p:animEffect transition="in" filter="fade">
                                      <p:cBhvr>
                                        <p:cTn id="11" dur="5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 grpId="0" animBg="1" advAuto="0"/>
      <p:bldP spid="630"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p:nvPr/>
        </p:nvSpPr>
        <p:spPr>
          <a:xfrm>
            <a:off x="898424" y="1331129"/>
            <a:ext cx="7251466" cy="7399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sz="1800">
                <a:solidFill>
                  <a:srgbClr val="000000"/>
                </a:solidFill>
              </a:defRPr>
            </a:pPr>
            <a:r>
              <a:rPr sz="4600">
                <a:solidFill>
                  <a:srgbClr val="515151"/>
                </a:solidFill>
              </a:rPr>
              <a:t>Prakash Navaratnam, PhD</a:t>
            </a:r>
          </a:p>
        </p:txBody>
      </p:sp>
      <p:sp>
        <p:nvSpPr>
          <p:cNvPr id="633" name="Shape 633"/>
          <p:cNvSpPr/>
          <p:nvPr/>
        </p:nvSpPr>
        <p:spPr>
          <a:xfrm>
            <a:off x="3903452" y="3617073"/>
            <a:ext cx="8149843" cy="41549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00000"/>
              </a:lnSpc>
              <a:spcBef>
                <a:spcPts val="0"/>
              </a:spcBef>
              <a:defRPr sz="1800">
                <a:solidFill>
                  <a:srgbClr val="000000"/>
                </a:solidFill>
              </a:defRPr>
            </a:pPr>
            <a:r>
              <a:rPr lang="en-US" dirty="0">
                <a:solidFill>
                  <a:schemeClr val="tx1">
                    <a:lumMod val="75000"/>
                  </a:schemeClr>
                </a:solidFill>
                <a:latin typeface="Source Sans Pro"/>
                <a:ea typeface="Source Sans Pro"/>
                <a:cs typeface="Source Sans Pro"/>
                <a:sym typeface="Source Sans Pro"/>
              </a:rPr>
              <a:t>Dr. Navaratnam has over 25 years of experience in healthcare, first as a clinical pharmacy practitioner and then as a health services researcher and consultant.   </a:t>
            </a:r>
          </a:p>
          <a:p>
            <a:pPr lvl="0">
              <a:lnSpc>
                <a:spcPct val="100000"/>
              </a:lnSpc>
              <a:spcBef>
                <a:spcPts val="0"/>
              </a:spcBef>
              <a:defRPr sz="1800">
                <a:solidFill>
                  <a:srgbClr val="000000"/>
                </a:solidFill>
              </a:defRPr>
            </a:pPr>
            <a:r>
              <a:rPr lang="en-US" dirty="0">
                <a:solidFill>
                  <a:schemeClr val="tx1">
                    <a:lumMod val="75000"/>
                  </a:schemeClr>
                </a:solidFill>
                <a:latin typeface="Source Sans Pro"/>
                <a:ea typeface="Source Sans Pro"/>
                <a:cs typeface="Source Sans Pro"/>
                <a:sym typeface="Source Sans Pro"/>
              </a:rPr>
              <a:t>His primary research interests have been in the area of pharmaceutical policy, physician decision making, patient reported outcomes and pharmacoeconomic evaluations of therapeutic interventions in various therapeutic areas. He is an adjunct Clinical Assistant Professor at The Ohio State University College of Pharmacy and an executive mentor at the Center for Entrepreneurship and Innovation at the Fisher College of Business at The Ohio State University. Dr Navaratnam has authored or co-authored numerous abstracts, posters and manuscripts and currently serves as a senior strategic and research advisor for a number of life sciences companies, digital health accelerators, and research consultancies.  </a:t>
            </a:r>
          </a:p>
          <a:p>
            <a:pPr lvl="0">
              <a:lnSpc>
                <a:spcPct val="100000"/>
              </a:lnSpc>
              <a:spcBef>
                <a:spcPts val="0"/>
              </a:spcBef>
              <a:defRPr sz="1800">
                <a:solidFill>
                  <a:srgbClr val="000000"/>
                </a:solidFill>
              </a:defRPr>
            </a:pPr>
            <a:r>
              <a:rPr lang="en-US" dirty="0">
                <a:solidFill>
                  <a:schemeClr val="tx1">
                    <a:lumMod val="75000"/>
                  </a:schemeClr>
                </a:solidFill>
                <a:latin typeface="Source Sans Pro"/>
                <a:ea typeface="Source Sans Pro"/>
                <a:cs typeface="Source Sans Pro"/>
                <a:sym typeface="Source Sans Pro"/>
              </a:rPr>
              <a:t>Dr. Navaratnam completed his undergraduate pharmacy training at the University of Wisconsin-Madison and received a Masters in Public Health (MPH) and a Ph.D. in Health Services Administration from The Ohio State University</a:t>
            </a:r>
          </a:p>
        </p:txBody>
      </p:sp>
      <p:sp>
        <p:nvSpPr>
          <p:cNvPr id="634" name="Shape 634"/>
          <p:cNvSpPr/>
          <p:nvPr/>
        </p:nvSpPr>
        <p:spPr>
          <a:xfrm flipV="1">
            <a:off x="3335073" y="3673564"/>
            <a:ext cx="2" cy="4164859"/>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grpSp>
        <p:nvGrpSpPr>
          <p:cNvPr id="637" name="Group 637"/>
          <p:cNvGrpSpPr/>
          <p:nvPr/>
        </p:nvGrpSpPr>
        <p:grpSpPr>
          <a:xfrm>
            <a:off x="930985" y="3707660"/>
            <a:ext cx="1695657" cy="1781242"/>
            <a:chOff x="0" y="0"/>
            <a:chExt cx="1695656" cy="1781240"/>
          </a:xfrm>
        </p:grpSpPr>
        <p:sp>
          <p:nvSpPr>
            <p:cNvPr id="635" name="Shape 635"/>
            <p:cNvSpPr/>
            <p:nvPr/>
          </p:nvSpPr>
          <p:spPr>
            <a:xfrm>
              <a:off x="11920" y="109696"/>
              <a:ext cx="1671547" cy="16715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8D35E"/>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pic>
          <p:nvPicPr>
            <p:cNvPr id="636" name="image11.png"/>
            <p:cNvPicPr/>
            <p:nvPr/>
          </p:nvPicPr>
          <p:blipFill>
            <a:blip r:embed="rId2"/>
            <a:stretch>
              <a:fillRect/>
            </a:stretch>
          </p:blipFill>
          <p:spPr>
            <a:xfrm>
              <a:off x="0" y="0"/>
              <a:ext cx="1695657" cy="1695752"/>
            </a:xfrm>
            <a:prstGeom prst="rect">
              <a:avLst/>
            </a:prstGeom>
            <a:ln w="12700" cap="flat">
              <a:noFill/>
              <a:miter lim="400000"/>
            </a:ln>
            <a:effectLst/>
          </p:spPr>
        </p:pic>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32"/>
                                        </p:tgtEl>
                                        <p:attrNameLst>
                                          <p:attrName>style.visibility</p:attrName>
                                        </p:attrNameLst>
                                      </p:cBhvr>
                                      <p:to>
                                        <p:strVal val="visible"/>
                                      </p:to>
                                    </p:set>
                                    <p:animEffect transition="in" filter="wipe(left)">
                                      <p:cBhvr>
                                        <p:cTn id="7" dur="500"/>
                                        <p:tgtEl>
                                          <p:spTgt spid="63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37"/>
                                        </p:tgtEl>
                                        <p:attrNameLst>
                                          <p:attrName>style.visibility</p:attrName>
                                        </p:attrNameLst>
                                      </p:cBhvr>
                                      <p:to>
                                        <p:strVal val="visible"/>
                                      </p:to>
                                    </p:set>
                                    <p:animEffect transition="in" filter="fade">
                                      <p:cBhvr>
                                        <p:cTn id="11" dur="1000"/>
                                        <p:tgtEl>
                                          <p:spTgt spid="637"/>
                                        </p:tgtEl>
                                      </p:cBhvr>
                                    </p:animEffect>
                                  </p:childTnLst>
                                </p:cTn>
                              </p:par>
                            </p:childTnLst>
                          </p:cTn>
                        </p:par>
                        <p:par>
                          <p:cTn id="12" fill="hold">
                            <p:stCondLst>
                              <p:cond delay="1500"/>
                            </p:stCondLst>
                            <p:childTnLst>
                              <p:par>
                                <p:cTn id="13" presetID="10" presetClass="entr" presetSubtype="0" fill="hold" grpId="0" nodeType="afterEffect">
                                  <p:stCondLst>
                                    <p:cond delay="0"/>
                                  </p:stCondLst>
                                  <p:iterate>
                                    <p:tmAbs val="0"/>
                                  </p:iterate>
                                  <p:childTnLst>
                                    <p:set>
                                      <p:cBhvr>
                                        <p:cTn id="14" fill="hold"/>
                                        <p:tgtEl>
                                          <p:spTgt spid="634"/>
                                        </p:tgtEl>
                                        <p:attrNameLst>
                                          <p:attrName>style.visibility</p:attrName>
                                        </p:attrNameLst>
                                      </p:cBhvr>
                                      <p:to>
                                        <p:strVal val="visible"/>
                                      </p:to>
                                    </p:set>
                                    <p:animEffect transition="in" filter="fade">
                                      <p:cBhvr>
                                        <p:cTn id="15" dur="500"/>
                                        <p:tgtEl>
                                          <p:spTgt spid="634"/>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p:tmAbs val="0"/>
                                  </p:iterate>
                                  <p:childTnLst>
                                    <p:set>
                                      <p:cBhvr>
                                        <p:cTn id="18" fill="hold"/>
                                        <p:tgtEl>
                                          <p:spTgt spid="633"/>
                                        </p:tgtEl>
                                        <p:attrNameLst>
                                          <p:attrName>style.visibility</p:attrName>
                                        </p:attrNameLst>
                                      </p:cBhvr>
                                      <p:to>
                                        <p:strVal val="visible"/>
                                      </p:to>
                                    </p:set>
                                    <p:animEffect transition="in" filter="fade">
                                      <p:cBhvr>
                                        <p:cTn id="19" dur="500"/>
                                        <p:tgtEl>
                                          <p:spTgt spid="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 grpId="0" animBg="1" advAuto="0"/>
      <p:bldP spid="633" grpId="0" animBg="1" advAuto="0"/>
      <p:bldP spid="634" grpId="0" animBg="1" advAuto="0"/>
      <p:bldP spid="637"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p:nvPr/>
        </p:nvSpPr>
        <p:spPr>
          <a:xfrm>
            <a:off x="898424" y="1331129"/>
            <a:ext cx="7251466" cy="7399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sz="1800">
                <a:solidFill>
                  <a:srgbClr val="000000"/>
                </a:solidFill>
              </a:defRPr>
            </a:pPr>
            <a:r>
              <a:rPr sz="4600">
                <a:solidFill>
                  <a:srgbClr val="515151"/>
                </a:solidFill>
              </a:rPr>
              <a:t>Howard S Friedman, PhD</a:t>
            </a:r>
          </a:p>
        </p:txBody>
      </p:sp>
      <p:sp>
        <p:nvSpPr>
          <p:cNvPr id="640" name="Shape 640"/>
          <p:cNvSpPr/>
          <p:nvPr/>
        </p:nvSpPr>
        <p:spPr>
          <a:xfrm>
            <a:off x="3903452" y="3617073"/>
            <a:ext cx="8149843" cy="4673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00000"/>
              </a:lnSpc>
              <a:spcBef>
                <a:spcPts val="0"/>
              </a:spcBef>
              <a:defRPr sz="1800">
                <a:solidFill>
                  <a:srgbClr val="000000"/>
                </a:solidFill>
              </a:defRPr>
            </a:pPr>
            <a:r>
              <a:rPr dirty="0">
                <a:solidFill>
                  <a:schemeClr val="tx1">
                    <a:lumMod val="75000"/>
                  </a:schemeClr>
                </a:solidFill>
                <a:latin typeface="Source Sans Pro"/>
                <a:ea typeface="Source Sans Pro"/>
                <a:cs typeface="Source Sans Pro"/>
                <a:sym typeface="Source Sans Pro"/>
              </a:rPr>
              <a:t>Dr. Friedman has over 20 years of experience in research and teaching including over 10 years in HEOR that focused on the areas of data modeling and statistics to the fields of pharmaceuticals, public health, and health outcomes.  </a:t>
            </a:r>
          </a:p>
          <a:p>
            <a:pPr lvl="0">
              <a:lnSpc>
                <a:spcPct val="100000"/>
              </a:lnSpc>
              <a:spcBef>
                <a:spcPts val="0"/>
              </a:spcBef>
              <a:defRPr sz="1800">
                <a:solidFill>
                  <a:srgbClr val="000000"/>
                </a:solidFill>
              </a:defRPr>
            </a:pPr>
            <a:r>
              <a:rPr dirty="0">
                <a:solidFill>
                  <a:schemeClr val="tx1">
                    <a:lumMod val="75000"/>
                  </a:schemeClr>
                </a:solidFill>
                <a:latin typeface="Source Sans Pro"/>
                <a:ea typeface="Source Sans Pro"/>
                <a:cs typeface="Source Sans Pro"/>
                <a:sym typeface="Source Sans Pro"/>
              </a:rPr>
              <a:t>His experience includes research in the following areas: outcomes research, health safety, treatment efficacy, and public health costing.  He has designed and implemented retrospective data studies for major pharmaceutical firms with key outcomes including such as treatment cost, therapy duration, failure rate, adverse events, market sizing, and recurrence rate.  </a:t>
            </a:r>
          </a:p>
          <a:p>
            <a:pPr lvl="0">
              <a:lnSpc>
                <a:spcPct val="100000"/>
              </a:lnSpc>
              <a:spcBef>
                <a:spcPts val="0"/>
              </a:spcBef>
              <a:defRPr sz="1800">
                <a:solidFill>
                  <a:srgbClr val="000000"/>
                </a:solidFill>
              </a:defRPr>
            </a:pPr>
            <a:r>
              <a:rPr dirty="0">
                <a:solidFill>
                  <a:schemeClr val="tx1">
                    <a:lumMod val="75000"/>
                  </a:schemeClr>
                </a:solidFill>
                <a:latin typeface="Source Sans Pro"/>
                <a:ea typeface="Source Sans Pro"/>
                <a:cs typeface="Source Sans Pro"/>
                <a:sym typeface="Source Sans Pro"/>
              </a:rPr>
              <a:t>His work has appeared in numerous books and journals such as the Journal of Neuroscience Methods, Journal of Neuroscience, Journal of Physiology, and Clinical Drug Investigation.  Dr. Friedman also has extensive teaching experience both within and outside the United States including currently working as an adjunct professor at Columbia University.  He is an internationally known statistician and health economist with a global reputation.</a:t>
            </a:r>
          </a:p>
          <a:p>
            <a:pPr lvl="0">
              <a:lnSpc>
                <a:spcPct val="100000"/>
              </a:lnSpc>
              <a:spcBef>
                <a:spcPts val="0"/>
              </a:spcBef>
              <a:defRPr sz="1800">
                <a:solidFill>
                  <a:srgbClr val="000000"/>
                </a:solidFill>
              </a:defRPr>
            </a:pPr>
            <a:r>
              <a:rPr dirty="0">
                <a:solidFill>
                  <a:schemeClr val="tx1">
                    <a:lumMod val="75000"/>
                  </a:schemeClr>
                </a:solidFill>
                <a:latin typeface="Source Sans Pro"/>
                <a:ea typeface="Source Sans Pro"/>
                <a:cs typeface="Source Sans Pro"/>
                <a:sym typeface="Source Sans Pro"/>
              </a:rPr>
              <a:t>Dr. Friedman received a Masters in Statistics and a Ph.D. in Biomedical Engineering from Johns Hopkins University</a:t>
            </a:r>
          </a:p>
        </p:txBody>
      </p:sp>
      <p:sp>
        <p:nvSpPr>
          <p:cNvPr id="641" name="Shape 641"/>
          <p:cNvSpPr/>
          <p:nvPr/>
        </p:nvSpPr>
        <p:spPr>
          <a:xfrm flipV="1">
            <a:off x="3335073" y="3673564"/>
            <a:ext cx="2" cy="4164859"/>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grpSp>
        <p:nvGrpSpPr>
          <p:cNvPr id="644" name="Group 644"/>
          <p:cNvGrpSpPr/>
          <p:nvPr/>
        </p:nvGrpSpPr>
        <p:grpSpPr>
          <a:xfrm>
            <a:off x="930985" y="3707660"/>
            <a:ext cx="1695657" cy="1781242"/>
            <a:chOff x="0" y="0"/>
            <a:chExt cx="1695656" cy="1781240"/>
          </a:xfrm>
        </p:grpSpPr>
        <p:sp>
          <p:nvSpPr>
            <p:cNvPr id="642" name="Shape 642"/>
            <p:cNvSpPr/>
            <p:nvPr/>
          </p:nvSpPr>
          <p:spPr>
            <a:xfrm>
              <a:off x="11920" y="109696"/>
              <a:ext cx="1671547" cy="16715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264"/>
            </a:solidFill>
            <a:ln w="12700" cap="flat">
              <a:noFill/>
              <a:miter lim="400000"/>
            </a:ln>
            <a:effectLst/>
          </p:spPr>
          <p:txBody>
            <a:bodyPr wrap="square" lIns="27092" tIns="27092" rIns="27092" bIns="27092"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pic>
          <p:nvPicPr>
            <p:cNvPr id="643" name="image11.png"/>
            <p:cNvPicPr/>
            <p:nvPr/>
          </p:nvPicPr>
          <p:blipFill>
            <a:blip r:embed="rId2"/>
            <a:stretch>
              <a:fillRect/>
            </a:stretch>
          </p:blipFill>
          <p:spPr>
            <a:xfrm>
              <a:off x="0" y="0"/>
              <a:ext cx="1695657" cy="1695752"/>
            </a:xfrm>
            <a:prstGeom prst="rect">
              <a:avLst/>
            </a:prstGeom>
            <a:ln w="12700" cap="flat">
              <a:noFill/>
              <a:miter lim="400000"/>
            </a:ln>
            <a:effectLst/>
          </p:spPr>
        </p:pic>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39"/>
                                        </p:tgtEl>
                                        <p:attrNameLst>
                                          <p:attrName>style.visibility</p:attrName>
                                        </p:attrNameLst>
                                      </p:cBhvr>
                                      <p:to>
                                        <p:strVal val="visible"/>
                                      </p:to>
                                    </p:set>
                                    <p:animEffect transition="in" filter="wipe(left)">
                                      <p:cBhvr>
                                        <p:cTn id="7" dur="500"/>
                                        <p:tgtEl>
                                          <p:spTgt spid="63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44"/>
                                        </p:tgtEl>
                                        <p:attrNameLst>
                                          <p:attrName>style.visibility</p:attrName>
                                        </p:attrNameLst>
                                      </p:cBhvr>
                                      <p:to>
                                        <p:strVal val="visible"/>
                                      </p:to>
                                    </p:set>
                                    <p:animEffect transition="in" filter="fade">
                                      <p:cBhvr>
                                        <p:cTn id="11" dur="1000"/>
                                        <p:tgtEl>
                                          <p:spTgt spid="644"/>
                                        </p:tgtEl>
                                      </p:cBhvr>
                                    </p:animEffect>
                                  </p:childTnLst>
                                </p:cTn>
                              </p:par>
                            </p:childTnLst>
                          </p:cTn>
                        </p:par>
                        <p:par>
                          <p:cTn id="12" fill="hold">
                            <p:stCondLst>
                              <p:cond delay="1500"/>
                            </p:stCondLst>
                            <p:childTnLst>
                              <p:par>
                                <p:cTn id="13" presetID="10" presetClass="entr" presetSubtype="0" fill="hold" grpId="0" nodeType="afterEffect">
                                  <p:stCondLst>
                                    <p:cond delay="0"/>
                                  </p:stCondLst>
                                  <p:iterate>
                                    <p:tmAbs val="0"/>
                                  </p:iterate>
                                  <p:childTnLst>
                                    <p:set>
                                      <p:cBhvr>
                                        <p:cTn id="14" fill="hold"/>
                                        <p:tgtEl>
                                          <p:spTgt spid="641"/>
                                        </p:tgtEl>
                                        <p:attrNameLst>
                                          <p:attrName>style.visibility</p:attrName>
                                        </p:attrNameLst>
                                      </p:cBhvr>
                                      <p:to>
                                        <p:strVal val="visible"/>
                                      </p:to>
                                    </p:set>
                                    <p:animEffect transition="in" filter="fade">
                                      <p:cBhvr>
                                        <p:cTn id="15" dur="500"/>
                                        <p:tgtEl>
                                          <p:spTgt spid="641"/>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p:tmAbs val="0"/>
                                  </p:iterate>
                                  <p:childTnLst>
                                    <p:set>
                                      <p:cBhvr>
                                        <p:cTn id="18" fill="hold"/>
                                        <p:tgtEl>
                                          <p:spTgt spid="640"/>
                                        </p:tgtEl>
                                        <p:attrNameLst>
                                          <p:attrName>style.visibility</p:attrName>
                                        </p:attrNameLst>
                                      </p:cBhvr>
                                      <p:to>
                                        <p:strVal val="visible"/>
                                      </p:to>
                                    </p:set>
                                    <p:animEffect transition="in" filter="fade">
                                      <p:cBhvr>
                                        <p:cTn id="19" dur="500"/>
                                        <p:tgtEl>
                                          <p:spTgt spid="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animBg="1" advAuto="0"/>
      <p:bldP spid="640" grpId="0" animBg="1" advAuto="0"/>
      <p:bldP spid="641" grpId="0" animBg="1" advAuto="0"/>
      <p:bldP spid="644"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Shape 646"/>
          <p:cNvSpPr/>
          <p:nvPr/>
        </p:nvSpPr>
        <p:spPr>
          <a:xfrm>
            <a:off x="879460" y="2320937"/>
            <a:ext cx="8281011"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THANK YOU VERY MUCH</a:t>
            </a:r>
          </a:p>
        </p:txBody>
      </p:sp>
      <p:sp>
        <p:nvSpPr>
          <p:cNvPr id="647" name="Shape 647"/>
          <p:cNvSpPr/>
          <p:nvPr/>
        </p:nvSpPr>
        <p:spPr>
          <a:xfrm flipH="1" flipV="1">
            <a:off x="920647" y="2251472"/>
            <a:ext cx="5166478" cy="2"/>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647"/>
                                        </p:tgtEl>
                                        <p:attrNameLst>
                                          <p:attrName>style.visibility</p:attrName>
                                        </p:attrNameLst>
                                      </p:cBhvr>
                                      <p:to>
                                        <p:strVal val="visible"/>
                                      </p:to>
                                    </p:set>
                                    <p:animEffect transition="in" filter="wipe(left)">
                                      <p:cBhvr>
                                        <p:cTn id="7" dur="500"/>
                                        <p:tgtEl>
                                          <p:spTgt spid="64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646"/>
                                        </p:tgtEl>
                                        <p:attrNameLst>
                                          <p:attrName>style.visibility</p:attrName>
                                        </p:attrNameLst>
                                      </p:cBhvr>
                                      <p:to>
                                        <p:strVal val="visible"/>
                                      </p:to>
                                    </p:set>
                                    <p:animEffect transition="in" filter="fade">
                                      <p:cBhvr>
                                        <p:cTn id="11" dur="500"/>
                                        <p:tgtEl>
                                          <p:spTgt spid="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 grpId="0" animBg="1" advAuto="0"/>
      <p:bldP spid="647"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p:nvPr/>
        </p:nvSpPr>
        <p:spPr>
          <a:xfrm>
            <a:off x="898424" y="1331129"/>
            <a:ext cx="7251466"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DMS Value Proposition</a:t>
            </a:r>
          </a:p>
        </p:txBody>
      </p:sp>
      <p:grpSp>
        <p:nvGrpSpPr>
          <p:cNvPr id="69" name="Group 69"/>
          <p:cNvGrpSpPr/>
          <p:nvPr/>
        </p:nvGrpSpPr>
        <p:grpSpPr>
          <a:xfrm>
            <a:off x="936630" y="2493587"/>
            <a:ext cx="11296589" cy="6174527"/>
            <a:chOff x="0" y="0"/>
            <a:chExt cx="11296588" cy="6174526"/>
          </a:xfrm>
        </p:grpSpPr>
        <p:grpSp>
          <p:nvGrpSpPr>
            <p:cNvPr id="43" name="Group 43"/>
            <p:cNvGrpSpPr/>
            <p:nvPr/>
          </p:nvGrpSpPr>
          <p:grpSpPr>
            <a:xfrm>
              <a:off x="0" y="1099"/>
              <a:ext cx="5396245" cy="2000603"/>
              <a:chOff x="0" y="0"/>
              <a:chExt cx="5396244" cy="2000602"/>
            </a:xfrm>
          </p:grpSpPr>
          <p:sp>
            <p:nvSpPr>
              <p:cNvPr id="39" name="Shape 39"/>
              <p:cNvSpPr/>
              <p:nvPr/>
            </p:nvSpPr>
            <p:spPr>
              <a:xfrm>
                <a:off x="5" y="504542"/>
                <a:ext cx="5396240" cy="14960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a:solidFill>
                      <a:srgbClr val="515151"/>
                    </a:solidFill>
                  </a:rPr>
                  <a:t>DMS brings skilled experts to address HEOR questions. DMS to leverages its network to craft highly customized project deliverables, unlike ‘brick and mortar’ consultancies which rely on in-house staff to conduct their research.</a:t>
                </a:r>
              </a:p>
            </p:txBody>
          </p:sp>
          <p:sp>
            <p:nvSpPr>
              <p:cNvPr id="40" name="Shape 40"/>
              <p:cNvSpPr/>
              <p:nvPr/>
            </p:nvSpPr>
            <p:spPr>
              <a:xfrm>
                <a:off x="0" y="0"/>
                <a:ext cx="449850" cy="449851"/>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1" name="Shape 41"/>
              <p:cNvSpPr/>
              <p:nvPr/>
            </p:nvSpPr>
            <p:spPr>
              <a:xfrm>
                <a:off x="103235" y="122266"/>
                <a:ext cx="243402" cy="205341"/>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2" name="Shape 42"/>
              <p:cNvSpPr/>
              <p:nvPr/>
            </p:nvSpPr>
            <p:spPr>
              <a:xfrm>
                <a:off x="685046" y="45444"/>
                <a:ext cx="3704422" cy="358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a:solidFill>
                      <a:srgbClr val="515151"/>
                    </a:solidFill>
                  </a:rPr>
                  <a:t>High Degree of Customization</a:t>
                </a:r>
              </a:p>
            </p:txBody>
          </p:sp>
        </p:grpSp>
        <p:grpSp>
          <p:nvGrpSpPr>
            <p:cNvPr id="48" name="Group 48"/>
            <p:cNvGrpSpPr/>
            <p:nvPr/>
          </p:nvGrpSpPr>
          <p:grpSpPr>
            <a:xfrm>
              <a:off x="5900344" y="0"/>
              <a:ext cx="5396245" cy="2314293"/>
              <a:chOff x="0" y="0"/>
              <a:chExt cx="5396244" cy="2314292"/>
            </a:xfrm>
          </p:grpSpPr>
          <p:sp>
            <p:nvSpPr>
              <p:cNvPr id="44" name="Shape 44"/>
              <p:cNvSpPr/>
              <p:nvPr/>
            </p:nvSpPr>
            <p:spPr>
              <a:xfrm>
                <a:off x="5" y="504542"/>
                <a:ext cx="5396240" cy="1809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a:solidFill>
                      <a:srgbClr val="515151"/>
                    </a:solidFill>
                  </a:rPr>
                  <a:t>DMS’s networked, global organization allows a high degree of flexibility to initiate, conduct and manage projects. DMS’s global network can work on aspects of a project almost on a 24/7 basis. The greatest benefit is that we have quick project turnover times compared to our clients and to the delight of our customers.</a:t>
                </a:r>
              </a:p>
            </p:txBody>
          </p:sp>
          <p:sp>
            <p:nvSpPr>
              <p:cNvPr id="45" name="Shape 45"/>
              <p:cNvSpPr/>
              <p:nvPr/>
            </p:nvSpPr>
            <p:spPr>
              <a:xfrm>
                <a:off x="0" y="0"/>
                <a:ext cx="449850" cy="4498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6" name="Shape 46"/>
              <p:cNvSpPr/>
              <p:nvPr/>
            </p:nvSpPr>
            <p:spPr>
              <a:xfrm>
                <a:off x="103235" y="122266"/>
                <a:ext cx="243402" cy="205341"/>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47" name="Shape 47"/>
              <p:cNvSpPr/>
              <p:nvPr/>
            </p:nvSpPr>
            <p:spPr>
              <a:xfrm>
                <a:off x="685046" y="45444"/>
                <a:ext cx="3704422" cy="358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a:solidFill>
                      <a:srgbClr val="515151"/>
                    </a:solidFill>
                  </a:rPr>
                  <a:t>Flexibility &amp; Timeliness</a:t>
                </a:r>
              </a:p>
            </p:txBody>
          </p:sp>
        </p:grpSp>
        <p:grpSp>
          <p:nvGrpSpPr>
            <p:cNvPr id="53" name="Group 53"/>
            <p:cNvGrpSpPr/>
            <p:nvPr/>
          </p:nvGrpSpPr>
          <p:grpSpPr>
            <a:xfrm>
              <a:off x="0" y="2240821"/>
              <a:ext cx="5396245" cy="2000603"/>
              <a:chOff x="0" y="0"/>
              <a:chExt cx="5396244" cy="2000602"/>
            </a:xfrm>
          </p:grpSpPr>
          <p:sp>
            <p:nvSpPr>
              <p:cNvPr id="49" name="Shape 49"/>
              <p:cNvSpPr/>
              <p:nvPr/>
            </p:nvSpPr>
            <p:spPr>
              <a:xfrm>
                <a:off x="5" y="504542"/>
                <a:ext cx="5396240" cy="14960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a:solidFill>
                      <a:srgbClr val="515151"/>
                    </a:solidFill>
                  </a:rPr>
                  <a:t>DMS’s operating framework and collaborative environment enables innovation. A hallmark of this approach is that DMS provides unique approaches to address complex research questions such as our approach to ‘phenotyping studies’.</a:t>
                </a:r>
              </a:p>
            </p:txBody>
          </p:sp>
          <p:sp>
            <p:nvSpPr>
              <p:cNvPr id="50" name="Shape 50"/>
              <p:cNvSpPr/>
              <p:nvPr/>
            </p:nvSpPr>
            <p:spPr>
              <a:xfrm>
                <a:off x="0" y="0"/>
                <a:ext cx="449850" cy="449851"/>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1" name="Shape 51"/>
              <p:cNvSpPr/>
              <p:nvPr/>
            </p:nvSpPr>
            <p:spPr>
              <a:xfrm>
                <a:off x="103235" y="122266"/>
                <a:ext cx="243402" cy="205341"/>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2" name="Shape 52"/>
              <p:cNvSpPr/>
              <p:nvPr/>
            </p:nvSpPr>
            <p:spPr>
              <a:xfrm>
                <a:off x="685046" y="45444"/>
                <a:ext cx="3704422" cy="358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a:solidFill>
                      <a:srgbClr val="515151"/>
                    </a:solidFill>
                  </a:rPr>
                  <a:t>High Degree of Innovation</a:t>
                </a:r>
              </a:p>
            </p:txBody>
          </p:sp>
        </p:grpSp>
        <p:grpSp>
          <p:nvGrpSpPr>
            <p:cNvPr id="58" name="Group 58"/>
            <p:cNvGrpSpPr/>
            <p:nvPr/>
          </p:nvGrpSpPr>
          <p:grpSpPr>
            <a:xfrm>
              <a:off x="5900344" y="2580219"/>
              <a:ext cx="5396245" cy="2314293"/>
              <a:chOff x="0" y="0"/>
              <a:chExt cx="5396244" cy="2314292"/>
            </a:xfrm>
          </p:grpSpPr>
          <p:sp>
            <p:nvSpPr>
              <p:cNvPr id="54" name="Shape 54"/>
              <p:cNvSpPr/>
              <p:nvPr/>
            </p:nvSpPr>
            <p:spPr>
              <a:xfrm>
                <a:off x="5" y="504542"/>
                <a:ext cx="5396240" cy="1809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a:solidFill>
                      <a:srgbClr val="515151"/>
                    </a:solidFill>
                  </a:rPr>
                  <a:t>Although DMS is a global networked consultancy, it remains committed to the quality of its deliverables and the integrity of its processes. DMS has an active quality assurance process in place, supported by a number of SOPs addressing various research and business related processes. </a:t>
                </a:r>
              </a:p>
            </p:txBody>
          </p:sp>
          <p:sp>
            <p:nvSpPr>
              <p:cNvPr id="55" name="Shape 55"/>
              <p:cNvSpPr/>
              <p:nvPr/>
            </p:nvSpPr>
            <p:spPr>
              <a:xfrm>
                <a:off x="0" y="0"/>
                <a:ext cx="449850" cy="4498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6" name="Shape 56"/>
              <p:cNvSpPr/>
              <p:nvPr/>
            </p:nvSpPr>
            <p:spPr>
              <a:xfrm>
                <a:off x="103235" y="122266"/>
                <a:ext cx="243402" cy="205341"/>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57" name="Shape 57"/>
              <p:cNvSpPr/>
              <p:nvPr/>
            </p:nvSpPr>
            <p:spPr>
              <a:xfrm>
                <a:off x="685046" y="45444"/>
                <a:ext cx="3704422" cy="358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a:solidFill>
                      <a:srgbClr val="515151"/>
                    </a:solidFill>
                  </a:rPr>
                  <a:t>Commitment to Quality</a:t>
                </a:r>
              </a:p>
            </p:txBody>
          </p:sp>
        </p:grpSp>
        <p:grpSp>
          <p:nvGrpSpPr>
            <p:cNvPr id="63" name="Group 63"/>
            <p:cNvGrpSpPr/>
            <p:nvPr/>
          </p:nvGrpSpPr>
          <p:grpSpPr>
            <a:xfrm>
              <a:off x="0" y="4480543"/>
              <a:ext cx="5396245" cy="1686912"/>
              <a:chOff x="0" y="0"/>
              <a:chExt cx="5396244" cy="1686911"/>
            </a:xfrm>
          </p:grpSpPr>
          <p:sp>
            <p:nvSpPr>
              <p:cNvPr id="59" name="Shape 59"/>
              <p:cNvSpPr/>
              <p:nvPr/>
            </p:nvSpPr>
            <p:spPr>
              <a:xfrm>
                <a:off x="5" y="504541"/>
                <a:ext cx="5396240" cy="11823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a:solidFill>
                      <a:srgbClr val="515151"/>
                    </a:solidFill>
                  </a:rPr>
                  <a:t>DMS’s organizational structure and operating framework enables a competitive cost structure compared to other consulting companies. DMS seeks out the best terms from its network for its clients. </a:t>
                </a:r>
              </a:p>
            </p:txBody>
          </p:sp>
          <p:sp>
            <p:nvSpPr>
              <p:cNvPr id="60" name="Shape 60"/>
              <p:cNvSpPr/>
              <p:nvPr/>
            </p:nvSpPr>
            <p:spPr>
              <a:xfrm>
                <a:off x="0" y="0"/>
                <a:ext cx="449850" cy="4498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8D35E"/>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61" name="Shape 61"/>
              <p:cNvSpPr/>
              <p:nvPr/>
            </p:nvSpPr>
            <p:spPr>
              <a:xfrm>
                <a:off x="103235" y="122266"/>
                <a:ext cx="243402" cy="205341"/>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62" name="Shape 62"/>
              <p:cNvSpPr/>
              <p:nvPr/>
            </p:nvSpPr>
            <p:spPr>
              <a:xfrm>
                <a:off x="685046" y="45443"/>
                <a:ext cx="3704422" cy="358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a:solidFill>
                      <a:srgbClr val="515151"/>
                    </a:solidFill>
                  </a:rPr>
                  <a:t>Competitive Cost</a:t>
                </a:r>
              </a:p>
            </p:txBody>
          </p:sp>
        </p:grpSp>
        <p:grpSp>
          <p:nvGrpSpPr>
            <p:cNvPr id="68" name="Group 68"/>
            <p:cNvGrpSpPr/>
            <p:nvPr/>
          </p:nvGrpSpPr>
          <p:grpSpPr>
            <a:xfrm>
              <a:off x="5900344" y="5114994"/>
              <a:ext cx="5396245" cy="1059533"/>
              <a:chOff x="0" y="0"/>
              <a:chExt cx="5396244" cy="1059531"/>
            </a:xfrm>
          </p:grpSpPr>
          <p:sp>
            <p:nvSpPr>
              <p:cNvPr id="64" name="Shape 64"/>
              <p:cNvSpPr/>
              <p:nvPr/>
            </p:nvSpPr>
            <p:spPr>
              <a:xfrm>
                <a:off x="5" y="504541"/>
                <a:ext cx="5396240" cy="5549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a:solidFill>
                      <a:srgbClr val="515151"/>
                    </a:solidFill>
                  </a:rPr>
                  <a:t>DMS is a well-known and respected company within HEOR.</a:t>
                </a:r>
              </a:p>
            </p:txBody>
          </p:sp>
          <p:sp>
            <p:nvSpPr>
              <p:cNvPr id="65" name="Shape 65"/>
              <p:cNvSpPr/>
              <p:nvPr/>
            </p:nvSpPr>
            <p:spPr>
              <a:xfrm>
                <a:off x="0" y="0"/>
                <a:ext cx="449850" cy="4498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66" name="Shape 66"/>
              <p:cNvSpPr/>
              <p:nvPr/>
            </p:nvSpPr>
            <p:spPr>
              <a:xfrm>
                <a:off x="103235" y="122266"/>
                <a:ext cx="243402" cy="205341"/>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67" name="Shape 67"/>
              <p:cNvSpPr/>
              <p:nvPr/>
            </p:nvSpPr>
            <p:spPr>
              <a:xfrm>
                <a:off x="685046" y="45443"/>
                <a:ext cx="3704422" cy="358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a:solidFill>
                      <a:srgbClr val="515151"/>
                    </a:solidFill>
                  </a:rPr>
                  <a:t>Brand Recognition</a:t>
                </a:r>
              </a:p>
            </p:txBody>
          </p:sp>
        </p:gr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iterate>
                                    <p:tmAbs val="0"/>
                                  </p:iterate>
                                  <p:childTnLst>
                                    <p:set>
                                      <p:cBhvr>
                                        <p:cTn id="10" fill="hold"/>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dvAuto="0"/>
      <p:bldP spid="69"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p:nvPr/>
        </p:nvSpPr>
        <p:spPr>
          <a:xfrm>
            <a:off x="898424" y="1331129"/>
            <a:ext cx="9232666"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Value Proposition Work Stream  </a:t>
            </a:r>
          </a:p>
        </p:txBody>
      </p:sp>
      <p:grpSp>
        <p:nvGrpSpPr>
          <p:cNvPr id="84" name="Group 84"/>
          <p:cNvGrpSpPr/>
          <p:nvPr/>
        </p:nvGrpSpPr>
        <p:grpSpPr>
          <a:xfrm>
            <a:off x="8778874" y="2935846"/>
            <a:ext cx="3295284" cy="5561972"/>
            <a:chOff x="0" y="0"/>
            <a:chExt cx="3295283" cy="5561970"/>
          </a:xfrm>
        </p:grpSpPr>
        <p:grpSp>
          <p:nvGrpSpPr>
            <p:cNvPr id="78" name="Group 78"/>
            <p:cNvGrpSpPr/>
            <p:nvPr/>
          </p:nvGrpSpPr>
          <p:grpSpPr>
            <a:xfrm>
              <a:off x="-1" y="0"/>
              <a:ext cx="3295285" cy="5561971"/>
              <a:chOff x="0" y="0"/>
              <a:chExt cx="3295283" cy="5561970"/>
            </a:xfrm>
          </p:grpSpPr>
          <p:sp>
            <p:nvSpPr>
              <p:cNvPr id="72" name="Shape 72"/>
              <p:cNvSpPr/>
              <p:nvPr/>
            </p:nvSpPr>
            <p:spPr>
              <a:xfrm>
                <a:off x="7519" y="1532063"/>
                <a:ext cx="3287765" cy="3869550"/>
              </a:xfrm>
              <a:prstGeom prst="rect">
                <a:avLst/>
              </a:prstGeom>
              <a:solidFill>
                <a:srgbClr val="FFFFFF"/>
              </a:solid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73" name="Shape 73"/>
              <p:cNvSpPr/>
              <p:nvPr/>
            </p:nvSpPr>
            <p:spPr>
              <a:xfrm>
                <a:off x="0" y="0"/>
                <a:ext cx="3281403" cy="9074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
                    </a:lnTo>
                    <a:lnTo>
                      <a:pt x="2714" y="10800"/>
                    </a:lnTo>
                    <a:lnTo>
                      <a:pt x="0" y="21411"/>
                    </a:lnTo>
                    <a:lnTo>
                      <a:pt x="0" y="21600"/>
                    </a:lnTo>
                    <a:lnTo>
                      <a:pt x="18849" y="21600"/>
                    </a:lnTo>
                    <a:lnTo>
                      <a:pt x="18849" y="21560"/>
                    </a:lnTo>
                    <a:lnTo>
                      <a:pt x="21600" y="10800"/>
                    </a:lnTo>
                    <a:lnTo>
                      <a:pt x="18849" y="40"/>
                    </a:lnTo>
                    <a:lnTo>
                      <a:pt x="18849" y="0"/>
                    </a:lnTo>
                    <a:lnTo>
                      <a:pt x="0" y="0"/>
                    </a:ln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74" name="Shape 74"/>
              <p:cNvSpPr/>
              <p:nvPr/>
            </p:nvSpPr>
            <p:spPr>
              <a:xfrm>
                <a:off x="1153047" y="274212"/>
                <a:ext cx="975308" cy="358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solidFill>
                      <a:srgbClr val="FFFFFF"/>
                    </a:solidFill>
                  </a:defRPr>
                </a:lvl1pPr>
              </a:lstStyle>
              <a:p>
                <a:pPr lvl="0">
                  <a:defRPr sz="1800">
                    <a:solidFill>
                      <a:srgbClr val="000000"/>
                    </a:solidFill>
                  </a:defRPr>
                </a:pPr>
                <a:r>
                  <a:rPr sz="2000">
                    <a:solidFill>
                      <a:srgbClr val="FFFFFF"/>
                    </a:solidFill>
                  </a:rPr>
                  <a:t>Value</a:t>
                </a:r>
              </a:p>
            </p:txBody>
          </p:sp>
          <p:sp>
            <p:nvSpPr>
              <p:cNvPr id="75" name="Shape 75"/>
              <p:cNvSpPr/>
              <p:nvPr/>
            </p:nvSpPr>
            <p:spPr>
              <a:xfrm>
                <a:off x="566073" y="2497461"/>
                <a:ext cx="2558011" cy="3064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spcBef>
                    <a:spcPts val="0"/>
                  </a:spcBef>
                  <a:defRPr sz="1800">
                    <a:solidFill>
                      <a:srgbClr val="000000"/>
                    </a:solidFill>
                  </a:defRPr>
                </a:pPr>
                <a:r>
                  <a:rPr sz="1600">
                    <a:solidFill>
                      <a:srgbClr val="515151"/>
                    </a:solidFill>
                  </a:rPr>
                  <a:t>Global Value Dossiers, HTA’s &amp; local submissions</a:t>
                </a:r>
              </a:p>
              <a:p>
                <a:pPr lvl="0">
                  <a:spcBef>
                    <a:spcPts val="0"/>
                  </a:spcBef>
                  <a:defRPr sz="1800">
                    <a:solidFill>
                      <a:srgbClr val="000000"/>
                    </a:solidFill>
                  </a:defRPr>
                </a:pPr>
                <a:r>
                  <a:rPr sz="1600">
                    <a:solidFill>
                      <a:srgbClr val="515151"/>
                    </a:solidFill>
                  </a:rPr>
                  <a:t>Peer-reviewed publications &amp; presentations</a:t>
                </a:r>
              </a:p>
              <a:p>
                <a:pPr lvl="0">
                  <a:spcBef>
                    <a:spcPts val="0"/>
                  </a:spcBef>
                  <a:defRPr sz="1800">
                    <a:solidFill>
                      <a:srgbClr val="000000"/>
                    </a:solidFill>
                  </a:defRPr>
                </a:pPr>
                <a:r>
                  <a:rPr sz="1600">
                    <a:solidFill>
                      <a:srgbClr val="515151"/>
                    </a:solidFill>
                  </a:rPr>
                  <a:t>Interactive and comprehensive value tools</a:t>
                </a:r>
              </a:p>
              <a:p>
                <a:pPr lvl="0">
                  <a:spcBef>
                    <a:spcPts val="0"/>
                  </a:spcBef>
                  <a:defRPr sz="1800">
                    <a:solidFill>
                      <a:srgbClr val="000000"/>
                    </a:solidFill>
                  </a:defRPr>
                </a:pPr>
                <a:r>
                  <a:rPr sz="1600">
                    <a:solidFill>
                      <a:srgbClr val="515151"/>
                    </a:solidFill>
                  </a:rPr>
                  <a:t>Training and mentoring activities</a:t>
                </a:r>
              </a:p>
            </p:txBody>
          </p:sp>
          <p:sp>
            <p:nvSpPr>
              <p:cNvPr id="76" name="Shape 76"/>
              <p:cNvSpPr/>
              <p:nvPr/>
            </p:nvSpPr>
            <p:spPr>
              <a:xfrm>
                <a:off x="7739" y="1481530"/>
                <a:ext cx="3287329" cy="704429"/>
              </a:xfrm>
              <a:prstGeom prst="rect">
                <a:avLst/>
              </a:pr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77" name="Shape 77"/>
              <p:cNvSpPr/>
              <p:nvPr/>
            </p:nvSpPr>
            <p:spPr>
              <a:xfrm>
                <a:off x="434803" y="1456131"/>
                <a:ext cx="2558011" cy="7552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2000">
                    <a:solidFill>
                      <a:srgbClr val="FFFFFF"/>
                    </a:solidFill>
                  </a:defRPr>
                </a:lvl1pPr>
              </a:lstStyle>
              <a:p>
                <a:pPr lvl="0">
                  <a:defRPr sz="1800">
                    <a:solidFill>
                      <a:srgbClr val="000000"/>
                    </a:solidFill>
                  </a:defRPr>
                </a:pPr>
                <a:r>
                  <a:rPr sz="2000">
                    <a:solidFill>
                      <a:srgbClr val="FFFFFF"/>
                    </a:solidFill>
                  </a:rPr>
                  <a:t>Communicating Value</a:t>
                </a:r>
              </a:p>
            </p:txBody>
          </p:sp>
        </p:grpSp>
        <p:sp>
          <p:nvSpPr>
            <p:cNvPr id="79" name="Shape 79"/>
            <p:cNvSpPr/>
            <p:nvPr/>
          </p:nvSpPr>
          <p:spPr>
            <a:xfrm>
              <a:off x="250574" y="2560644"/>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7BBBB5"/>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80" name="Shape 80"/>
            <p:cNvSpPr/>
            <p:nvPr/>
          </p:nvSpPr>
          <p:spPr>
            <a:xfrm>
              <a:off x="259538" y="3191981"/>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7BBBB5"/>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81" name="Shape 81"/>
            <p:cNvSpPr/>
            <p:nvPr/>
          </p:nvSpPr>
          <p:spPr>
            <a:xfrm>
              <a:off x="253087" y="4155774"/>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7BBBB5"/>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82" name="Shape 82"/>
            <p:cNvSpPr/>
            <p:nvPr/>
          </p:nvSpPr>
          <p:spPr>
            <a:xfrm>
              <a:off x="253087" y="4780460"/>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7BBBB5"/>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83" name="Shape 83"/>
            <p:cNvSpPr/>
            <p:nvPr/>
          </p:nvSpPr>
          <p:spPr>
            <a:xfrm>
              <a:off x="652157" y="317797"/>
              <a:ext cx="341494" cy="271803"/>
            </a:xfrm>
            <a:custGeom>
              <a:avLst/>
              <a:gdLst/>
              <a:ahLst/>
              <a:cxnLst>
                <a:cxn ang="0">
                  <a:pos x="wd2" y="hd2"/>
                </a:cxn>
                <a:cxn ang="5400000">
                  <a:pos x="wd2" y="hd2"/>
                </a:cxn>
                <a:cxn ang="10800000">
                  <a:pos x="wd2" y="hd2"/>
                </a:cxn>
                <a:cxn ang="16200000">
                  <a:pos x="wd2" y="hd2"/>
                </a:cxn>
              </a:cxnLst>
              <a:rect l="0" t="0" r="r" b="b"/>
              <a:pathLst>
                <a:path w="21492" h="21471" extrusionOk="0">
                  <a:moveTo>
                    <a:pt x="21150" y="256"/>
                  </a:moveTo>
                  <a:lnTo>
                    <a:pt x="16075" y="10635"/>
                  </a:lnTo>
                  <a:cubicBezTo>
                    <a:pt x="15886" y="11020"/>
                    <a:pt x="15517" y="11083"/>
                    <a:pt x="15255" y="10775"/>
                  </a:cubicBezTo>
                  <a:lnTo>
                    <a:pt x="12800" y="7889"/>
                  </a:lnTo>
                  <a:cubicBezTo>
                    <a:pt x="12537" y="7581"/>
                    <a:pt x="12160" y="7636"/>
                    <a:pt x="11960" y="8013"/>
                  </a:cubicBezTo>
                  <a:lnTo>
                    <a:pt x="8514" y="14537"/>
                  </a:lnTo>
                  <a:cubicBezTo>
                    <a:pt x="8316" y="14915"/>
                    <a:pt x="7936" y="14973"/>
                    <a:pt x="7669" y="14669"/>
                  </a:cubicBezTo>
                  <a:lnTo>
                    <a:pt x="6063" y="12831"/>
                  </a:lnTo>
                  <a:cubicBezTo>
                    <a:pt x="5798" y="12528"/>
                    <a:pt x="5397" y="12566"/>
                    <a:pt x="5171" y="12919"/>
                  </a:cubicBezTo>
                  <a:lnTo>
                    <a:pt x="116" y="20830"/>
                  </a:lnTo>
                  <a:cubicBezTo>
                    <a:pt x="-108" y="21183"/>
                    <a:pt x="3" y="21471"/>
                    <a:pt x="361" y="21471"/>
                  </a:cubicBezTo>
                  <a:lnTo>
                    <a:pt x="21492" y="21471"/>
                  </a:lnTo>
                  <a:lnTo>
                    <a:pt x="21492" y="378"/>
                  </a:lnTo>
                  <a:cubicBezTo>
                    <a:pt x="21492" y="-74"/>
                    <a:pt x="21338" y="-129"/>
                    <a:pt x="21150" y="256"/>
                  </a:cubicBezTo>
                  <a:close/>
                </a:path>
              </a:pathLst>
            </a:custGeom>
            <a:solidFill>
              <a:srgbClr val="FFFFFF"/>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grpSp>
        <p:nvGrpSpPr>
          <p:cNvPr id="98" name="Group 98"/>
          <p:cNvGrpSpPr/>
          <p:nvPr/>
        </p:nvGrpSpPr>
        <p:grpSpPr>
          <a:xfrm>
            <a:off x="934245" y="2935846"/>
            <a:ext cx="3287766" cy="5401613"/>
            <a:chOff x="0" y="0"/>
            <a:chExt cx="3287764" cy="5401611"/>
          </a:xfrm>
        </p:grpSpPr>
        <p:sp>
          <p:nvSpPr>
            <p:cNvPr id="85" name="Shape 85"/>
            <p:cNvSpPr/>
            <p:nvPr/>
          </p:nvSpPr>
          <p:spPr>
            <a:xfrm>
              <a:off x="0" y="1532062"/>
              <a:ext cx="3287765" cy="3869550"/>
            </a:xfrm>
            <a:prstGeom prst="rect">
              <a:avLst/>
            </a:prstGeom>
            <a:solidFill>
              <a:srgbClr val="FFFFFF"/>
            </a:solid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86" name="Shape 86"/>
            <p:cNvSpPr/>
            <p:nvPr/>
          </p:nvSpPr>
          <p:spPr>
            <a:xfrm>
              <a:off x="3181" y="0"/>
              <a:ext cx="3281402" cy="9074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
                  </a:lnTo>
                  <a:lnTo>
                    <a:pt x="2714" y="10800"/>
                  </a:lnTo>
                  <a:lnTo>
                    <a:pt x="0" y="21411"/>
                  </a:lnTo>
                  <a:lnTo>
                    <a:pt x="0" y="21600"/>
                  </a:lnTo>
                  <a:lnTo>
                    <a:pt x="18849" y="21600"/>
                  </a:lnTo>
                  <a:lnTo>
                    <a:pt x="18849" y="21560"/>
                  </a:lnTo>
                  <a:lnTo>
                    <a:pt x="21600" y="10800"/>
                  </a:lnTo>
                  <a:lnTo>
                    <a:pt x="18849" y="40"/>
                  </a:lnTo>
                  <a:lnTo>
                    <a:pt x="18849" y="0"/>
                  </a:lnTo>
                  <a:lnTo>
                    <a:pt x="0" y="0"/>
                  </a:ln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87" name="Shape 87"/>
            <p:cNvSpPr/>
            <p:nvPr/>
          </p:nvSpPr>
          <p:spPr>
            <a:xfrm>
              <a:off x="433726" y="2486878"/>
              <a:ext cx="2709469" cy="1809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spcBef>
                  <a:spcPts val="0"/>
                </a:spcBef>
                <a:defRPr sz="1800">
                  <a:solidFill>
                    <a:srgbClr val="000000"/>
                  </a:solidFill>
                </a:defRPr>
              </a:pPr>
              <a:r>
                <a:rPr sz="1600" dirty="0">
                  <a:solidFill>
                    <a:srgbClr val="515151"/>
                  </a:solidFill>
                </a:rPr>
                <a:t>Competitive analysis</a:t>
              </a:r>
            </a:p>
            <a:p>
              <a:pPr lvl="0">
                <a:spcBef>
                  <a:spcPts val="0"/>
                </a:spcBef>
                <a:defRPr sz="1800">
                  <a:solidFill>
                    <a:srgbClr val="000000"/>
                  </a:solidFill>
                </a:defRPr>
              </a:pPr>
              <a:r>
                <a:rPr sz="1600" dirty="0">
                  <a:solidFill>
                    <a:srgbClr val="515151"/>
                  </a:solidFill>
                </a:rPr>
                <a:t>Commercial valuation</a:t>
              </a:r>
            </a:p>
            <a:p>
              <a:pPr lvl="0">
                <a:spcBef>
                  <a:spcPts val="0"/>
                </a:spcBef>
                <a:defRPr sz="1800">
                  <a:solidFill>
                    <a:srgbClr val="000000"/>
                  </a:solidFill>
                </a:defRPr>
              </a:pPr>
              <a:r>
                <a:rPr sz="1600" dirty="0">
                  <a:solidFill>
                    <a:srgbClr val="515151"/>
                  </a:solidFill>
                </a:rPr>
                <a:t>Positioning &amp; differentiation</a:t>
              </a:r>
            </a:p>
            <a:p>
              <a:pPr lvl="0">
                <a:spcBef>
                  <a:spcPts val="0"/>
                </a:spcBef>
                <a:defRPr sz="1800">
                  <a:solidFill>
                    <a:srgbClr val="000000"/>
                  </a:solidFill>
                </a:defRPr>
              </a:pPr>
              <a:r>
                <a:rPr sz="1600" dirty="0">
                  <a:solidFill>
                    <a:srgbClr val="515151"/>
                  </a:solidFill>
                </a:rPr>
                <a:t>Unmet needs</a:t>
              </a:r>
            </a:p>
            <a:p>
              <a:pPr lvl="0">
                <a:spcBef>
                  <a:spcPts val="0"/>
                </a:spcBef>
                <a:defRPr sz="1800">
                  <a:solidFill>
                    <a:srgbClr val="000000"/>
                  </a:solidFill>
                </a:defRPr>
              </a:pPr>
              <a:r>
                <a:rPr sz="1600" dirty="0">
                  <a:solidFill>
                    <a:srgbClr val="515151"/>
                  </a:solidFill>
                </a:rPr>
                <a:t>BOI/COI</a:t>
              </a:r>
            </a:p>
            <a:p>
              <a:pPr lvl="0">
                <a:spcBef>
                  <a:spcPts val="0"/>
                </a:spcBef>
                <a:defRPr sz="1800">
                  <a:solidFill>
                    <a:srgbClr val="000000"/>
                  </a:solidFill>
                </a:defRPr>
              </a:pPr>
              <a:r>
                <a:rPr sz="1600" dirty="0">
                  <a:solidFill>
                    <a:srgbClr val="515151"/>
                  </a:solidFill>
                </a:rPr>
                <a:t>Comparative effectiveness</a:t>
              </a:r>
            </a:p>
          </p:txBody>
        </p:sp>
        <p:sp>
          <p:nvSpPr>
            <p:cNvPr id="88" name="Shape 88"/>
            <p:cNvSpPr/>
            <p:nvPr/>
          </p:nvSpPr>
          <p:spPr>
            <a:xfrm>
              <a:off x="207128" y="2550061"/>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7CC8EC"/>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89" name="Shape 89"/>
            <p:cNvSpPr/>
            <p:nvPr/>
          </p:nvSpPr>
          <p:spPr>
            <a:xfrm>
              <a:off x="207128" y="2864005"/>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7CC8EC"/>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90" name="Shape 90"/>
            <p:cNvSpPr/>
            <p:nvPr/>
          </p:nvSpPr>
          <p:spPr>
            <a:xfrm>
              <a:off x="207128" y="3177949"/>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7CC8EC"/>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91" name="Shape 91"/>
            <p:cNvSpPr/>
            <p:nvPr/>
          </p:nvSpPr>
          <p:spPr>
            <a:xfrm>
              <a:off x="207128" y="3491893"/>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7CC8EC"/>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92" name="Shape 92"/>
            <p:cNvSpPr/>
            <p:nvPr/>
          </p:nvSpPr>
          <p:spPr>
            <a:xfrm>
              <a:off x="207128" y="3805837"/>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7CC8EC"/>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93" name="Shape 93"/>
            <p:cNvSpPr/>
            <p:nvPr/>
          </p:nvSpPr>
          <p:spPr>
            <a:xfrm>
              <a:off x="956445" y="107841"/>
              <a:ext cx="1970003" cy="6917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p>
              <a:pPr lvl="0">
                <a:spcBef>
                  <a:spcPts val="0"/>
                </a:spcBef>
                <a:defRPr sz="1800">
                  <a:solidFill>
                    <a:srgbClr val="000000"/>
                  </a:solidFill>
                </a:defRPr>
              </a:pPr>
              <a:r>
                <a:rPr sz="2000">
                  <a:solidFill>
                    <a:srgbClr val="FFFFFF"/>
                  </a:solidFill>
                </a:rPr>
                <a:t>Strategy    </a:t>
              </a:r>
              <a:br>
                <a:rPr sz="2000">
                  <a:solidFill>
                    <a:srgbClr val="FFFFFF"/>
                  </a:solidFill>
                </a:rPr>
              </a:br>
              <a:r>
                <a:rPr sz="1600">
                  <a:solidFill>
                    <a:srgbClr val="FFFFFF"/>
                  </a:solidFill>
                </a:rPr>
                <a:t>Insights &amp; Drivers</a:t>
              </a:r>
            </a:p>
          </p:txBody>
        </p:sp>
        <p:sp>
          <p:nvSpPr>
            <p:cNvPr id="94" name="Shape 94"/>
            <p:cNvSpPr/>
            <p:nvPr/>
          </p:nvSpPr>
          <p:spPr>
            <a:xfrm>
              <a:off x="557963" y="297918"/>
              <a:ext cx="311571" cy="311567"/>
            </a:xfrm>
            <a:custGeom>
              <a:avLst/>
              <a:gdLst/>
              <a:ahLst/>
              <a:cxnLst>
                <a:cxn ang="0">
                  <a:pos x="wd2" y="hd2"/>
                </a:cxn>
                <a:cxn ang="5400000">
                  <a:pos x="wd2" y="hd2"/>
                </a:cxn>
                <a:cxn ang="10800000">
                  <a:pos x="wd2" y="hd2"/>
                </a:cxn>
                <a:cxn ang="16200000">
                  <a:pos x="wd2" y="hd2"/>
                </a:cxn>
              </a:cxnLst>
              <a:rect l="0" t="0" r="r" b="b"/>
              <a:pathLst>
                <a:path w="21395" h="21473"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95" name="Shape 95"/>
            <p:cNvSpPr/>
            <p:nvPr/>
          </p:nvSpPr>
          <p:spPr>
            <a:xfrm>
              <a:off x="218" y="1481529"/>
              <a:ext cx="3287329" cy="704429"/>
            </a:xfrm>
            <a:prstGeom prst="rect">
              <a:avLst/>
            </a:pr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96" name="Shape 96"/>
            <p:cNvSpPr/>
            <p:nvPr/>
          </p:nvSpPr>
          <p:spPr>
            <a:xfrm>
              <a:off x="456080" y="1654250"/>
              <a:ext cx="2375605" cy="358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2000">
                  <a:solidFill>
                    <a:srgbClr val="FFFFFF"/>
                  </a:solidFill>
                </a:defRPr>
              </a:lvl1pPr>
            </a:lstStyle>
            <a:p>
              <a:pPr lvl="0">
                <a:defRPr sz="1800">
                  <a:solidFill>
                    <a:srgbClr val="000000"/>
                  </a:solidFill>
                </a:defRPr>
              </a:pPr>
              <a:r>
                <a:rPr sz="2000">
                  <a:solidFill>
                    <a:srgbClr val="FFFFFF"/>
                  </a:solidFill>
                </a:rPr>
                <a:t>Uncovering Value</a:t>
              </a:r>
            </a:p>
          </p:txBody>
        </p:sp>
        <p:sp>
          <p:nvSpPr>
            <p:cNvPr id="97" name="Shape 97"/>
            <p:cNvSpPr/>
            <p:nvPr/>
          </p:nvSpPr>
          <p:spPr>
            <a:xfrm>
              <a:off x="207128" y="4119781"/>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7CC8EC"/>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grpSp>
        <p:nvGrpSpPr>
          <p:cNvPr id="114" name="Group 114"/>
          <p:cNvGrpSpPr/>
          <p:nvPr/>
        </p:nvGrpSpPr>
        <p:grpSpPr>
          <a:xfrm>
            <a:off x="4858518" y="2935847"/>
            <a:ext cx="3287765" cy="5389234"/>
            <a:chOff x="0" y="0"/>
            <a:chExt cx="3287764" cy="5389233"/>
          </a:xfrm>
        </p:grpSpPr>
        <p:grpSp>
          <p:nvGrpSpPr>
            <p:cNvPr id="106" name="Group 106"/>
            <p:cNvGrpSpPr/>
            <p:nvPr/>
          </p:nvGrpSpPr>
          <p:grpSpPr>
            <a:xfrm>
              <a:off x="0" y="0"/>
              <a:ext cx="3287765" cy="5389234"/>
              <a:chOff x="0" y="0"/>
              <a:chExt cx="3287764" cy="5389233"/>
            </a:xfrm>
          </p:grpSpPr>
          <p:sp>
            <p:nvSpPr>
              <p:cNvPr id="99" name="Shape 99"/>
              <p:cNvSpPr/>
              <p:nvPr/>
            </p:nvSpPr>
            <p:spPr>
              <a:xfrm>
                <a:off x="0" y="1532062"/>
                <a:ext cx="3287765" cy="3857172"/>
              </a:xfrm>
              <a:prstGeom prst="rect">
                <a:avLst/>
              </a:prstGeom>
              <a:solidFill>
                <a:srgbClr val="FFFFFF"/>
              </a:solid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nvGrpSpPr>
              <p:cNvPr id="105" name="Group 105"/>
              <p:cNvGrpSpPr/>
              <p:nvPr/>
            </p:nvGrpSpPr>
            <p:grpSpPr>
              <a:xfrm>
                <a:off x="217" y="0"/>
                <a:ext cx="3287329" cy="5248281"/>
                <a:chOff x="0" y="0"/>
                <a:chExt cx="3287328" cy="5248280"/>
              </a:xfrm>
            </p:grpSpPr>
            <p:sp>
              <p:nvSpPr>
                <p:cNvPr id="100" name="Shape 100"/>
                <p:cNvSpPr/>
                <p:nvPr/>
              </p:nvSpPr>
              <p:spPr>
                <a:xfrm>
                  <a:off x="4765" y="0"/>
                  <a:ext cx="3281402" cy="9074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
                      </a:lnTo>
                      <a:lnTo>
                        <a:pt x="2714" y="10800"/>
                      </a:lnTo>
                      <a:lnTo>
                        <a:pt x="0" y="21411"/>
                      </a:lnTo>
                      <a:lnTo>
                        <a:pt x="0" y="21600"/>
                      </a:lnTo>
                      <a:lnTo>
                        <a:pt x="18849" y="21600"/>
                      </a:lnTo>
                      <a:lnTo>
                        <a:pt x="18849" y="21560"/>
                      </a:lnTo>
                      <a:lnTo>
                        <a:pt x="21600" y="10800"/>
                      </a:lnTo>
                      <a:lnTo>
                        <a:pt x="18849" y="40"/>
                      </a:lnTo>
                      <a:lnTo>
                        <a:pt x="18849" y="0"/>
                      </a:lnTo>
                      <a:lnTo>
                        <a:pt x="0" y="0"/>
                      </a:lnTo>
                      <a:close/>
                    </a:path>
                  </a:pathLst>
                </a:cu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01" name="Shape 101"/>
                <p:cNvSpPr/>
                <p:nvPr/>
              </p:nvSpPr>
              <p:spPr>
                <a:xfrm>
                  <a:off x="527482" y="2497460"/>
                  <a:ext cx="2558011" cy="27508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spcBef>
                      <a:spcPts val="0"/>
                    </a:spcBef>
                    <a:defRPr sz="1800">
                      <a:solidFill>
                        <a:srgbClr val="000000"/>
                      </a:solidFill>
                    </a:defRPr>
                  </a:pPr>
                  <a:r>
                    <a:rPr sz="1600">
                      <a:solidFill>
                        <a:srgbClr val="515151"/>
                      </a:solidFill>
                    </a:rPr>
                    <a:t>Integral HEOR plan &amp; strategy</a:t>
                  </a:r>
                </a:p>
                <a:p>
                  <a:pPr lvl="0">
                    <a:spcBef>
                      <a:spcPts val="0"/>
                    </a:spcBef>
                    <a:defRPr sz="1800">
                      <a:solidFill>
                        <a:srgbClr val="000000"/>
                      </a:solidFill>
                    </a:defRPr>
                  </a:pPr>
                  <a:r>
                    <a:rPr sz="1600">
                      <a:solidFill>
                        <a:srgbClr val="515151"/>
                      </a:solidFill>
                    </a:rPr>
                    <a:t>Economic models</a:t>
                  </a:r>
                </a:p>
                <a:p>
                  <a:pPr lvl="0">
                    <a:spcBef>
                      <a:spcPts val="0"/>
                    </a:spcBef>
                    <a:defRPr sz="1800">
                      <a:solidFill>
                        <a:srgbClr val="000000"/>
                      </a:solidFill>
                    </a:defRPr>
                  </a:pPr>
                  <a:r>
                    <a:rPr sz="1600">
                      <a:solidFill>
                        <a:srgbClr val="515151"/>
                      </a:solidFill>
                    </a:rPr>
                    <a:t>PRO’s</a:t>
                  </a:r>
                </a:p>
                <a:p>
                  <a:pPr lvl="0">
                    <a:spcBef>
                      <a:spcPts val="0"/>
                    </a:spcBef>
                    <a:defRPr sz="1800">
                      <a:solidFill>
                        <a:srgbClr val="000000"/>
                      </a:solidFill>
                    </a:defRPr>
                  </a:pPr>
                  <a:r>
                    <a:rPr sz="1600">
                      <a:solidFill>
                        <a:srgbClr val="515151"/>
                      </a:solidFill>
                    </a:rPr>
                    <a:t>Retrospective DB analyses</a:t>
                  </a:r>
                </a:p>
                <a:p>
                  <a:pPr lvl="0">
                    <a:spcBef>
                      <a:spcPts val="0"/>
                    </a:spcBef>
                    <a:defRPr sz="1800">
                      <a:solidFill>
                        <a:srgbClr val="000000"/>
                      </a:solidFill>
                    </a:defRPr>
                  </a:pPr>
                  <a:r>
                    <a:rPr sz="1600">
                      <a:solidFill>
                        <a:srgbClr val="515151"/>
                      </a:solidFill>
                    </a:rPr>
                    <a:t>Prospective data collection initiatives</a:t>
                  </a:r>
                </a:p>
                <a:p>
                  <a:pPr lvl="0">
                    <a:spcBef>
                      <a:spcPts val="0"/>
                    </a:spcBef>
                    <a:defRPr sz="1800">
                      <a:solidFill>
                        <a:srgbClr val="000000"/>
                      </a:solidFill>
                    </a:defRPr>
                  </a:pPr>
                  <a:r>
                    <a:rPr sz="1600">
                      <a:solidFill>
                        <a:srgbClr val="515151"/>
                      </a:solidFill>
                    </a:rPr>
                    <a:t>P&amp;R and MA perspectives</a:t>
                  </a:r>
                </a:p>
              </p:txBody>
            </p:sp>
            <p:sp>
              <p:nvSpPr>
                <p:cNvPr id="102" name="Shape 102"/>
                <p:cNvSpPr/>
                <p:nvPr/>
              </p:nvSpPr>
              <p:spPr>
                <a:xfrm>
                  <a:off x="1044104" y="274211"/>
                  <a:ext cx="1556690" cy="358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solidFill>
                        <a:srgbClr val="FFFFFF"/>
                      </a:solidFill>
                    </a:defRPr>
                  </a:lvl1pPr>
                </a:lstStyle>
                <a:p>
                  <a:pPr lvl="0">
                    <a:defRPr sz="1800">
                      <a:solidFill>
                        <a:srgbClr val="000000"/>
                      </a:solidFill>
                    </a:defRPr>
                  </a:pPr>
                  <a:r>
                    <a:rPr sz="2000">
                      <a:solidFill>
                        <a:srgbClr val="FFFFFF"/>
                      </a:solidFill>
                    </a:rPr>
                    <a:t>Evidence</a:t>
                  </a:r>
                </a:p>
              </p:txBody>
            </p:sp>
            <p:sp>
              <p:nvSpPr>
                <p:cNvPr id="103" name="Shape 103"/>
                <p:cNvSpPr/>
                <p:nvPr/>
              </p:nvSpPr>
              <p:spPr>
                <a:xfrm>
                  <a:off x="0" y="1481529"/>
                  <a:ext cx="3287329" cy="704429"/>
                </a:xfrm>
                <a:prstGeom prst="rect">
                  <a:avLst/>
                </a:pr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04" name="Shape 104"/>
                <p:cNvSpPr/>
                <p:nvPr/>
              </p:nvSpPr>
              <p:spPr>
                <a:xfrm>
                  <a:off x="459466" y="1654250"/>
                  <a:ext cx="2371999" cy="358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0"/>
                    </a:spcBef>
                    <a:defRPr sz="2000">
                      <a:solidFill>
                        <a:srgbClr val="FFFFFF"/>
                      </a:solidFill>
                    </a:defRPr>
                  </a:lvl1pPr>
                </a:lstStyle>
                <a:p>
                  <a:pPr lvl="0">
                    <a:defRPr sz="1800">
                      <a:solidFill>
                        <a:srgbClr val="000000"/>
                      </a:solidFill>
                    </a:defRPr>
                  </a:pPr>
                  <a:r>
                    <a:rPr sz="2000">
                      <a:solidFill>
                        <a:srgbClr val="FFFFFF"/>
                      </a:solidFill>
                    </a:rPr>
                    <a:t>Generating Value</a:t>
                  </a:r>
                </a:p>
              </p:txBody>
            </p:sp>
          </p:grpSp>
        </p:grpSp>
        <p:sp>
          <p:nvSpPr>
            <p:cNvPr id="107" name="Shape 107"/>
            <p:cNvSpPr/>
            <p:nvPr/>
          </p:nvSpPr>
          <p:spPr>
            <a:xfrm>
              <a:off x="233367" y="2560642"/>
              <a:ext cx="140251" cy="118321"/>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47264"/>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08" name="Shape 108"/>
            <p:cNvSpPr/>
            <p:nvPr/>
          </p:nvSpPr>
          <p:spPr>
            <a:xfrm>
              <a:off x="233367" y="3191980"/>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47264"/>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09" name="Shape 109"/>
            <p:cNvSpPr/>
            <p:nvPr/>
          </p:nvSpPr>
          <p:spPr>
            <a:xfrm>
              <a:off x="233367" y="3513245"/>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47264"/>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10" name="Shape 110"/>
            <p:cNvSpPr/>
            <p:nvPr/>
          </p:nvSpPr>
          <p:spPr>
            <a:xfrm>
              <a:off x="233367" y="3834509"/>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47264"/>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11" name="Shape 111"/>
            <p:cNvSpPr/>
            <p:nvPr/>
          </p:nvSpPr>
          <p:spPr>
            <a:xfrm>
              <a:off x="233367" y="4155773"/>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47264"/>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12" name="Shape 112"/>
            <p:cNvSpPr/>
            <p:nvPr/>
          </p:nvSpPr>
          <p:spPr>
            <a:xfrm>
              <a:off x="618985" y="317800"/>
              <a:ext cx="311575" cy="271811"/>
            </a:xfrm>
            <a:custGeom>
              <a:avLst/>
              <a:gdLst/>
              <a:ahLst/>
              <a:cxnLst>
                <a:cxn ang="0">
                  <a:pos x="wd2" y="hd2"/>
                </a:cxn>
                <a:cxn ang="5400000">
                  <a:pos x="wd2" y="hd2"/>
                </a:cxn>
                <a:cxn ang="10800000">
                  <a:pos x="wd2" y="hd2"/>
                </a:cxn>
                <a:cxn ang="16200000">
                  <a:pos x="wd2" y="hd2"/>
                </a:cxn>
              </a:cxnLst>
              <a:rect l="0" t="0" r="r" b="b"/>
              <a:pathLst>
                <a:path w="21600" h="21600" extrusionOk="0">
                  <a:moveTo>
                    <a:pt x="11374" y="5005"/>
                  </a:moveTo>
                  <a:lnTo>
                    <a:pt x="11374" y="11183"/>
                  </a:lnTo>
                  <a:lnTo>
                    <a:pt x="14828" y="15139"/>
                  </a:lnTo>
                  <a:lnTo>
                    <a:pt x="15965" y="13835"/>
                  </a:lnTo>
                  <a:lnTo>
                    <a:pt x="12983" y="10419"/>
                  </a:lnTo>
                  <a:lnTo>
                    <a:pt x="12983" y="5005"/>
                  </a:lnTo>
                  <a:cubicBezTo>
                    <a:pt x="12983" y="5005"/>
                    <a:pt x="11374" y="5005"/>
                    <a:pt x="11374" y="5005"/>
                  </a:cubicBezTo>
                  <a:close/>
                  <a:moveTo>
                    <a:pt x="12208" y="0"/>
                  </a:moveTo>
                  <a:cubicBezTo>
                    <a:pt x="7100" y="0"/>
                    <a:pt x="2948" y="4691"/>
                    <a:pt x="2824" y="10530"/>
                  </a:cubicBezTo>
                  <a:lnTo>
                    <a:pt x="0" y="10530"/>
                  </a:lnTo>
                  <a:lnTo>
                    <a:pt x="4227" y="15932"/>
                  </a:lnTo>
                  <a:lnTo>
                    <a:pt x="8452" y="10530"/>
                  </a:lnTo>
                  <a:lnTo>
                    <a:pt x="5172" y="10530"/>
                  </a:lnTo>
                  <a:cubicBezTo>
                    <a:pt x="5295" y="6182"/>
                    <a:pt x="8398" y="2701"/>
                    <a:pt x="12208" y="2701"/>
                  </a:cubicBezTo>
                  <a:cubicBezTo>
                    <a:pt x="16099" y="2701"/>
                    <a:pt x="19252" y="6326"/>
                    <a:pt x="19252" y="10800"/>
                  </a:cubicBezTo>
                  <a:cubicBezTo>
                    <a:pt x="19252" y="15275"/>
                    <a:pt x="16099" y="18901"/>
                    <a:pt x="12208" y="18901"/>
                  </a:cubicBezTo>
                  <a:cubicBezTo>
                    <a:pt x="10649" y="18901"/>
                    <a:pt x="9208" y="18317"/>
                    <a:pt x="8041" y="17327"/>
                  </a:cubicBezTo>
                  <a:lnTo>
                    <a:pt x="6427" y="19310"/>
                  </a:lnTo>
                  <a:cubicBezTo>
                    <a:pt x="8020" y="20744"/>
                    <a:pt x="10028" y="21600"/>
                    <a:pt x="12208" y="21600"/>
                  </a:cubicBezTo>
                  <a:cubicBezTo>
                    <a:pt x="17395" y="21600"/>
                    <a:pt x="21600" y="16766"/>
                    <a:pt x="21600" y="10800"/>
                  </a:cubicBezTo>
                  <a:cubicBezTo>
                    <a:pt x="21600" y="4836"/>
                    <a:pt x="17395" y="0"/>
                    <a:pt x="12208" y="0"/>
                  </a:cubicBezTo>
                  <a:close/>
                </a:path>
              </a:pathLst>
            </a:custGeom>
            <a:solidFill>
              <a:srgbClr val="FFFFFF"/>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13" name="Shape 113"/>
            <p:cNvSpPr/>
            <p:nvPr/>
          </p:nvSpPr>
          <p:spPr>
            <a:xfrm>
              <a:off x="226893" y="4757404"/>
              <a:ext cx="140251" cy="11832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47264"/>
            </a:solidFill>
            <a:ln w="12700" cap="flat">
              <a:noFill/>
              <a:miter lim="400000"/>
            </a:ln>
            <a:effectLst/>
          </p:spPr>
          <p:txBody>
            <a:bodyPr wrap="square" lIns="0" tIns="0" rIns="0" bIns="0" numCol="1" anchor="t">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sp>
        <p:nvSpPr>
          <p:cNvPr id="115" name="Shape 115"/>
          <p:cNvSpPr/>
          <p:nvPr/>
        </p:nvSpPr>
        <p:spPr>
          <a:xfrm>
            <a:off x="7678011" y="6114271"/>
            <a:ext cx="1355189" cy="677336"/>
          </a:xfrm>
          <a:prstGeom prst="rightArrow">
            <a:avLst>
              <a:gd name="adj1" fmla="val 34500"/>
              <a:gd name="adj2" fmla="val 112382"/>
            </a:avLst>
          </a:prstGeom>
          <a:solidFill>
            <a:srgbClr val="F47264"/>
          </a:solidFill>
          <a:ln w="12700">
            <a:miter lim="400000"/>
          </a:ln>
        </p:spPr>
        <p:txBody>
          <a:bodyPr lIns="0" tIns="0" rIns="0" bIns="0" anchor="ct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16" name="Shape 116"/>
          <p:cNvSpPr/>
          <p:nvPr/>
        </p:nvSpPr>
        <p:spPr>
          <a:xfrm>
            <a:off x="3776607" y="6114271"/>
            <a:ext cx="1355188" cy="677336"/>
          </a:xfrm>
          <a:prstGeom prst="rightArrow">
            <a:avLst>
              <a:gd name="adj1" fmla="val 34500"/>
              <a:gd name="adj2" fmla="val 114136"/>
            </a:avLst>
          </a:prstGeom>
          <a:solidFill>
            <a:srgbClr val="7CC8EC"/>
          </a:solidFill>
          <a:ln w="12700">
            <a:miter lim="400000"/>
          </a:ln>
        </p:spPr>
        <p:txBody>
          <a:bodyPr lIns="0" tIns="0" rIns="0" bIns="0" anchor="ct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71"/>
                                        </p:tgtEl>
                                        <p:attrNameLst>
                                          <p:attrName>style.visibility</p:attrName>
                                        </p:attrNameLst>
                                      </p:cBhvr>
                                      <p:to>
                                        <p:strVal val="visible"/>
                                      </p:to>
                                    </p:set>
                                    <p:animEffect transition="in" filter="wipe(left)">
                                      <p:cBhvr>
                                        <p:cTn id="7" dur="600"/>
                                        <p:tgtEl>
                                          <p:spTgt spid="71"/>
                                        </p:tgtEl>
                                      </p:cBhvr>
                                    </p:animEffect>
                                  </p:childTnLst>
                                </p:cTn>
                              </p:par>
                            </p:childTnLst>
                          </p:cTn>
                        </p:par>
                        <p:par>
                          <p:cTn id="8" fill="hold">
                            <p:stCondLst>
                              <p:cond delay="600"/>
                            </p:stCondLst>
                            <p:childTnLst>
                              <p:par>
                                <p:cTn id="9" presetID="22" presetClass="entr" presetSubtype="8" fill="hold" grpId="0" nodeType="afterEffect">
                                  <p:stCondLst>
                                    <p:cond delay="0"/>
                                  </p:stCondLst>
                                  <p:iterate>
                                    <p:tmAbs val="0"/>
                                  </p:iterate>
                                  <p:childTnLst>
                                    <p:set>
                                      <p:cBhvr>
                                        <p:cTn id="10" fill="hold"/>
                                        <p:tgtEl>
                                          <p:spTgt spid="98"/>
                                        </p:tgtEl>
                                        <p:attrNameLst>
                                          <p:attrName>style.visibility</p:attrName>
                                        </p:attrNameLst>
                                      </p:cBhvr>
                                      <p:to>
                                        <p:strVal val="visible"/>
                                      </p:to>
                                    </p:set>
                                    <p:animEffect transition="in" filter="wipe(left)">
                                      <p:cBhvr>
                                        <p:cTn id="11" dur="500"/>
                                        <p:tgtEl>
                                          <p:spTgt spid="98"/>
                                        </p:tgtEl>
                                      </p:cBhvr>
                                    </p:animEffect>
                                  </p:childTnLst>
                                </p:cTn>
                              </p:par>
                            </p:childTnLst>
                          </p:cTn>
                        </p:par>
                        <p:par>
                          <p:cTn id="12" fill="hold">
                            <p:stCondLst>
                              <p:cond delay="1100"/>
                            </p:stCondLst>
                            <p:childTnLst>
                              <p:par>
                                <p:cTn id="13" presetID="22" presetClass="entr" presetSubtype="8" fill="hold" grpId="0" nodeType="afterEffect">
                                  <p:stCondLst>
                                    <p:cond delay="0"/>
                                  </p:stCondLst>
                                  <p:iterate>
                                    <p:tmAbs val="0"/>
                                  </p:iterate>
                                  <p:childTnLst>
                                    <p:set>
                                      <p:cBhvr>
                                        <p:cTn id="14" fill="hold"/>
                                        <p:tgtEl>
                                          <p:spTgt spid="116"/>
                                        </p:tgtEl>
                                        <p:attrNameLst>
                                          <p:attrName>style.visibility</p:attrName>
                                        </p:attrNameLst>
                                      </p:cBhvr>
                                      <p:to>
                                        <p:strVal val="visible"/>
                                      </p:to>
                                    </p:set>
                                    <p:animEffect transition="in" filter="wipe(left)">
                                      <p:cBhvr>
                                        <p:cTn id="15" dur="500"/>
                                        <p:tgtEl>
                                          <p:spTgt spid="116"/>
                                        </p:tgtEl>
                                      </p:cBhvr>
                                    </p:animEffect>
                                  </p:childTnLst>
                                </p:cTn>
                              </p:par>
                              <p:par>
                                <p:cTn id="16" presetID="22" presetClass="entr" presetSubtype="8" fill="hold" grpId="0" nodeType="withEffect">
                                  <p:stCondLst>
                                    <p:cond delay="0"/>
                                  </p:stCondLst>
                                  <p:iterate>
                                    <p:tmAbs val="0"/>
                                  </p:iterate>
                                  <p:childTnLst>
                                    <p:set>
                                      <p:cBhvr>
                                        <p:cTn id="17" fill="hold"/>
                                        <p:tgtEl>
                                          <p:spTgt spid="114"/>
                                        </p:tgtEl>
                                        <p:attrNameLst>
                                          <p:attrName>style.visibility</p:attrName>
                                        </p:attrNameLst>
                                      </p:cBhvr>
                                      <p:to>
                                        <p:strVal val="visible"/>
                                      </p:to>
                                    </p:set>
                                    <p:animEffect transition="in" filter="wipe(left)">
                                      <p:cBhvr>
                                        <p:cTn id="18" dur="500"/>
                                        <p:tgtEl>
                                          <p:spTgt spid="114"/>
                                        </p:tgtEl>
                                      </p:cBhvr>
                                    </p:animEffect>
                                  </p:childTnLst>
                                </p:cTn>
                              </p:par>
                            </p:childTnLst>
                          </p:cTn>
                        </p:par>
                        <p:par>
                          <p:cTn id="19" fill="hold">
                            <p:stCondLst>
                              <p:cond delay="1600"/>
                            </p:stCondLst>
                            <p:childTnLst>
                              <p:par>
                                <p:cTn id="20" presetID="22" presetClass="entr" presetSubtype="8" fill="hold" grpId="0" nodeType="afterEffect">
                                  <p:stCondLst>
                                    <p:cond delay="0"/>
                                  </p:stCondLst>
                                  <p:iterate>
                                    <p:tmAbs val="0"/>
                                  </p:iterate>
                                  <p:childTnLst>
                                    <p:set>
                                      <p:cBhvr>
                                        <p:cTn id="21" fill="hold"/>
                                        <p:tgtEl>
                                          <p:spTgt spid="115"/>
                                        </p:tgtEl>
                                        <p:attrNameLst>
                                          <p:attrName>style.visibility</p:attrName>
                                        </p:attrNameLst>
                                      </p:cBhvr>
                                      <p:to>
                                        <p:strVal val="visible"/>
                                      </p:to>
                                    </p:set>
                                    <p:animEffect transition="in" filter="wipe(left)">
                                      <p:cBhvr>
                                        <p:cTn id="22" dur="500"/>
                                        <p:tgtEl>
                                          <p:spTgt spid="115"/>
                                        </p:tgtEl>
                                      </p:cBhvr>
                                    </p:animEffect>
                                  </p:childTnLst>
                                </p:cTn>
                              </p:par>
                              <p:par>
                                <p:cTn id="23" presetID="22" presetClass="entr" presetSubtype="8" fill="hold" grpId="0" nodeType="withEffect">
                                  <p:stCondLst>
                                    <p:cond delay="0"/>
                                  </p:stCondLst>
                                  <p:iterate>
                                    <p:tmAbs val="0"/>
                                  </p:iterate>
                                  <p:childTnLst>
                                    <p:set>
                                      <p:cBhvr>
                                        <p:cTn id="24" fill="hold"/>
                                        <p:tgtEl>
                                          <p:spTgt spid="84"/>
                                        </p:tgtEl>
                                        <p:attrNameLst>
                                          <p:attrName>style.visibility</p:attrName>
                                        </p:attrNameLst>
                                      </p:cBhvr>
                                      <p:to>
                                        <p:strVal val="visible"/>
                                      </p:to>
                                    </p:set>
                                    <p:animEffect transition="in" filter="wipe(left)">
                                      <p:cBhvr>
                                        <p:cTn id="2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advAuto="0"/>
      <p:bldP spid="84" grpId="0" animBg="1" advAuto="0"/>
      <p:bldP spid="98" grpId="0" animBg="1" advAuto="0"/>
      <p:bldP spid="114" grpId="0" animBg="1" advAuto="0"/>
      <p:bldP spid="115" grpId="0" animBg="1" advAuto="0"/>
      <p:bldP spid="116"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2.jpeg"/>
          <p:cNvPicPr/>
          <p:nvPr/>
        </p:nvPicPr>
        <p:blipFill>
          <a:blip r:embed="rId2"/>
          <a:srcRect t="16876" b="16876"/>
          <a:stretch>
            <a:fillRect/>
          </a:stretch>
        </p:blipFill>
        <p:spPr>
          <a:xfrm>
            <a:off x="-3" y="-57532"/>
            <a:ext cx="13004805" cy="4386552"/>
          </a:xfrm>
          <a:prstGeom prst="rect">
            <a:avLst/>
          </a:prstGeom>
          <a:ln w="12700">
            <a:miter lim="400000"/>
          </a:ln>
        </p:spPr>
      </p:pic>
      <p:sp>
        <p:nvSpPr>
          <p:cNvPr id="119" name="Shape 119"/>
          <p:cNvSpPr/>
          <p:nvPr/>
        </p:nvSpPr>
        <p:spPr>
          <a:xfrm>
            <a:off x="898424" y="4886564"/>
            <a:ext cx="7478050"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Company Organization</a:t>
            </a:r>
          </a:p>
        </p:txBody>
      </p:sp>
      <p:sp>
        <p:nvSpPr>
          <p:cNvPr id="120" name="Shape 120"/>
          <p:cNvSpPr/>
          <p:nvPr/>
        </p:nvSpPr>
        <p:spPr>
          <a:xfrm>
            <a:off x="913778" y="5593475"/>
            <a:ext cx="7220759" cy="358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lvl1pPr>
              <a:defRPr sz="2000"/>
            </a:lvl1pPr>
          </a:lstStyle>
          <a:p>
            <a:pPr lvl="0">
              <a:defRPr sz="1800">
                <a:solidFill>
                  <a:srgbClr val="000000"/>
                </a:solidFill>
              </a:defRPr>
            </a:pPr>
            <a:r>
              <a:rPr sz="2000">
                <a:solidFill>
                  <a:srgbClr val="515151"/>
                </a:solidFill>
              </a:rPr>
              <a:t>DataMed Solutions LLC</a:t>
            </a:r>
          </a:p>
        </p:txBody>
      </p:sp>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120"/>
                                        </p:tgtEl>
                                        <p:attrNameLst>
                                          <p:attrName>style.visibility</p:attrName>
                                        </p:attrNameLst>
                                      </p:cBhvr>
                                      <p:to>
                                        <p:strVal val="visible"/>
                                      </p:to>
                                    </p:set>
                                    <p:animEffect transition="in" filter="fade">
                                      <p:cBhvr>
                                        <p:cTn id="1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advAuto="0"/>
      <p:bldP spid="12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898424" y="1314078"/>
            <a:ext cx="8546866"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DMS Company Organization</a:t>
            </a:r>
          </a:p>
        </p:txBody>
      </p:sp>
      <p:sp>
        <p:nvSpPr>
          <p:cNvPr id="123" name="Shape 123"/>
          <p:cNvSpPr/>
          <p:nvPr/>
        </p:nvSpPr>
        <p:spPr>
          <a:xfrm flipH="1" flipV="1">
            <a:off x="961185" y="7815430"/>
            <a:ext cx="11058233" cy="2"/>
          </a:xfrm>
          <a:prstGeom prst="line">
            <a:avLst/>
          </a:prstGeom>
          <a:ln w="12700">
            <a:solidFill>
              <a:srgbClr val="DCDEE0"/>
            </a:solidFill>
            <a:miter lim="400000"/>
          </a:ln>
        </p:spPr>
        <p:txBody>
          <a:bodyPr lIns="0" tIns="0" rIns="0" bIns="0"/>
          <a:lstStyle/>
          <a:p>
            <a:pPr lvl="0" defTabSz="457200">
              <a:lnSpc>
                <a:spcPct val="100000"/>
              </a:lnSpc>
              <a:spcBef>
                <a:spcPts val="0"/>
              </a:spcBef>
              <a:defRPr sz="1200">
                <a:solidFill>
                  <a:srgbClr val="000000"/>
                </a:solidFill>
                <a:latin typeface="+mj-lt"/>
                <a:ea typeface="+mj-ea"/>
                <a:cs typeface="+mj-cs"/>
                <a:sym typeface="Helvetica"/>
              </a:defRPr>
            </a:pPr>
            <a:endParaRPr/>
          </a:p>
        </p:txBody>
      </p:sp>
      <p:sp>
        <p:nvSpPr>
          <p:cNvPr id="124" name="Shape 124"/>
          <p:cNvSpPr/>
          <p:nvPr/>
        </p:nvSpPr>
        <p:spPr>
          <a:xfrm>
            <a:off x="934718" y="7907548"/>
            <a:ext cx="11111167" cy="46736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1400"/>
            </a:lvl1pPr>
          </a:lstStyle>
          <a:p>
            <a:pPr lvl="0">
              <a:defRPr sz="1800">
                <a:solidFill>
                  <a:srgbClr val="000000"/>
                </a:solidFill>
              </a:defRPr>
            </a:pPr>
            <a:r>
              <a:rPr sz="1400">
                <a:solidFill>
                  <a:srgbClr val="515151"/>
                </a:solidFill>
              </a:rPr>
              <a:t>DMS is a global networked HEOR organization, that was one of the first of its kind in the industry. By capitalizing on key advances in technology and workplace innovations on how people work and interact together, we have built a successful business model.</a:t>
            </a:r>
          </a:p>
        </p:txBody>
      </p:sp>
      <p:grpSp>
        <p:nvGrpSpPr>
          <p:cNvPr id="133" name="Group 133"/>
          <p:cNvGrpSpPr/>
          <p:nvPr/>
        </p:nvGrpSpPr>
        <p:grpSpPr>
          <a:xfrm>
            <a:off x="5441408" y="2168450"/>
            <a:ext cx="7013191" cy="2896541"/>
            <a:chOff x="0" y="0"/>
            <a:chExt cx="7013189" cy="2896540"/>
          </a:xfrm>
        </p:grpSpPr>
        <p:grpSp>
          <p:nvGrpSpPr>
            <p:cNvPr id="127" name="Group 127"/>
            <p:cNvGrpSpPr/>
            <p:nvPr/>
          </p:nvGrpSpPr>
          <p:grpSpPr>
            <a:xfrm>
              <a:off x="2899016" y="0"/>
              <a:ext cx="4114174" cy="1641714"/>
              <a:chOff x="0" y="0"/>
              <a:chExt cx="4114172" cy="1641713"/>
            </a:xfrm>
          </p:grpSpPr>
          <p:sp>
            <p:nvSpPr>
              <p:cNvPr id="125" name="Shape 125"/>
              <p:cNvSpPr/>
              <p:nvPr/>
            </p:nvSpPr>
            <p:spPr>
              <a:xfrm>
                <a:off x="0" y="0"/>
                <a:ext cx="3962402" cy="358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a:solidFill>
                      <a:srgbClr val="515151"/>
                    </a:solidFill>
                  </a:rPr>
                  <a:t>DMS Business Affiliates Network</a:t>
                </a:r>
              </a:p>
            </p:txBody>
          </p:sp>
          <p:sp>
            <p:nvSpPr>
              <p:cNvPr id="126" name="Shape 126"/>
              <p:cNvSpPr/>
              <p:nvPr/>
            </p:nvSpPr>
            <p:spPr>
              <a:xfrm>
                <a:off x="38100" y="459343"/>
                <a:ext cx="4076073" cy="11823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a:solidFill>
                      <a:srgbClr val="515151"/>
                    </a:solidFill>
                  </a:rPr>
                  <a:t>The BA network is comprised of experts in various functional areas that are complimentary to the HEOR services we offer.</a:t>
                </a:r>
              </a:p>
            </p:txBody>
          </p:sp>
        </p:grpSp>
        <p:grpSp>
          <p:nvGrpSpPr>
            <p:cNvPr id="132" name="Group 132"/>
            <p:cNvGrpSpPr/>
            <p:nvPr/>
          </p:nvGrpSpPr>
          <p:grpSpPr>
            <a:xfrm>
              <a:off x="-1" y="894885"/>
              <a:ext cx="4545880" cy="2001655"/>
              <a:chOff x="0" y="0"/>
              <a:chExt cx="4545879" cy="2001654"/>
            </a:xfrm>
          </p:grpSpPr>
          <p:sp>
            <p:nvSpPr>
              <p:cNvPr id="128" name="Shape 128"/>
              <p:cNvSpPr/>
              <p:nvPr/>
            </p:nvSpPr>
            <p:spPr>
              <a:xfrm rot="10800000">
                <a:off x="-1" y="-1"/>
                <a:ext cx="4050523" cy="2001656"/>
              </a:xfrm>
              <a:custGeom>
                <a:avLst/>
                <a:gdLst/>
                <a:ahLst/>
                <a:cxnLst>
                  <a:cxn ang="0">
                    <a:pos x="wd2" y="hd2"/>
                  </a:cxn>
                  <a:cxn ang="5400000">
                    <a:pos x="wd2" y="hd2"/>
                  </a:cxn>
                  <a:cxn ang="10800000">
                    <a:pos x="wd2" y="hd2"/>
                  </a:cxn>
                  <a:cxn ang="16200000">
                    <a:pos x="wd2" y="hd2"/>
                  </a:cxn>
                </a:cxnLst>
                <a:rect l="0" t="0" r="r" b="b"/>
                <a:pathLst>
                  <a:path w="21600" h="21600" extrusionOk="0">
                    <a:moveTo>
                      <a:pt x="16265" y="0"/>
                    </a:moveTo>
                    <a:cubicBezTo>
                      <a:pt x="13625" y="0"/>
                      <a:pt x="11434" y="3853"/>
                      <a:pt x="11006" y="8963"/>
                    </a:cubicBezTo>
                    <a:cubicBezTo>
                      <a:pt x="10040" y="8963"/>
                      <a:pt x="8681" y="8963"/>
                      <a:pt x="7931" y="8963"/>
                    </a:cubicBezTo>
                    <a:cubicBezTo>
                      <a:pt x="7593" y="8963"/>
                      <a:pt x="7378" y="8963"/>
                      <a:pt x="7378" y="8963"/>
                    </a:cubicBezTo>
                    <a:lnTo>
                      <a:pt x="7269" y="8963"/>
                    </a:lnTo>
                    <a:cubicBezTo>
                      <a:pt x="7269" y="8963"/>
                      <a:pt x="7149" y="9016"/>
                      <a:pt x="6986" y="8677"/>
                    </a:cubicBezTo>
                    <a:cubicBezTo>
                      <a:pt x="6822" y="8338"/>
                      <a:pt x="5803" y="6217"/>
                      <a:pt x="5803" y="6217"/>
                    </a:cubicBezTo>
                    <a:cubicBezTo>
                      <a:pt x="5803" y="6217"/>
                      <a:pt x="5802" y="6217"/>
                      <a:pt x="5801" y="6216"/>
                    </a:cubicBezTo>
                    <a:cubicBezTo>
                      <a:pt x="5800" y="6216"/>
                      <a:pt x="5751" y="6179"/>
                      <a:pt x="5711" y="6179"/>
                    </a:cubicBezTo>
                    <a:lnTo>
                      <a:pt x="5711" y="6185"/>
                    </a:lnTo>
                    <a:lnTo>
                      <a:pt x="60" y="6205"/>
                    </a:lnTo>
                    <a:lnTo>
                      <a:pt x="0" y="16465"/>
                    </a:lnTo>
                    <a:lnTo>
                      <a:pt x="5715" y="16500"/>
                    </a:lnTo>
                    <a:cubicBezTo>
                      <a:pt x="5767" y="16500"/>
                      <a:pt x="5803" y="16455"/>
                      <a:pt x="5803" y="16455"/>
                    </a:cubicBezTo>
                    <a:cubicBezTo>
                      <a:pt x="5803" y="16455"/>
                      <a:pt x="6822" y="14061"/>
                      <a:pt x="6986" y="13721"/>
                    </a:cubicBezTo>
                    <a:cubicBezTo>
                      <a:pt x="7149" y="13383"/>
                      <a:pt x="7269" y="13423"/>
                      <a:pt x="7269" y="13423"/>
                    </a:cubicBezTo>
                    <a:lnTo>
                      <a:pt x="7378" y="13423"/>
                    </a:lnTo>
                    <a:cubicBezTo>
                      <a:pt x="7378" y="13423"/>
                      <a:pt x="7593" y="13423"/>
                      <a:pt x="7931" y="13423"/>
                    </a:cubicBezTo>
                    <a:cubicBezTo>
                      <a:pt x="8702" y="13423"/>
                      <a:pt x="10117" y="13423"/>
                      <a:pt x="11086" y="13423"/>
                    </a:cubicBezTo>
                    <a:cubicBezTo>
                      <a:pt x="11663" y="18127"/>
                      <a:pt x="13762" y="21600"/>
                      <a:pt x="16265" y="21600"/>
                    </a:cubicBezTo>
                    <a:cubicBezTo>
                      <a:pt x="19211" y="21600"/>
                      <a:pt x="21600" y="16760"/>
                      <a:pt x="21600" y="10800"/>
                    </a:cubicBezTo>
                    <a:cubicBezTo>
                      <a:pt x="21600" y="4840"/>
                      <a:pt x="19211" y="0"/>
                      <a:pt x="16265" y="0"/>
                    </a:cubicBezTo>
                    <a:close/>
                  </a:path>
                </a:pathLst>
              </a:custGeom>
              <a:solidFill>
                <a:srgbClr val="7BC8EC"/>
              </a:solidFill>
              <a:ln w="25400" cap="flat">
                <a:solidFill>
                  <a:srgbClr val="FFFFFF"/>
                </a:solidFill>
                <a:prstDash val="solid"/>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grpSp>
            <p:nvGrpSpPr>
              <p:cNvPr id="131" name="Group 131"/>
              <p:cNvGrpSpPr/>
              <p:nvPr/>
            </p:nvGrpSpPr>
            <p:grpSpPr>
              <a:xfrm>
                <a:off x="3576750" y="433085"/>
                <a:ext cx="969129" cy="1119054"/>
                <a:chOff x="0" y="0"/>
                <a:chExt cx="969128" cy="1119053"/>
              </a:xfrm>
            </p:grpSpPr>
            <p:sp>
              <p:nvSpPr>
                <p:cNvPr id="129" name="Shape 129"/>
                <p:cNvSpPr/>
                <p:nvPr/>
              </p:nvSpPr>
              <p:spPr>
                <a:xfrm>
                  <a:off x="-1" y="0"/>
                  <a:ext cx="969130" cy="11190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lnTo>
                        <a:pt x="10800" y="0"/>
                      </a:lnTo>
                      <a:close/>
                    </a:path>
                  </a:pathLst>
                </a:custGeom>
                <a:solidFill>
                  <a:srgbClr val="F5F5F6"/>
                </a:solidFill>
                <a:ln w="12700" cap="flat">
                  <a:noFill/>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sp>
              <p:nvSpPr>
                <p:cNvPr id="130" name="Shape 130"/>
                <p:cNvSpPr/>
                <p:nvPr/>
              </p:nvSpPr>
              <p:spPr>
                <a:xfrm>
                  <a:off x="279741" y="371061"/>
                  <a:ext cx="403272" cy="379066"/>
                </a:xfrm>
                <a:custGeom>
                  <a:avLst/>
                  <a:gdLst/>
                  <a:ahLst/>
                  <a:cxnLst>
                    <a:cxn ang="0">
                      <a:pos x="wd2" y="hd2"/>
                    </a:cxn>
                    <a:cxn ang="5400000">
                      <a:pos x="wd2" y="hd2"/>
                    </a:cxn>
                    <a:cxn ang="10800000">
                      <a:pos x="wd2" y="hd2"/>
                    </a:cxn>
                    <a:cxn ang="16200000">
                      <a:pos x="wd2" y="hd2"/>
                    </a:cxn>
                  </a:cxnLst>
                  <a:rect l="0" t="0" r="r" b="b"/>
                  <a:pathLst>
                    <a:path w="21600" h="21600" extrusionOk="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grpSp>
      </p:grpSp>
      <p:grpSp>
        <p:nvGrpSpPr>
          <p:cNvPr id="142" name="Group 142"/>
          <p:cNvGrpSpPr/>
          <p:nvPr/>
        </p:nvGrpSpPr>
        <p:grpSpPr>
          <a:xfrm>
            <a:off x="5733640" y="3354915"/>
            <a:ext cx="6258431" cy="4368402"/>
            <a:chOff x="0" y="0"/>
            <a:chExt cx="6258429" cy="4368400"/>
          </a:xfrm>
        </p:grpSpPr>
        <p:grpSp>
          <p:nvGrpSpPr>
            <p:cNvPr id="136" name="Group 136"/>
            <p:cNvGrpSpPr/>
            <p:nvPr/>
          </p:nvGrpSpPr>
          <p:grpSpPr>
            <a:xfrm>
              <a:off x="1471157" y="2043282"/>
              <a:ext cx="4787273" cy="2269096"/>
              <a:chOff x="0" y="0"/>
              <a:chExt cx="4787272" cy="2269095"/>
            </a:xfrm>
          </p:grpSpPr>
          <p:sp>
            <p:nvSpPr>
              <p:cNvPr id="134" name="Shape 134"/>
              <p:cNvSpPr/>
              <p:nvPr/>
            </p:nvSpPr>
            <p:spPr>
              <a:xfrm>
                <a:off x="0" y="0"/>
                <a:ext cx="3273043" cy="358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a:solidFill>
                      <a:srgbClr val="515151"/>
                    </a:solidFill>
                  </a:rPr>
                  <a:t>DMS Core Support Groups</a:t>
                </a:r>
              </a:p>
            </p:txBody>
          </p:sp>
          <p:sp>
            <p:nvSpPr>
              <p:cNvPr id="135" name="Shape 135"/>
              <p:cNvSpPr/>
              <p:nvPr/>
            </p:nvSpPr>
            <p:spPr>
              <a:xfrm>
                <a:off x="38100" y="459345"/>
                <a:ext cx="4749173" cy="18097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a:solidFill>
                      <a:srgbClr val="515151"/>
                    </a:solidFill>
                  </a:rPr>
                  <a:t>These core support groups are constituted with a ‘preferred’ Business Affiliates (BA) which possess a high level of skill or expertise in their HEOR functional areas. These core teams provide scientific, technical and clinical expertise for what we would consider key HEOR activities. </a:t>
                </a:r>
              </a:p>
            </p:txBody>
          </p:sp>
        </p:grpSp>
        <p:grpSp>
          <p:nvGrpSpPr>
            <p:cNvPr id="141" name="Group 141"/>
            <p:cNvGrpSpPr/>
            <p:nvPr/>
          </p:nvGrpSpPr>
          <p:grpSpPr>
            <a:xfrm>
              <a:off x="-1" y="0"/>
              <a:ext cx="1413330" cy="4368401"/>
              <a:chOff x="0" y="0"/>
              <a:chExt cx="1413328" cy="4368400"/>
            </a:xfrm>
          </p:grpSpPr>
          <p:sp>
            <p:nvSpPr>
              <p:cNvPr id="137" name="Shape 137"/>
              <p:cNvSpPr/>
              <p:nvPr/>
            </p:nvSpPr>
            <p:spPr>
              <a:xfrm rot="10800000">
                <a:off x="0" y="0"/>
                <a:ext cx="1413329" cy="3739268"/>
              </a:xfrm>
              <a:custGeom>
                <a:avLst/>
                <a:gdLst/>
                <a:ahLst/>
                <a:cxnLst>
                  <a:cxn ang="0">
                    <a:pos x="wd2" y="hd2"/>
                  </a:cxn>
                  <a:cxn ang="5400000">
                    <a:pos x="wd2" y="hd2"/>
                  </a:cxn>
                  <a:cxn ang="10800000">
                    <a:pos x="wd2" y="hd2"/>
                  </a:cxn>
                  <a:cxn ang="16200000">
                    <a:pos x="wd2" y="hd2"/>
                  </a:cxn>
                </a:cxnLst>
                <a:rect l="0" t="0" r="r" b="b"/>
                <a:pathLst>
                  <a:path w="21600" h="21600" extrusionOk="0">
                    <a:moveTo>
                      <a:pt x="14079" y="13635"/>
                    </a:moveTo>
                    <a:cubicBezTo>
                      <a:pt x="14079" y="13130"/>
                      <a:pt x="14079" y="12348"/>
                      <a:pt x="14079" y="11507"/>
                    </a:cubicBezTo>
                    <a:cubicBezTo>
                      <a:pt x="14079" y="10667"/>
                      <a:pt x="14079" y="9768"/>
                      <a:pt x="14079" y="9030"/>
                    </a:cubicBezTo>
                    <a:lnTo>
                      <a:pt x="14079" y="8318"/>
                    </a:lnTo>
                    <a:cubicBezTo>
                      <a:pt x="14079" y="8318"/>
                      <a:pt x="14005" y="8190"/>
                      <a:pt x="14486" y="8013"/>
                    </a:cubicBezTo>
                    <a:cubicBezTo>
                      <a:pt x="14719" y="7927"/>
                      <a:pt x="14716" y="7923"/>
                      <a:pt x="16955" y="7109"/>
                    </a:cubicBezTo>
                    <a:cubicBezTo>
                      <a:pt x="17540" y="6896"/>
                      <a:pt x="17991" y="6731"/>
                      <a:pt x="17991" y="6731"/>
                    </a:cubicBezTo>
                    <a:cubicBezTo>
                      <a:pt x="17991" y="6731"/>
                      <a:pt x="18011" y="6721"/>
                      <a:pt x="18031" y="6704"/>
                    </a:cubicBezTo>
                    <a:cubicBezTo>
                      <a:pt x="18051" y="6688"/>
                      <a:pt x="18072" y="6664"/>
                      <a:pt x="18072" y="6636"/>
                    </a:cubicBezTo>
                    <a:lnTo>
                      <a:pt x="18101" y="0"/>
                    </a:lnTo>
                    <a:lnTo>
                      <a:pt x="3398" y="3"/>
                    </a:lnTo>
                    <a:lnTo>
                      <a:pt x="3454" y="6636"/>
                    </a:lnTo>
                    <a:cubicBezTo>
                      <a:pt x="3454" y="6645"/>
                      <a:pt x="3455" y="6654"/>
                      <a:pt x="3457" y="6662"/>
                    </a:cubicBezTo>
                    <a:cubicBezTo>
                      <a:pt x="3459" y="6670"/>
                      <a:pt x="3461" y="6678"/>
                      <a:pt x="3464" y="6685"/>
                    </a:cubicBezTo>
                    <a:cubicBezTo>
                      <a:pt x="3467" y="6698"/>
                      <a:pt x="3470" y="6710"/>
                      <a:pt x="3472" y="6719"/>
                    </a:cubicBezTo>
                    <a:cubicBezTo>
                      <a:pt x="3475" y="6728"/>
                      <a:pt x="3476" y="6734"/>
                      <a:pt x="3476" y="6734"/>
                    </a:cubicBezTo>
                    <a:cubicBezTo>
                      <a:pt x="3476" y="6734"/>
                      <a:pt x="6860" y="7835"/>
                      <a:pt x="7341" y="8012"/>
                    </a:cubicBezTo>
                    <a:cubicBezTo>
                      <a:pt x="7627" y="8117"/>
                      <a:pt x="7724" y="8206"/>
                      <a:pt x="7752" y="8260"/>
                    </a:cubicBezTo>
                    <a:cubicBezTo>
                      <a:pt x="7754" y="8265"/>
                      <a:pt x="7762" y="8269"/>
                      <a:pt x="7762" y="8273"/>
                    </a:cubicBezTo>
                    <a:cubicBezTo>
                      <a:pt x="7762" y="8288"/>
                      <a:pt x="7762" y="8303"/>
                      <a:pt x="7762" y="8318"/>
                    </a:cubicBezTo>
                    <a:cubicBezTo>
                      <a:pt x="7762" y="8524"/>
                      <a:pt x="7762" y="8758"/>
                      <a:pt x="7762" y="9012"/>
                    </a:cubicBezTo>
                    <a:cubicBezTo>
                      <a:pt x="7762" y="10476"/>
                      <a:pt x="7762" y="12591"/>
                      <a:pt x="7762" y="13611"/>
                    </a:cubicBezTo>
                    <a:cubicBezTo>
                      <a:pt x="3282" y="14106"/>
                      <a:pt x="0" y="15670"/>
                      <a:pt x="0" y="17524"/>
                    </a:cubicBezTo>
                    <a:cubicBezTo>
                      <a:pt x="0" y="19775"/>
                      <a:pt x="4828" y="21600"/>
                      <a:pt x="10786" y="21600"/>
                    </a:cubicBezTo>
                    <a:cubicBezTo>
                      <a:pt x="16745" y="21600"/>
                      <a:pt x="21600" y="19775"/>
                      <a:pt x="21600" y="17524"/>
                    </a:cubicBezTo>
                    <a:cubicBezTo>
                      <a:pt x="21600" y="15700"/>
                      <a:pt x="18444" y="14155"/>
                      <a:pt x="14079" y="13635"/>
                    </a:cubicBezTo>
                    <a:close/>
                  </a:path>
                </a:pathLst>
              </a:custGeom>
              <a:solidFill>
                <a:srgbClr val="7DBBB5"/>
              </a:solidFill>
              <a:ln w="25400" cap="flat">
                <a:solidFill>
                  <a:srgbClr val="FFFFFF"/>
                </a:solidFill>
                <a:prstDash val="solid"/>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grpSp>
            <p:nvGrpSpPr>
              <p:cNvPr id="140" name="Group 140"/>
              <p:cNvGrpSpPr/>
              <p:nvPr/>
            </p:nvGrpSpPr>
            <p:grpSpPr>
              <a:xfrm>
                <a:off x="5688" y="2912912"/>
                <a:ext cx="1401951" cy="1455489"/>
                <a:chOff x="-1" y="0"/>
                <a:chExt cx="1401949" cy="1455487"/>
              </a:xfrm>
            </p:grpSpPr>
            <p:sp>
              <p:nvSpPr>
                <p:cNvPr id="138" name="Shape 138"/>
                <p:cNvSpPr/>
                <p:nvPr/>
              </p:nvSpPr>
              <p:spPr>
                <a:xfrm rot="1822434">
                  <a:off x="216409" y="168216"/>
                  <a:ext cx="969130" cy="11190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lnTo>
                        <a:pt x="10800" y="0"/>
                      </a:lnTo>
                      <a:close/>
                    </a:path>
                  </a:pathLst>
                </a:custGeom>
                <a:solidFill>
                  <a:srgbClr val="F5F5F6"/>
                </a:solidFill>
                <a:ln w="12700" cap="flat">
                  <a:noFill/>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sp>
              <p:nvSpPr>
                <p:cNvPr id="139" name="Shape 139"/>
                <p:cNvSpPr/>
                <p:nvPr/>
              </p:nvSpPr>
              <p:spPr>
                <a:xfrm>
                  <a:off x="512243" y="544377"/>
                  <a:ext cx="366731" cy="366733"/>
                </a:xfrm>
                <a:custGeom>
                  <a:avLst/>
                  <a:gdLst/>
                  <a:ahLst/>
                  <a:cxnLst>
                    <a:cxn ang="0">
                      <a:pos x="wd2" y="hd2"/>
                    </a:cxn>
                    <a:cxn ang="5400000">
                      <a:pos x="wd2" y="hd2"/>
                    </a:cxn>
                    <a:cxn ang="10800000">
                      <a:pos x="wd2" y="hd2"/>
                    </a:cxn>
                    <a:cxn ang="16200000">
                      <a:pos x="wd2" y="hd2"/>
                    </a:cxn>
                  </a:cxnLst>
                  <a:rect l="0" t="0" r="r" b="b"/>
                  <a:pathLst>
                    <a:path w="21600" h="21600" extrusionOk="0">
                      <a:moveTo>
                        <a:pt x="13346" y="13346"/>
                      </a:moveTo>
                      <a:cubicBezTo>
                        <a:pt x="12643" y="14049"/>
                        <a:pt x="11794" y="14400"/>
                        <a:pt x="10800" y="14400"/>
                      </a:cubicBezTo>
                      <a:cubicBezTo>
                        <a:pt x="9807" y="14400"/>
                        <a:pt x="8958" y="14049"/>
                        <a:pt x="8255" y="13346"/>
                      </a:cubicBezTo>
                      <a:cubicBezTo>
                        <a:pt x="7551" y="12642"/>
                        <a:pt x="7200" y="11794"/>
                        <a:pt x="7200" y="10800"/>
                      </a:cubicBezTo>
                      <a:cubicBezTo>
                        <a:pt x="7200" y="9806"/>
                        <a:pt x="7551" y="8958"/>
                        <a:pt x="8255" y="8254"/>
                      </a:cubicBezTo>
                      <a:cubicBezTo>
                        <a:pt x="8958" y="7551"/>
                        <a:pt x="9807" y="7200"/>
                        <a:pt x="10800" y="7200"/>
                      </a:cubicBezTo>
                      <a:cubicBezTo>
                        <a:pt x="11794" y="7200"/>
                        <a:pt x="12643" y="7551"/>
                        <a:pt x="13346" y="8254"/>
                      </a:cubicBezTo>
                      <a:cubicBezTo>
                        <a:pt x="14049" y="8958"/>
                        <a:pt x="14400" y="9806"/>
                        <a:pt x="14400" y="10800"/>
                      </a:cubicBezTo>
                      <a:cubicBezTo>
                        <a:pt x="14400" y="11794"/>
                        <a:pt x="14049" y="12642"/>
                        <a:pt x="13346" y="13346"/>
                      </a:cubicBezTo>
                      <a:cubicBezTo>
                        <a:pt x="13346" y="13346"/>
                        <a:pt x="13346" y="13346"/>
                        <a:pt x="13346" y="13346"/>
                      </a:cubicBezTo>
                      <a:close/>
                      <a:moveTo>
                        <a:pt x="21488" y="8937"/>
                      </a:moveTo>
                      <a:cubicBezTo>
                        <a:pt x="21412" y="8838"/>
                        <a:pt x="21314" y="8779"/>
                        <a:pt x="21192" y="8761"/>
                      </a:cubicBezTo>
                      <a:lnTo>
                        <a:pt x="18619" y="8367"/>
                      </a:lnTo>
                      <a:cubicBezTo>
                        <a:pt x="18478" y="7917"/>
                        <a:pt x="18286" y="7458"/>
                        <a:pt x="18043" y="6989"/>
                      </a:cubicBezTo>
                      <a:cubicBezTo>
                        <a:pt x="18211" y="6755"/>
                        <a:pt x="18464" y="6425"/>
                        <a:pt x="18801" y="5997"/>
                      </a:cubicBezTo>
                      <a:cubicBezTo>
                        <a:pt x="19139" y="5571"/>
                        <a:pt x="19378" y="5259"/>
                        <a:pt x="19518" y="5063"/>
                      </a:cubicBezTo>
                      <a:cubicBezTo>
                        <a:pt x="19593" y="4959"/>
                        <a:pt x="19631" y="4852"/>
                        <a:pt x="19631" y="4739"/>
                      </a:cubicBezTo>
                      <a:cubicBezTo>
                        <a:pt x="19631" y="4608"/>
                        <a:pt x="19598" y="4505"/>
                        <a:pt x="19533" y="4430"/>
                      </a:cubicBezTo>
                      <a:cubicBezTo>
                        <a:pt x="19195" y="3951"/>
                        <a:pt x="18422" y="3155"/>
                        <a:pt x="17212" y="2039"/>
                      </a:cubicBezTo>
                      <a:cubicBezTo>
                        <a:pt x="17100" y="1945"/>
                        <a:pt x="16982" y="1899"/>
                        <a:pt x="16861" y="1899"/>
                      </a:cubicBezTo>
                      <a:cubicBezTo>
                        <a:pt x="16720" y="1899"/>
                        <a:pt x="16607" y="1941"/>
                        <a:pt x="16523" y="2025"/>
                      </a:cubicBezTo>
                      <a:lnTo>
                        <a:pt x="14526" y="3530"/>
                      </a:lnTo>
                      <a:cubicBezTo>
                        <a:pt x="14142" y="3332"/>
                        <a:pt x="13720" y="3159"/>
                        <a:pt x="13261" y="3009"/>
                      </a:cubicBezTo>
                      <a:lnTo>
                        <a:pt x="12867" y="422"/>
                      </a:lnTo>
                      <a:cubicBezTo>
                        <a:pt x="12858" y="300"/>
                        <a:pt x="12804" y="199"/>
                        <a:pt x="12705" y="120"/>
                      </a:cubicBezTo>
                      <a:cubicBezTo>
                        <a:pt x="12607" y="40"/>
                        <a:pt x="12492" y="0"/>
                        <a:pt x="12360" y="0"/>
                      </a:cubicBezTo>
                      <a:lnTo>
                        <a:pt x="9239" y="0"/>
                      </a:lnTo>
                      <a:cubicBezTo>
                        <a:pt x="8967" y="0"/>
                        <a:pt x="8798" y="131"/>
                        <a:pt x="8733" y="394"/>
                      </a:cubicBezTo>
                      <a:cubicBezTo>
                        <a:pt x="8611" y="862"/>
                        <a:pt x="8475" y="1734"/>
                        <a:pt x="8325" y="3009"/>
                      </a:cubicBezTo>
                      <a:cubicBezTo>
                        <a:pt x="7884" y="3150"/>
                        <a:pt x="7458" y="3328"/>
                        <a:pt x="7045" y="3544"/>
                      </a:cubicBezTo>
                      <a:lnTo>
                        <a:pt x="5105" y="2039"/>
                      </a:lnTo>
                      <a:cubicBezTo>
                        <a:pt x="4983" y="1945"/>
                        <a:pt x="4861" y="1899"/>
                        <a:pt x="4739" y="1899"/>
                      </a:cubicBezTo>
                      <a:cubicBezTo>
                        <a:pt x="4533" y="1899"/>
                        <a:pt x="4090" y="2233"/>
                        <a:pt x="3410" y="2904"/>
                      </a:cubicBezTo>
                      <a:cubicBezTo>
                        <a:pt x="2731" y="3574"/>
                        <a:pt x="2269" y="4078"/>
                        <a:pt x="2025" y="4415"/>
                      </a:cubicBezTo>
                      <a:cubicBezTo>
                        <a:pt x="1941" y="4538"/>
                        <a:pt x="1899" y="4645"/>
                        <a:pt x="1899" y="4739"/>
                      </a:cubicBezTo>
                      <a:cubicBezTo>
                        <a:pt x="1899" y="4852"/>
                        <a:pt x="1945" y="4964"/>
                        <a:pt x="2039" y="5076"/>
                      </a:cubicBezTo>
                      <a:cubicBezTo>
                        <a:pt x="2667" y="5836"/>
                        <a:pt x="3169" y="6483"/>
                        <a:pt x="3544" y="7017"/>
                      </a:cubicBezTo>
                      <a:cubicBezTo>
                        <a:pt x="3310" y="7449"/>
                        <a:pt x="3127" y="7880"/>
                        <a:pt x="2995" y="8311"/>
                      </a:cubicBezTo>
                      <a:lnTo>
                        <a:pt x="380" y="8704"/>
                      </a:lnTo>
                      <a:cubicBezTo>
                        <a:pt x="276" y="8724"/>
                        <a:pt x="188" y="8784"/>
                        <a:pt x="113" y="8887"/>
                      </a:cubicBezTo>
                      <a:cubicBezTo>
                        <a:pt x="37" y="8991"/>
                        <a:pt x="0" y="9099"/>
                        <a:pt x="0" y="9211"/>
                      </a:cubicBezTo>
                      <a:lnTo>
                        <a:pt x="0" y="12333"/>
                      </a:lnTo>
                      <a:cubicBezTo>
                        <a:pt x="0" y="12455"/>
                        <a:pt x="37" y="12564"/>
                        <a:pt x="113" y="12663"/>
                      </a:cubicBezTo>
                      <a:cubicBezTo>
                        <a:pt x="188" y="12762"/>
                        <a:pt x="286" y="12821"/>
                        <a:pt x="408" y="12839"/>
                      </a:cubicBezTo>
                      <a:lnTo>
                        <a:pt x="2982" y="13219"/>
                      </a:lnTo>
                      <a:cubicBezTo>
                        <a:pt x="3112" y="13679"/>
                        <a:pt x="3305" y="14142"/>
                        <a:pt x="3558" y="14611"/>
                      </a:cubicBezTo>
                      <a:cubicBezTo>
                        <a:pt x="3389" y="14845"/>
                        <a:pt x="3136" y="15175"/>
                        <a:pt x="2799" y="15602"/>
                      </a:cubicBezTo>
                      <a:cubicBezTo>
                        <a:pt x="2461" y="16029"/>
                        <a:pt x="2222" y="16340"/>
                        <a:pt x="2082" y="16537"/>
                      </a:cubicBezTo>
                      <a:cubicBezTo>
                        <a:pt x="2007" y="16641"/>
                        <a:pt x="1969" y="16748"/>
                        <a:pt x="1969" y="16861"/>
                      </a:cubicBezTo>
                      <a:cubicBezTo>
                        <a:pt x="1969" y="16982"/>
                        <a:pt x="2002" y="17090"/>
                        <a:pt x="2067" y="17184"/>
                      </a:cubicBezTo>
                      <a:cubicBezTo>
                        <a:pt x="2433" y="17690"/>
                        <a:pt x="3206" y="18478"/>
                        <a:pt x="4388" y="19547"/>
                      </a:cubicBezTo>
                      <a:cubicBezTo>
                        <a:pt x="4490" y="19650"/>
                        <a:pt x="4608" y="19701"/>
                        <a:pt x="4739" y="19701"/>
                      </a:cubicBezTo>
                      <a:cubicBezTo>
                        <a:pt x="4880" y="19701"/>
                        <a:pt x="4997" y="19659"/>
                        <a:pt x="5090" y="19575"/>
                      </a:cubicBezTo>
                      <a:lnTo>
                        <a:pt x="7074" y="18070"/>
                      </a:lnTo>
                      <a:cubicBezTo>
                        <a:pt x="7458" y="18267"/>
                        <a:pt x="7880" y="18440"/>
                        <a:pt x="8339" y="18590"/>
                      </a:cubicBezTo>
                      <a:lnTo>
                        <a:pt x="8733" y="21178"/>
                      </a:lnTo>
                      <a:cubicBezTo>
                        <a:pt x="8742" y="21300"/>
                        <a:pt x="8796" y="21401"/>
                        <a:pt x="8895" y="21480"/>
                      </a:cubicBezTo>
                      <a:cubicBezTo>
                        <a:pt x="8993" y="21560"/>
                        <a:pt x="9108" y="21600"/>
                        <a:pt x="9240" y="21600"/>
                      </a:cubicBezTo>
                      <a:lnTo>
                        <a:pt x="12361" y="21600"/>
                      </a:lnTo>
                      <a:cubicBezTo>
                        <a:pt x="12634" y="21600"/>
                        <a:pt x="12802" y="21469"/>
                        <a:pt x="12868" y="21206"/>
                      </a:cubicBezTo>
                      <a:cubicBezTo>
                        <a:pt x="12989" y="20737"/>
                        <a:pt x="13126" y="19866"/>
                        <a:pt x="13276" y="18590"/>
                      </a:cubicBezTo>
                      <a:cubicBezTo>
                        <a:pt x="13716" y="18450"/>
                        <a:pt x="14143" y="18272"/>
                        <a:pt x="14555" y="18056"/>
                      </a:cubicBezTo>
                      <a:lnTo>
                        <a:pt x="16496" y="19575"/>
                      </a:lnTo>
                      <a:cubicBezTo>
                        <a:pt x="16627" y="19659"/>
                        <a:pt x="16749" y="19701"/>
                        <a:pt x="16862" y="19701"/>
                      </a:cubicBezTo>
                      <a:cubicBezTo>
                        <a:pt x="17067" y="19701"/>
                        <a:pt x="17508" y="19369"/>
                        <a:pt x="18183" y="18703"/>
                      </a:cubicBezTo>
                      <a:cubicBezTo>
                        <a:pt x="18858" y="18038"/>
                        <a:pt x="19322" y="17531"/>
                        <a:pt x="19575" y="17184"/>
                      </a:cubicBezTo>
                      <a:cubicBezTo>
                        <a:pt x="19660" y="17090"/>
                        <a:pt x="19702" y="16982"/>
                        <a:pt x="19702" y="16861"/>
                      </a:cubicBezTo>
                      <a:cubicBezTo>
                        <a:pt x="19702" y="16739"/>
                        <a:pt x="19655" y="16622"/>
                        <a:pt x="19561" y="16510"/>
                      </a:cubicBezTo>
                      <a:cubicBezTo>
                        <a:pt x="18886" y="15684"/>
                        <a:pt x="18385" y="15037"/>
                        <a:pt x="18056" y="14569"/>
                      </a:cubicBezTo>
                      <a:cubicBezTo>
                        <a:pt x="18244" y="14221"/>
                        <a:pt x="18427" y="13795"/>
                        <a:pt x="18605" y="13289"/>
                      </a:cubicBezTo>
                      <a:lnTo>
                        <a:pt x="21206" y="12896"/>
                      </a:lnTo>
                      <a:cubicBezTo>
                        <a:pt x="21319" y="12876"/>
                        <a:pt x="21413" y="12816"/>
                        <a:pt x="21488" y="12713"/>
                      </a:cubicBezTo>
                      <a:cubicBezTo>
                        <a:pt x="21563" y="12609"/>
                        <a:pt x="21600" y="12501"/>
                        <a:pt x="21600" y="12389"/>
                      </a:cubicBezTo>
                      <a:lnTo>
                        <a:pt x="21600" y="9267"/>
                      </a:lnTo>
                      <a:cubicBezTo>
                        <a:pt x="21600" y="9145"/>
                        <a:pt x="21563" y="9036"/>
                        <a:pt x="21488" y="8937"/>
                      </a:cubicBezTo>
                      <a:cubicBezTo>
                        <a:pt x="21488" y="8937"/>
                        <a:pt x="21488" y="8937"/>
                        <a:pt x="21488" y="8937"/>
                      </a:cubicBezTo>
                      <a:close/>
                    </a:path>
                  </a:pathLst>
                </a:custGeom>
                <a:solidFill>
                  <a:srgbClr val="7DBBB5"/>
                </a:solidFill>
                <a:ln w="12700" cap="flat">
                  <a:noFill/>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grpSp>
        </p:grpSp>
      </p:grpSp>
      <p:grpSp>
        <p:nvGrpSpPr>
          <p:cNvPr id="150" name="Group 150"/>
          <p:cNvGrpSpPr/>
          <p:nvPr/>
        </p:nvGrpSpPr>
        <p:grpSpPr>
          <a:xfrm>
            <a:off x="921689" y="2358318"/>
            <a:ext cx="5932160" cy="2257156"/>
            <a:chOff x="0" y="0"/>
            <a:chExt cx="5932158" cy="2257154"/>
          </a:xfrm>
        </p:grpSpPr>
        <p:grpSp>
          <p:nvGrpSpPr>
            <p:cNvPr id="145" name="Group 145"/>
            <p:cNvGrpSpPr/>
            <p:nvPr/>
          </p:nvGrpSpPr>
          <p:grpSpPr>
            <a:xfrm>
              <a:off x="0" y="0"/>
              <a:ext cx="3580393" cy="1328024"/>
              <a:chOff x="0" y="0"/>
              <a:chExt cx="3580392" cy="1328023"/>
            </a:xfrm>
          </p:grpSpPr>
          <p:sp>
            <p:nvSpPr>
              <p:cNvPr id="143" name="Shape 143"/>
              <p:cNvSpPr/>
              <p:nvPr/>
            </p:nvSpPr>
            <p:spPr>
              <a:xfrm>
                <a:off x="0" y="0"/>
                <a:ext cx="3273043" cy="358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2000"/>
                </a:lvl1pPr>
              </a:lstStyle>
              <a:p>
                <a:pPr lvl="0">
                  <a:defRPr sz="1800">
                    <a:solidFill>
                      <a:srgbClr val="000000"/>
                    </a:solidFill>
                  </a:defRPr>
                </a:pPr>
                <a:r>
                  <a:rPr sz="2000">
                    <a:solidFill>
                      <a:srgbClr val="515151"/>
                    </a:solidFill>
                  </a:rPr>
                  <a:t>DMS Principals</a:t>
                </a:r>
              </a:p>
            </p:txBody>
          </p:sp>
          <p:sp>
            <p:nvSpPr>
              <p:cNvPr id="144" name="Shape 144"/>
              <p:cNvSpPr/>
              <p:nvPr/>
            </p:nvSpPr>
            <p:spPr>
              <a:xfrm>
                <a:off x="38099" y="459343"/>
                <a:ext cx="3542294" cy="8686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pPr lvl="0">
                  <a:defRPr sz="1800">
                    <a:solidFill>
                      <a:srgbClr val="000000"/>
                    </a:solidFill>
                  </a:defRPr>
                </a:pPr>
                <a:r>
                  <a:rPr sz="1600">
                    <a:solidFill>
                      <a:srgbClr val="515151"/>
                    </a:solidFill>
                  </a:rPr>
                  <a:t>Principals at DMS have considerable scientific, clinical and HEOR experience.</a:t>
                </a:r>
              </a:p>
            </p:txBody>
          </p:sp>
        </p:grpSp>
        <p:grpSp>
          <p:nvGrpSpPr>
            <p:cNvPr id="149" name="Group 149"/>
            <p:cNvGrpSpPr/>
            <p:nvPr/>
          </p:nvGrpSpPr>
          <p:grpSpPr>
            <a:xfrm>
              <a:off x="1971632" y="1138102"/>
              <a:ext cx="3960527" cy="1119053"/>
              <a:chOff x="0" y="0"/>
              <a:chExt cx="3960525" cy="1119052"/>
            </a:xfrm>
          </p:grpSpPr>
          <p:sp>
            <p:nvSpPr>
              <p:cNvPr id="146" name="Shape 146"/>
              <p:cNvSpPr/>
              <p:nvPr/>
            </p:nvSpPr>
            <p:spPr>
              <a:xfrm rot="10800000">
                <a:off x="485398" y="76594"/>
                <a:ext cx="3475128" cy="965863"/>
              </a:xfrm>
              <a:custGeom>
                <a:avLst/>
                <a:gdLst/>
                <a:ahLst/>
                <a:cxnLst>
                  <a:cxn ang="0">
                    <a:pos x="wd2" y="hd2"/>
                  </a:cxn>
                  <a:cxn ang="5400000">
                    <a:pos x="wd2" y="hd2"/>
                  </a:cxn>
                  <a:cxn ang="10800000">
                    <a:pos x="wd2" y="hd2"/>
                  </a:cxn>
                  <a:cxn ang="16200000">
                    <a:pos x="wd2" y="hd2"/>
                  </a:cxn>
                </a:cxnLst>
                <a:rect l="0" t="0" r="r" b="b"/>
                <a:pathLst>
                  <a:path w="21600" h="21600" extrusionOk="0">
                    <a:moveTo>
                      <a:pt x="21538" y="84"/>
                    </a:moveTo>
                    <a:lnTo>
                      <a:pt x="13058" y="45"/>
                    </a:lnTo>
                    <a:cubicBezTo>
                      <a:pt x="13054" y="45"/>
                      <a:pt x="13082" y="46"/>
                      <a:pt x="13035" y="46"/>
                    </a:cubicBezTo>
                    <a:lnTo>
                      <a:pt x="13035" y="0"/>
                    </a:lnTo>
                    <a:lnTo>
                      <a:pt x="12949" y="80"/>
                    </a:lnTo>
                    <a:cubicBezTo>
                      <a:pt x="12949" y="80"/>
                      <a:pt x="11772" y="5013"/>
                      <a:pt x="11582" y="5715"/>
                    </a:cubicBezTo>
                    <a:cubicBezTo>
                      <a:pt x="11392" y="6417"/>
                      <a:pt x="11257" y="6303"/>
                      <a:pt x="11257" y="6303"/>
                    </a:cubicBezTo>
                    <a:lnTo>
                      <a:pt x="10507" y="6303"/>
                    </a:lnTo>
                    <a:cubicBezTo>
                      <a:pt x="10507" y="6303"/>
                      <a:pt x="10505" y="6303"/>
                      <a:pt x="10502" y="6303"/>
                    </a:cubicBezTo>
                    <a:cubicBezTo>
                      <a:pt x="10336" y="6303"/>
                      <a:pt x="5385" y="6303"/>
                      <a:pt x="4940" y="6303"/>
                    </a:cubicBezTo>
                    <a:cubicBezTo>
                      <a:pt x="4919" y="6303"/>
                      <a:pt x="4899" y="6316"/>
                      <a:pt x="4880" y="6313"/>
                    </a:cubicBezTo>
                    <a:cubicBezTo>
                      <a:pt x="4449" y="3335"/>
                      <a:pt x="3584" y="1306"/>
                      <a:pt x="2586" y="1306"/>
                    </a:cubicBezTo>
                    <a:cubicBezTo>
                      <a:pt x="1158" y="1306"/>
                      <a:pt x="0" y="5473"/>
                      <a:pt x="0" y="10609"/>
                    </a:cubicBezTo>
                    <a:cubicBezTo>
                      <a:pt x="0" y="15745"/>
                      <a:pt x="1158" y="19910"/>
                      <a:pt x="2586" y="19910"/>
                    </a:cubicBezTo>
                    <a:cubicBezTo>
                      <a:pt x="3517" y="19910"/>
                      <a:pt x="4333" y="18158"/>
                      <a:pt x="4788" y="15501"/>
                    </a:cubicBezTo>
                    <a:cubicBezTo>
                      <a:pt x="4832" y="15519"/>
                      <a:pt x="4882" y="15548"/>
                      <a:pt x="4940" y="15548"/>
                    </a:cubicBezTo>
                    <a:cubicBezTo>
                      <a:pt x="5385" y="15548"/>
                      <a:pt x="10336" y="15548"/>
                      <a:pt x="10502" y="15548"/>
                    </a:cubicBezTo>
                    <a:cubicBezTo>
                      <a:pt x="10505" y="15548"/>
                      <a:pt x="10507" y="15548"/>
                      <a:pt x="10507" y="15548"/>
                    </a:cubicBezTo>
                    <a:lnTo>
                      <a:pt x="11257" y="15548"/>
                    </a:lnTo>
                    <a:cubicBezTo>
                      <a:pt x="11257" y="15548"/>
                      <a:pt x="11264" y="15526"/>
                      <a:pt x="11279" y="15530"/>
                    </a:cubicBezTo>
                    <a:cubicBezTo>
                      <a:pt x="11318" y="15552"/>
                      <a:pt x="11433" y="15654"/>
                      <a:pt x="11587" y="16221"/>
                    </a:cubicBezTo>
                    <a:cubicBezTo>
                      <a:pt x="11777" y="16923"/>
                      <a:pt x="12965" y="21338"/>
                      <a:pt x="12965" y="21338"/>
                    </a:cubicBezTo>
                    <a:cubicBezTo>
                      <a:pt x="12965" y="21338"/>
                      <a:pt x="13008" y="21424"/>
                      <a:pt x="13068" y="21424"/>
                    </a:cubicBezTo>
                    <a:lnTo>
                      <a:pt x="21600" y="21600"/>
                    </a:lnTo>
                    <a:cubicBezTo>
                      <a:pt x="21600" y="21600"/>
                      <a:pt x="21538" y="84"/>
                      <a:pt x="21538" y="84"/>
                    </a:cubicBezTo>
                    <a:close/>
                  </a:path>
                </a:pathLst>
              </a:custGeom>
              <a:solidFill>
                <a:srgbClr val="F47264"/>
              </a:solidFill>
              <a:ln w="25400" cap="flat">
                <a:solidFill>
                  <a:srgbClr val="FFFFFF"/>
                </a:solidFill>
                <a:prstDash val="solid"/>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sp>
            <p:nvSpPr>
              <p:cNvPr id="147" name="Shape 147"/>
              <p:cNvSpPr/>
              <p:nvPr/>
            </p:nvSpPr>
            <p:spPr>
              <a:xfrm>
                <a:off x="0" y="0"/>
                <a:ext cx="969129" cy="11190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lnTo>
                      <a:pt x="10800" y="0"/>
                    </a:lnTo>
                    <a:close/>
                  </a:path>
                </a:pathLst>
              </a:custGeom>
              <a:solidFill>
                <a:srgbClr val="F5F5F6"/>
              </a:solidFill>
              <a:ln w="12700" cap="flat">
                <a:noFill/>
                <a:miter lim="400000"/>
              </a:ln>
              <a:effectLst/>
            </p:spPr>
            <p:txBody>
              <a:bodyPr wrap="square" lIns="0" tIns="0" rIns="0" bIns="0" numCol="1" anchor="ctr">
                <a:noAutofit/>
              </a:bodyPr>
              <a:lstStyle/>
              <a:p>
                <a:pPr lvl="0" algn="ctr">
                  <a:lnSpc>
                    <a:spcPct val="120000"/>
                  </a:lnSpc>
                  <a:spcBef>
                    <a:spcPts val="0"/>
                  </a:spcBef>
                  <a:defRPr sz="7500">
                    <a:solidFill>
                      <a:srgbClr val="53585F"/>
                    </a:solidFill>
                    <a:latin typeface="Aleo Light"/>
                    <a:ea typeface="Aleo Light"/>
                    <a:cs typeface="Aleo Light"/>
                    <a:sym typeface="Aleo Light"/>
                  </a:defRPr>
                </a:pPr>
                <a:endParaRPr/>
              </a:p>
            </p:txBody>
          </p:sp>
          <p:sp>
            <p:nvSpPr>
              <p:cNvPr id="148" name="Shape 148"/>
              <p:cNvSpPr/>
              <p:nvPr/>
            </p:nvSpPr>
            <p:spPr>
              <a:xfrm>
                <a:off x="269080" y="361251"/>
                <a:ext cx="440061" cy="387255"/>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gr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22" presetClass="entr" presetSubtype="8" fill="hold" grpId="0" nodeType="withEffect">
                                  <p:stCondLst>
                                    <p:cond delay="0"/>
                                  </p:stCondLst>
                                  <p:iterate>
                                    <p:tmAbs val="0"/>
                                  </p:iterate>
                                  <p:childTnLst>
                                    <p:set>
                                      <p:cBhvr>
                                        <p:cTn id="9" fill="hold"/>
                                        <p:tgtEl>
                                          <p:spTgt spid="123"/>
                                        </p:tgtEl>
                                        <p:attrNameLst>
                                          <p:attrName>style.visibility</p:attrName>
                                        </p:attrNameLst>
                                      </p:cBhvr>
                                      <p:to>
                                        <p:strVal val="visible"/>
                                      </p:to>
                                    </p:set>
                                    <p:animEffect transition="in" filter="wipe(left)">
                                      <p:cBhvr>
                                        <p:cTn id="10" dur="500"/>
                                        <p:tgtEl>
                                          <p:spTgt spid="123"/>
                                        </p:tgtEl>
                                      </p:cBhvr>
                                    </p:animEffect>
                                  </p:childTnLst>
                                </p:cTn>
                              </p:par>
                            </p:childTnLst>
                          </p:cTn>
                        </p:par>
                        <p:par>
                          <p:cTn id="11" fill="hold">
                            <p:stCondLst>
                              <p:cond delay="500"/>
                            </p:stCondLst>
                            <p:childTnLst>
                              <p:par>
                                <p:cTn id="12" presetID="18" presetClass="entr" presetSubtype="6" fill="hold" grpId="0" nodeType="afterEffect">
                                  <p:stCondLst>
                                    <p:cond delay="0"/>
                                  </p:stCondLst>
                                  <p:iterate>
                                    <p:tmAbs val="0"/>
                                  </p:iterate>
                                  <p:childTnLst>
                                    <p:set>
                                      <p:cBhvr>
                                        <p:cTn id="13" fill="hold"/>
                                        <p:tgtEl>
                                          <p:spTgt spid="124"/>
                                        </p:tgtEl>
                                        <p:attrNameLst>
                                          <p:attrName>style.visibility</p:attrName>
                                        </p:attrNameLst>
                                      </p:cBhvr>
                                      <p:to>
                                        <p:strVal val="visible"/>
                                      </p:to>
                                    </p:set>
                                    <p:animEffect transition="in" filter="strips(downRight)">
                                      <p:cBhvr>
                                        <p:cTn id="14" dur="500"/>
                                        <p:tgtEl>
                                          <p:spTgt spid="124"/>
                                        </p:tgtEl>
                                      </p:cBhvr>
                                    </p:animEffect>
                                  </p:childTnLst>
                                </p:cTn>
                              </p:par>
                            </p:childTnLst>
                          </p:cTn>
                        </p:par>
                        <p:par>
                          <p:cTn id="15" fill="hold">
                            <p:stCondLst>
                              <p:cond delay="1000"/>
                            </p:stCondLst>
                            <p:childTnLst>
                              <p:par>
                                <p:cTn id="16" presetID="10" presetClass="entr" presetSubtype="0" fill="hold" grpId="0" nodeType="afterEffect">
                                  <p:stCondLst>
                                    <p:cond delay="0"/>
                                  </p:stCondLst>
                                  <p:iterate>
                                    <p:tmAbs val="0"/>
                                  </p:iterate>
                                  <p:childTnLst>
                                    <p:set>
                                      <p:cBhvr>
                                        <p:cTn id="17" fill="hold"/>
                                        <p:tgtEl>
                                          <p:spTgt spid="150"/>
                                        </p:tgtEl>
                                        <p:attrNameLst>
                                          <p:attrName>style.visibility</p:attrName>
                                        </p:attrNameLst>
                                      </p:cBhvr>
                                      <p:to>
                                        <p:strVal val="visible"/>
                                      </p:to>
                                    </p:set>
                                    <p:animEffect transition="in" filter="fade">
                                      <p:cBhvr>
                                        <p:cTn id="18" dur="500"/>
                                        <p:tgtEl>
                                          <p:spTgt spid="150"/>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p:tmAbs val="0"/>
                                  </p:iterate>
                                  <p:childTnLst>
                                    <p:set>
                                      <p:cBhvr>
                                        <p:cTn id="21" fill="hold"/>
                                        <p:tgtEl>
                                          <p:spTgt spid="142"/>
                                        </p:tgtEl>
                                        <p:attrNameLst>
                                          <p:attrName>style.visibility</p:attrName>
                                        </p:attrNameLst>
                                      </p:cBhvr>
                                      <p:to>
                                        <p:strVal val="visible"/>
                                      </p:to>
                                    </p:set>
                                    <p:animEffect transition="in" filter="fade">
                                      <p:cBhvr>
                                        <p:cTn id="22" dur="500"/>
                                        <p:tgtEl>
                                          <p:spTgt spid="142"/>
                                        </p:tgtEl>
                                      </p:cBhvr>
                                    </p:animEffect>
                                  </p:childTnLst>
                                </p:cTn>
                              </p:par>
                            </p:childTnLst>
                          </p:cTn>
                        </p:par>
                        <p:par>
                          <p:cTn id="23" fill="hold">
                            <p:stCondLst>
                              <p:cond delay="2000"/>
                            </p:stCondLst>
                            <p:childTnLst>
                              <p:par>
                                <p:cTn id="24" presetID="10" presetClass="entr" presetSubtype="0" fill="hold" grpId="0" nodeType="afterEffect">
                                  <p:stCondLst>
                                    <p:cond delay="0"/>
                                  </p:stCondLst>
                                  <p:iterate>
                                    <p:tmAbs val="0"/>
                                  </p:iterate>
                                  <p:childTnLst>
                                    <p:set>
                                      <p:cBhvr>
                                        <p:cTn id="25" fill="hold"/>
                                        <p:tgtEl>
                                          <p:spTgt spid="133"/>
                                        </p:tgtEl>
                                        <p:attrNameLst>
                                          <p:attrName>style.visibility</p:attrName>
                                        </p:attrNameLst>
                                      </p:cBhvr>
                                      <p:to>
                                        <p:strVal val="visible"/>
                                      </p:to>
                                    </p:set>
                                    <p:animEffect transition="in" filter="fade">
                                      <p:cBhvr>
                                        <p:cTn id="26"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advAuto="0"/>
      <p:bldP spid="123" grpId="0" animBg="1" advAuto="0"/>
      <p:bldP spid="124" grpId="0" animBg="1" advAuto="0"/>
      <p:bldP spid="133" grpId="0" animBg="1" advAuto="0"/>
      <p:bldP spid="142" grpId="0" animBg="1" advAuto="0"/>
      <p:bldP spid="150"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Group 169"/>
          <p:cNvGrpSpPr/>
          <p:nvPr/>
        </p:nvGrpSpPr>
        <p:grpSpPr>
          <a:xfrm>
            <a:off x="2823048" y="1582897"/>
            <a:ext cx="7251282" cy="7251282"/>
            <a:chOff x="0" y="0"/>
            <a:chExt cx="7251280" cy="7251280"/>
          </a:xfrm>
        </p:grpSpPr>
        <p:grpSp>
          <p:nvGrpSpPr>
            <p:cNvPr id="167" name="Group 167"/>
            <p:cNvGrpSpPr/>
            <p:nvPr/>
          </p:nvGrpSpPr>
          <p:grpSpPr>
            <a:xfrm>
              <a:off x="0" y="0"/>
              <a:ext cx="7251280" cy="7251280"/>
              <a:chOff x="0" y="0"/>
              <a:chExt cx="7251279" cy="7251279"/>
            </a:xfrm>
          </p:grpSpPr>
          <p:sp>
            <p:nvSpPr>
              <p:cNvPr id="152" name="Shape 152"/>
              <p:cNvSpPr/>
              <p:nvPr/>
            </p:nvSpPr>
            <p:spPr>
              <a:xfrm>
                <a:off x="0" y="0"/>
                <a:ext cx="7251280" cy="725128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53" name="Shape 153"/>
              <p:cNvSpPr/>
              <p:nvPr/>
            </p:nvSpPr>
            <p:spPr>
              <a:xfrm>
                <a:off x="5914188" y="2905343"/>
                <a:ext cx="1240886" cy="12408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54" name="Shape 154"/>
              <p:cNvSpPr/>
              <p:nvPr/>
            </p:nvSpPr>
            <p:spPr>
              <a:xfrm>
                <a:off x="5942230" y="3000885"/>
                <a:ext cx="1184865" cy="10498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KOL Outreach &amp; Engagement BA</a:t>
                </a:r>
              </a:p>
            </p:txBody>
          </p:sp>
          <p:sp>
            <p:nvSpPr>
              <p:cNvPr id="155" name="Shape 155"/>
              <p:cNvSpPr/>
              <p:nvPr/>
            </p:nvSpPr>
            <p:spPr>
              <a:xfrm flipH="1">
                <a:off x="1024901" y="1084983"/>
                <a:ext cx="985701" cy="985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gn="ctr">
                  <a:lnSpc>
                    <a:spcPct val="100000"/>
                  </a:lnSpc>
                  <a:spcBef>
                    <a:spcPts val="0"/>
                  </a:spcBef>
                  <a:defRPr sz="3800">
                    <a:solidFill>
                      <a:srgbClr val="000000"/>
                    </a:solidFill>
                    <a:latin typeface="Gill Sans"/>
                    <a:ea typeface="Gill Sans"/>
                    <a:cs typeface="Gill Sans"/>
                    <a:sym typeface="Gill Sans"/>
                  </a:defRPr>
                </a:pPr>
                <a:endParaRPr/>
              </a:p>
            </p:txBody>
          </p:sp>
          <p:sp>
            <p:nvSpPr>
              <p:cNvPr id="156" name="Shape 156"/>
              <p:cNvSpPr/>
              <p:nvPr/>
            </p:nvSpPr>
            <p:spPr>
              <a:xfrm>
                <a:off x="1103126" y="1317086"/>
                <a:ext cx="829202" cy="521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Strategy BA</a:t>
                </a:r>
              </a:p>
            </p:txBody>
          </p:sp>
          <p:sp>
            <p:nvSpPr>
              <p:cNvPr id="157" name="Shape 157"/>
              <p:cNvSpPr/>
              <p:nvPr/>
            </p:nvSpPr>
            <p:spPr>
              <a:xfrm>
                <a:off x="149672" y="3034854"/>
                <a:ext cx="981878" cy="9818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58" name="Shape 158"/>
              <p:cNvSpPr/>
              <p:nvPr/>
            </p:nvSpPr>
            <p:spPr>
              <a:xfrm>
                <a:off x="86310" y="3132965"/>
                <a:ext cx="1108653" cy="7857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Market Research BA</a:t>
                </a:r>
              </a:p>
            </p:txBody>
          </p:sp>
          <p:sp>
            <p:nvSpPr>
              <p:cNvPr id="159" name="Shape 159"/>
              <p:cNvSpPr/>
              <p:nvPr/>
            </p:nvSpPr>
            <p:spPr>
              <a:xfrm>
                <a:off x="3126292" y="6087880"/>
                <a:ext cx="981877" cy="981878"/>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60" name="Shape 160"/>
              <p:cNvSpPr/>
              <p:nvPr/>
            </p:nvSpPr>
            <p:spPr>
              <a:xfrm>
                <a:off x="3130861" y="6318071"/>
                <a:ext cx="972790" cy="521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Managed Care BA</a:t>
                </a:r>
              </a:p>
            </p:txBody>
          </p:sp>
          <p:sp>
            <p:nvSpPr>
              <p:cNvPr id="161" name="Shape 161"/>
              <p:cNvSpPr/>
              <p:nvPr/>
            </p:nvSpPr>
            <p:spPr>
              <a:xfrm>
                <a:off x="5242958" y="5139614"/>
                <a:ext cx="981878" cy="98187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62" name="Shape 162"/>
              <p:cNvSpPr/>
              <p:nvPr/>
            </p:nvSpPr>
            <p:spPr>
              <a:xfrm>
                <a:off x="5228334" y="5237725"/>
                <a:ext cx="1011178" cy="7857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E-platform/IT BA</a:t>
                </a:r>
              </a:p>
            </p:txBody>
          </p:sp>
          <p:sp>
            <p:nvSpPr>
              <p:cNvPr id="163" name="Shape 163"/>
              <p:cNvSpPr/>
              <p:nvPr/>
            </p:nvSpPr>
            <p:spPr>
              <a:xfrm>
                <a:off x="1026762" y="5139614"/>
                <a:ext cx="981878" cy="98187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64" name="Shape 164"/>
              <p:cNvSpPr/>
              <p:nvPr/>
            </p:nvSpPr>
            <p:spPr>
              <a:xfrm>
                <a:off x="1014251" y="5237725"/>
                <a:ext cx="1006951" cy="7857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Data Providers BA</a:t>
                </a:r>
              </a:p>
            </p:txBody>
          </p:sp>
          <p:sp>
            <p:nvSpPr>
              <p:cNvPr id="165" name="Shape 165"/>
              <p:cNvSpPr/>
              <p:nvPr/>
            </p:nvSpPr>
            <p:spPr>
              <a:xfrm flipH="1">
                <a:off x="5243009" y="1084983"/>
                <a:ext cx="985701" cy="985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66" name="Shape 166"/>
              <p:cNvSpPr/>
              <p:nvPr/>
            </p:nvSpPr>
            <p:spPr>
              <a:xfrm>
                <a:off x="5321233" y="1185006"/>
                <a:ext cx="829202" cy="7857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PRO Analytics BA</a:t>
                </a:r>
              </a:p>
            </p:txBody>
          </p:sp>
        </p:grpSp>
        <p:sp>
          <p:nvSpPr>
            <p:cNvPr id="168" name="Shape 168"/>
            <p:cNvSpPr/>
            <p:nvPr/>
          </p:nvSpPr>
          <p:spPr>
            <a:xfrm>
              <a:off x="2446941" y="366866"/>
              <a:ext cx="2357767" cy="8133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spcBef>
                  <a:spcPts val="2300"/>
                </a:spcBef>
                <a:defRPr sz="20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2000" b="1" dirty="0">
                  <a:solidFill>
                    <a:srgbClr val="FFFFFF"/>
                  </a:solidFill>
                </a:rPr>
                <a:t>Business Affiliates Network</a:t>
              </a:r>
            </a:p>
          </p:txBody>
        </p:sp>
      </p:grpSp>
      <p:grpSp>
        <p:nvGrpSpPr>
          <p:cNvPr id="182" name="Group 182"/>
          <p:cNvGrpSpPr/>
          <p:nvPr/>
        </p:nvGrpSpPr>
        <p:grpSpPr>
          <a:xfrm>
            <a:off x="4178258" y="2938107"/>
            <a:ext cx="4541000" cy="4541001"/>
            <a:chOff x="0" y="0"/>
            <a:chExt cx="4540999" cy="4540999"/>
          </a:xfrm>
        </p:grpSpPr>
        <p:sp>
          <p:nvSpPr>
            <p:cNvPr id="170" name="Shape 170"/>
            <p:cNvSpPr/>
            <p:nvPr/>
          </p:nvSpPr>
          <p:spPr>
            <a:xfrm>
              <a:off x="0" y="0"/>
              <a:ext cx="4540999" cy="4540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71" name="Shape 171"/>
            <p:cNvSpPr/>
            <p:nvPr/>
          </p:nvSpPr>
          <p:spPr>
            <a:xfrm flipH="1">
              <a:off x="221771" y="1162720"/>
              <a:ext cx="985701" cy="985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72" name="Shape 172"/>
            <p:cNvSpPr/>
            <p:nvPr/>
          </p:nvSpPr>
          <p:spPr>
            <a:xfrm flipH="1">
              <a:off x="322633" y="2576822"/>
              <a:ext cx="987177" cy="98717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73" name="Shape 173"/>
            <p:cNvSpPr/>
            <p:nvPr/>
          </p:nvSpPr>
          <p:spPr>
            <a:xfrm>
              <a:off x="401595" y="2677582"/>
              <a:ext cx="829202" cy="7857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Med Writing Group</a:t>
              </a:r>
            </a:p>
          </p:txBody>
        </p:sp>
        <p:sp>
          <p:nvSpPr>
            <p:cNvPr id="174" name="Shape 174"/>
            <p:cNvSpPr/>
            <p:nvPr/>
          </p:nvSpPr>
          <p:spPr>
            <a:xfrm>
              <a:off x="299995" y="1394821"/>
              <a:ext cx="829202" cy="521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HECON Group</a:t>
              </a:r>
            </a:p>
          </p:txBody>
        </p:sp>
        <p:sp>
          <p:nvSpPr>
            <p:cNvPr id="175" name="Shape 175"/>
            <p:cNvSpPr/>
            <p:nvPr/>
          </p:nvSpPr>
          <p:spPr>
            <a:xfrm>
              <a:off x="1193693" y="430022"/>
              <a:ext cx="2153844" cy="461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p>
              <a:pPr lvl="0" algn="ctr">
                <a:lnSpc>
                  <a:spcPct val="10000"/>
                </a:lnSpc>
                <a:spcBef>
                  <a:spcPts val="2300"/>
                </a:spcBef>
                <a:defRPr sz="1800">
                  <a:solidFill>
                    <a:srgbClr val="000000"/>
                  </a:solidFill>
                </a:defRPr>
              </a:pPr>
              <a:r>
                <a:rPr sz="2000" b="1" dirty="0">
                  <a:solidFill>
                    <a:srgbClr val="FFFFFF"/>
                  </a:solidFill>
                  <a:latin typeface="Raleway SemiBold"/>
                  <a:ea typeface="Raleway SemiBold"/>
                  <a:cs typeface="Raleway SemiBold"/>
                  <a:sym typeface="Raleway SemiBold"/>
                </a:rPr>
                <a:t>Principle</a:t>
              </a:r>
              <a:endParaRPr b="1" dirty="0">
                <a:latin typeface="Raleway SemiBold"/>
                <a:ea typeface="Raleway SemiBold"/>
                <a:cs typeface="Raleway SemiBold"/>
                <a:sym typeface="Raleway SemiBold"/>
              </a:endParaRPr>
            </a:p>
            <a:p>
              <a:pPr lvl="0" algn="ctr">
                <a:lnSpc>
                  <a:spcPct val="10000"/>
                </a:lnSpc>
                <a:spcBef>
                  <a:spcPts val="2300"/>
                </a:spcBef>
                <a:defRPr sz="1800">
                  <a:solidFill>
                    <a:srgbClr val="000000"/>
                  </a:solidFill>
                </a:defRPr>
              </a:pPr>
              <a:r>
                <a:rPr sz="2000" b="1" dirty="0">
                  <a:solidFill>
                    <a:srgbClr val="FFFFFF"/>
                  </a:solidFill>
                  <a:latin typeface="Raleway SemiBold"/>
                  <a:ea typeface="Raleway SemiBold"/>
                  <a:cs typeface="Raleway SemiBold"/>
                  <a:sym typeface="Raleway SemiBold"/>
                </a:rPr>
                <a:t>Core Support</a:t>
              </a:r>
            </a:p>
          </p:txBody>
        </p:sp>
        <p:sp>
          <p:nvSpPr>
            <p:cNvPr id="176" name="Shape 176"/>
            <p:cNvSpPr/>
            <p:nvPr/>
          </p:nvSpPr>
          <p:spPr>
            <a:xfrm>
              <a:off x="1779651" y="3447535"/>
              <a:ext cx="981878" cy="98187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77" name="Shape 177"/>
            <p:cNvSpPr/>
            <p:nvPr/>
          </p:nvSpPr>
          <p:spPr>
            <a:xfrm>
              <a:off x="1856013" y="3545646"/>
              <a:ext cx="829203" cy="7857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Market Access Group</a:t>
              </a:r>
            </a:p>
          </p:txBody>
        </p:sp>
        <p:sp>
          <p:nvSpPr>
            <p:cNvPr id="178" name="Shape 178"/>
            <p:cNvSpPr/>
            <p:nvPr/>
          </p:nvSpPr>
          <p:spPr>
            <a:xfrm flipH="1">
              <a:off x="3231471" y="2576822"/>
              <a:ext cx="987177" cy="98717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79" name="Shape 179"/>
            <p:cNvSpPr/>
            <p:nvPr/>
          </p:nvSpPr>
          <p:spPr>
            <a:xfrm>
              <a:off x="3310433" y="2677582"/>
              <a:ext cx="829202" cy="7857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lgn="ctr">
                <a:defRPr sz="14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400">
                  <a:solidFill>
                    <a:srgbClr val="FFFFFF"/>
                  </a:solidFill>
                </a:rPr>
                <a:t>Data Analytics Group</a:t>
              </a:r>
            </a:p>
          </p:txBody>
        </p:sp>
        <p:sp>
          <p:nvSpPr>
            <p:cNvPr id="180" name="Shape 180"/>
            <p:cNvSpPr/>
            <p:nvPr/>
          </p:nvSpPr>
          <p:spPr>
            <a:xfrm flipH="1">
              <a:off x="3412070" y="1162720"/>
              <a:ext cx="985701" cy="985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DCDEE0"/>
              </a:solidFill>
              <a:prstDash val="solid"/>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81" name="Shape 181"/>
            <p:cNvSpPr/>
            <p:nvPr/>
          </p:nvSpPr>
          <p:spPr>
            <a:xfrm>
              <a:off x="3490294" y="1262741"/>
              <a:ext cx="829203" cy="7857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p>
              <a:pPr lvl="0" algn="ctr">
                <a:defRPr sz="1800">
                  <a:solidFill>
                    <a:srgbClr val="000000"/>
                  </a:solidFill>
                </a:defRPr>
              </a:pPr>
              <a:r>
                <a:rPr sz="1400">
                  <a:solidFill>
                    <a:srgbClr val="FFFFFF"/>
                  </a:solidFill>
                  <a:latin typeface="Raleway SemiBold"/>
                  <a:ea typeface="Raleway SemiBold"/>
                  <a:cs typeface="Raleway SemiBold"/>
                  <a:sym typeface="Raleway SemiBold"/>
                </a:rPr>
                <a:t>PM Support</a:t>
              </a:r>
              <a:br>
                <a:rPr sz="1400">
                  <a:solidFill>
                    <a:srgbClr val="FFFFFF"/>
                  </a:solidFill>
                  <a:latin typeface="Raleway SemiBold"/>
                  <a:ea typeface="Raleway SemiBold"/>
                  <a:cs typeface="Raleway SemiBold"/>
                  <a:sym typeface="Raleway SemiBold"/>
                </a:rPr>
              </a:br>
              <a:r>
                <a:rPr sz="1400">
                  <a:solidFill>
                    <a:srgbClr val="FFFFFF"/>
                  </a:solidFill>
                  <a:latin typeface="Raleway SemiBold"/>
                  <a:ea typeface="Raleway SemiBold"/>
                  <a:cs typeface="Raleway SemiBold"/>
                  <a:sym typeface="Raleway SemiBold"/>
                </a:rPr>
                <a:t>Group</a:t>
              </a:r>
            </a:p>
          </p:txBody>
        </p:sp>
      </p:grpSp>
      <p:sp>
        <p:nvSpPr>
          <p:cNvPr id="183" name="Shape 183"/>
          <p:cNvSpPr/>
          <p:nvPr/>
        </p:nvSpPr>
        <p:spPr>
          <a:xfrm>
            <a:off x="898424" y="721529"/>
            <a:ext cx="7251466"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Organizational Overview</a:t>
            </a:r>
          </a:p>
        </p:txBody>
      </p:sp>
      <p:grpSp>
        <p:nvGrpSpPr>
          <p:cNvPr id="186" name="Group 186"/>
          <p:cNvGrpSpPr/>
          <p:nvPr/>
        </p:nvGrpSpPr>
        <p:grpSpPr>
          <a:xfrm>
            <a:off x="5371924" y="4130817"/>
            <a:ext cx="2153872" cy="2153790"/>
            <a:chOff x="0" y="0"/>
            <a:chExt cx="2153871" cy="2153788"/>
          </a:xfrm>
        </p:grpSpPr>
        <p:sp>
          <p:nvSpPr>
            <p:cNvPr id="184" name="Shape 184"/>
            <p:cNvSpPr/>
            <p:nvPr/>
          </p:nvSpPr>
          <p:spPr>
            <a:xfrm>
              <a:off x="0" y="0"/>
              <a:ext cx="2153788" cy="2153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85" name="Shape 185"/>
            <p:cNvSpPr/>
            <p:nvPr/>
          </p:nvSpPr>
          <p:spPr>
            <a:xfrm>
              <a:off x="27" y="798361"/>
              <a:ext cx="2153844" cy="4588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p>
              <a:pPr lvl="0" algn="ctr">
                <a:lnSpc>
                  <a:spcPct val="10000"/>
                </a:lnSpc>
                <a:spcBef>
                  <a:spcPts val="2300"/>
                </a:spcBef>
                <a:defRPr sz="1800">
                  <a:solidFill>
                    <a:srgbClr val="000000"/>
                  </a:solidFill>
                </a:defRPr>
              </a:pPr>
              <a:endParaRPr b="1" dirty="0">
                <a:latin typeface="Raleway SemiBold"/>
                <a:ea typeface="Raleway SemiBold"/>
                <a:cs typeface="Raleway SemiBold"/>
                <a:sym typeface="Raleway SemiBold"/>
              </a:endParaRPr>
            </a:p>
            <a:p>
              <a:pPr lvl="0" algn="ctr">
                <a:lnSpc>
                  <a:spcPct val="10000"/>
                </a:lnSpc>
                <a:spcBef>
                  <a:spcPts val="2300"/>
                </a:spcBef>
                <a:defRPr sz="1800">
                  <a:solidFill>
                    <a:srgbClr val="000000"/>
                  </a:solidFill>
                </a:defRPr>
              </a:pPr>
              <a:r>
                <a:rPr sz="2000" b="1" dirty="0">
                  <a:solidFill>
                    <a:srgbClr val="FFFFFF"/>
                  </a:solidFill>
                  <a:latin typeface="Raleway SemiBold"/>
                  <a:ea typeface="Raleway SemiBold"/>
                  <a:cs typeface="Raleway SemiBold"/>
                  <a:sym typeface="Raleway SemiBold"/>
                </a:rPr>
                <a:t>DMS Principals</a:t>
              </a:r>
            </a:p>
          </p:txBody>
        </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83"/>
                                        </p:tgtEl>
                                        <p:attrNameLst>
                                          <p:attrName>style.visibility</p:attrName>
                                        </p:attrNameLst>
                                      </p:cBhvr>
                                      <p:to>
                                        <p:strVal val="visible"/>
                                      </p:to>
                                    </p:set>
                                    <p:animEffect transition="in" filter="wipe(left)">
                                      <p:cBhvr>
                                        <p:cTn id="7" dur="500"/>
                                        <p:tgtEl>
                                          <p:spTgt spid="183"/>
                                        </p:tgtEl>
                                      </p:cBhvr>
                                    </p:animEffect>
                                  </p:childTnLst>
                                </p:cTn>
                              </p:par>
                            </p:childTnLst>
                          </p:cTn>
                        </p:par>
                        <p:par>
                          <p:cTn id="8" fill="hold">
                            <p:stCondLst>
                              <p:cond delay="500"/>
                            </p:stCondLst>
                            <p:childTnLst>
                              <p:par>
                                <p:cTn id="9" presetID="23" presetClass="entr" presetSubtype="32" fill="hold" grpId="0" nodeType="afterEffect">
                                  <p:stCondLst>
                                    <p:cond delay="0"/>
                                  </p:stCondLst>
                                  <p:iterate>
                                    <p:tmAbs val="0"/>
                                  </p:iterate>
                                  <p:childTnLst>
                                    <p:set>
                                      <p:cBhvr>
                                        <p:cTn id="10" fill="hold"/>
                                        <p:tgtEl>
                                          <p:spTgt spid="186"/>
                                        </p:tgtEl>
                                        <p:attrNameLst>
                                          <p:attrName>style.visibility</p:attrName>
                                        </p:attrNameLst>
                                      </p:cBhvr>
                                      <p:to>
                                        <p:strVal val="visible"/>
                                      </p:to>
                                    </p:set>
                                    <p:anim calcmode="lin" valueType="num">
                                      <p:cBhvr>
                                        <p:cTn id="11" dur="500" fill="hold"/>
                                        <p:tgtEl>
                                          <p:spTgt spid="186"/>
                                        </p:tgtEl>
                                        <p:attrNameLst>
                                          <p:attrName>ppt_w</p:attrName>
                                        </p:attrNameLst>
                                      </p:cBhvr>
                                      <p:tavLst>
                                        <p:tav tm="0">
                                          <p:val>
                                            <p:fltVal val="0"/>
                                          </p:val>
                                        </p:tav>
                                        <p:tav tm="100000">
                                          <p:val>
                                            <p:strVal val="#ppt_w"/>
                                          </p:val>
                                        </p:tav>
                                      </p:tavLst>
                                    </p:anim>
                                    <p:anim calcmode="lin" valueType="num">
                                      <p:cBhvr>
                                        <p:cTn id="12" dur="500" fill="hold"/>
                                        <p:tgtEl>
                                          <p:spTgt spid="18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32" fill="hold" grpId="0" nodeType="afterEffect">
                                  <p:stCondLst>
                                    <p:cond delay="0"/>
                                  </p:stCondLst>
                                  <p:iterate>
                                    <p:tmAbs val="0"/>
                                  </p:iterate>
                                  <p:childTnLst>
                                    <p:set>
                                      <p:cBhvr>
                                        <p:cTn id="15" fill="hold"/>
                                        <p:tgtEl>
                                          <p:spTgt spid="182"/>
                                        </p:tgtEl>
                                        <p:attrNameLst>
                                          <p:attrName>style.visibility</p:attrName>
                                        </p:attrNameLst>
                                      </p:cBhvr>
                                      <p:to>
                                        <p:strVal val="visible"/>
                                      </p:to>
                                    </p:set>
                                    <p:anim calcmode="lin" valueType="num">
                                      <p:cBhvr>
                                        <p:cTn id="16" dur="1500" fill="hold"/>
                                        <p:tgtEl>
                                          <p:spTgt spid="182"/>
                                        </p:tgtEl>
                                        <p:attrNameLst>
                                          <p:attrName>ppt_w</p:attrName>
                                        </p:attrNameLst>
                                      </p:cBhvr>
                                      <p:tavLst>
                                        <p:tav tm="0">
                                          <p:val>
                                            <p:fltVal val="0"/>
                                          </p:val>
                                        </p:tav>
                                        <p:tav tm="100000">
                                          <p:val>
                                            <p:strVal val="#ppt_w"/>
                                          </p:val>
                                        </p:tav>
                                      </p:tavLst>
                                    </p:anim>
                                    <p:anim calcmode="lin" valueType="num">
                                      <p:cBhvr>
                                        <p:cTn id="17" dur="1500" fill="hold"/>
                                        <p:tgtEl>
                                          <p:spTgt spid="182"/>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3" presetClass="entr" presetSubtype="32" fill="hold" grpId="0" nodeType="afterEffect">
                                  <p:stCondLst>
                                    <p:cond delay="0"/>
                                  </p:stCondLst>
                                  <p:iterate>
                                    <p:tmAbs val="0"/>
                                  </p:iterate>
                                  <p:childTnLst>
                                    <p:set>
                                      <p:cBhvr>
                                        <p:cTn id="20" fill="hold"/>
                                        <p:tgtEl>
                                          <p:spTgt spid="169"/>
                                        </p:tgtEl>
                                        <p:attrNameLst>
                                          <p:attrName>style.visibility</p:attrName>
                                        </p:attrNameLst>
                                      </p:cBhvr>
                                      <p:to>
                                        <p:strVal val="visible"/>
                                      </p:to>
                                    </p:set>
                                    <p:anim calcmode="lin" valueType="num">
                                      <p:cBhvr>
                                        <p:cTn id="21" dur="1500" fill="hold"/>
                                        <p:tgtEl>
                                          <p:spTgt spid="169"/>
                                        </p:tgtEl>
                                        <p:attrNameLst>
                                          <p:attrName>ppt_w</p:attrName>
                                        </p:attrNameLst>
                                      </p:cBhvr>
                                      <p:tavLst>
                                        <p:tav tm="0">
                                          <p:val>
                                            <p:fltVal val="0"/>
                                          </p:val>
                                        </p:tav>
                                        <p:tav tm="100000">
                                          <p:val>
                                            <p:strVal val="#ppt_w"/>
                                          </p:val>
                                        </p:tav>
                                      </p:tavLst>
                                    </p:anim>
                                    <p:anim calcmode="lin" valueType="num">
                                      <p:cBhvr>
                                        <p:cTn id="22" dur="1500" fill="hold"/>
                                        <p:tgtEl>
                                          <p:spTgt spid="1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advAuto="0"/>
      <p:bldP spid="182" grpId="0" animBg="1" advAuto="0"/>
      <p:bldP spid="183" grpId="0" animBg="1" advAuto="0"/>
      <p:bldP spid="186"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nvSpPr>
        <p:spPr>
          <a:xfrm>
            <a:off x="898424" y="1331129"/>
            <a:ext cx="8879111" cy="739987"/>
          </a:xfrm>
          <a:prstGeom prst="rect">
            <a:avLst/>
          </a:prstGeom>
          <a:ln w="12700">
            <a:miter lim="400000"/>
          </a:ln>
          <a:extLst>
            <a:ext uri="{C572A759-6A51-4108-AA02-DFA0A04FC94B}">
              <ma14:wrappingTextBoxFlag xmlns:ma14="http://schemas.microsoft.com/office/mac/drawingml/2011/main" xmlns="" val="1"/>
            </a:ext>
          </a:extLst>
        </p:spPr>
        <p:txBody>
          <a:bodyPr lIns="27092" tIns="27092" rIns="27092" bIns="27092" anchor="ctr">
            <a:spAutoFit/>
          </a:bodyPr>
          <a:lstStyle/>
          <a:p>
            <a:pPr lvl="0">
              <a:defRPr sz="1800">
                <a:solidFill>
                  <a:srgbClr val="000000"/>
                </a:solidFill>
              </a:defRPr>
            </a:pPr>
            <a:r>
              <a:rPr sz="4600">
                <a:solidFill>
                  <a:srgbClr val="515151"/>
                </a:solidFill>
              </a:rPr>
              <a:t>Core Groups</a:t>
            </a:r>
          </a:p>
        </p:txBody>
      </p:sp>
      <p:grpSp>
        <p:nvGrpSpPr>
          <p:cNvPr id="214" name="Group 214"/>
          <p:cNvGrpSpPr/>
          <p:nvPr/>
        </p:nvGrpSpPr>
        <p:grpSpPr>
          <a:xfrm>
            <a:off x="934719" y="2638704"/>
            <a:ext cx="11272770" cy="6348280"/>
            <a:chOff x="0" y="0"/>
            <a:chExt cx="11272769" cy="6348279"/>
          </a:xfrm>
        </p:grpSpPr>
        <p:grpSp>
          <p:nvGrpSpPr>
            <p:cNvPr id="193" name="Group 193"/>
            <p:cNvGrpSpPr/>
            <p:nvPr/>
          </p:nvGrpSpPr>
          <p:grpSpPr>
            <a:xfrm>
              <a:off x="2079416" y="32160"/>
              <a:ext cx="6976530" cy="5653993"/>
              <a:chOff x="0" y="0"/>
              <a:chExt cx="6976528" cy="5653991"/>
            </a:xfrm>
          </p:grpSpPr>
          <p:sp>
            <p:nvSpPr>
              <p:cNvPr id="189" name="Shape 189"/>
              <p:cNvSpPr/>
              <p:nvPr/>
            </p:nvSpPr>
            <p:spPr>
              <a:xfrm flipH="1" flipV="1">
                <a:off x="0" y="0"/>
                <a:ext cx="2" cy="5653992"/>
              </a:xfrm>
              <a:prstGeom prst="line">
                <a:avLst/>
              </a:prstGeom>
              <a:noFill/>
              <a:ln w="12700" cap="flat">
                <a:solidFill>
                  <a:srgbClr val="DCDEE0"/>
                </a:solidFill>
                <a:prstDash val="solid"/>
                <a:miter lim="400000"/>
              </a:ln>
              <a:effectLst/>
            </p:spPr>
            <p:txBody>
              <a:bodyPr wrap="square" lIns="0" tIns="0" rIns="0" bIns="0" numCol="1" anchor="t">
                <a:noAutofit/>
              </a:bodyPr>
              <a:lstStyle/>
              <a:p>
                <a:pPr lvl="0" defTabSz="457200">
                  <a:lnSpc>
                    <a:spcPct val="100000"/>
                  </a:lnSpc>
                  <a:spcBef>
                    <a:spcPts val="0"/>
                  </a:spcBef>
                  <a:defRPr sz="1200">
                    <a:solidFill>
                      <a:srgbClr val="000000"/>
                    </a:solidFill>
                    <a:latin typeface="+mj-lt"/>
                    <a:ea typeface="+mj-ea"/>
                    <a:cs typeface="+mj-cs"/>
                    <a:sym typeface="Helvetica"/>
                  </a:defRPr>
                </a:pPr>
                <a:endParaRPr/>
              </a:p>
            </p:txBody>
          </p:sp>
          <p:sp>
            <p:nvSpPr>
              <p:cNvPr id="190" name="Shape 190"/>
              <p:cNvSpPr/>
              <p:nvPr/>
            </p:nvSpPr>
            <p:spPr>
              <a:xfrm flipH="1" flipV="1">
                <a:off x="2318847" y="0"/>
                <a:ext cx="2" cy="5653992"/>
              </a:xfrm>
              <a:prstGeom prst="line">
                <a:avLst/>
              </a:prstGeom>
              <a:noFill/>
              <a:ln w="12700" cap="flat">
                <a:solidFill>
                  <a:srgbClr val="DCDEE0"/>
                </a:solidFill>
                <a:prstDash val="solid"/>
                <a:miter lim="400000"/>
              </a:ln>
              <a:effectLst/>
            </p:spPr>
            <p:txBody>
              <a:bodyPr wrap="square" lIns="0" tIns="0" rIns="0" bIns="0" numCol="1" anchor="t">
                <a:noAutofit/>
              </a:bodyPr>
              <a:lstStyle/>
              <a:p>
                <a:pPr lvl="0" defTabSz="457200">
                  <a:lnSpc>
                    <a:spcPct val="100000"/>
                  </a:lnSpc>
                  <a:spcBef>
                    <a:spcPts val="0"/>
                  </a:spcBef>
                  <a:defRPr sz="1200">
                    <a:solidFill>
                      <a:srgbClr val="000000"/>
                    </a:solidFill>
                    <a:latin typeface="+mj-lt"/>
                    <a:ea typeface="+mj-ea"/>
                    <a:cs typeface="+mj-cs"/>
                    <a:sym typeface="Helvetica"/>
                  </a:defRPr>
                </a:pPr>
                <a:endParaRPr/>
              </a:p>
            </p:txBody>
          </p:sp>
          <p:sp>
            <p:nvSpPr>
              <p:cNvPr id="191" name="Shape 191"/>
              <p:cNvSpPr/>
              <p:nvPr/>
            </p:nvSpPr>
            <p:spPr>
              <a:xfrm flipH="1" flipV="1">
                <a:off x="4657680" y="1"/>
                <a:ext cx="2" cy="5653991"/>
              </a:xfrm>
              <a:prstGeom prst="line">
                <a:avLst/>
              </a:prstGeom>
              <a:noFill/>
              <a:ln w="12700" cap="flat">
                <a:solidFill>
                  <a:srgbClr val="DCDEE0"/>
                </a:solidFill>
                <a:prstDash val="solid"/>
                <a:miter lim="400000"/>
              </a:ln>
              <a:effectLst/>
            </p:spPr>
            <p:txBody>
              <a:bodyPr wrap="square" lIns="0" tIns="0" rIns="0" bIns="0" numCol="1" anchor="t">
                <a:noAutofit/>
              </a:bodyPr>
              <a:lstStyle/>
              <a:p>
                <a:pPr lvl="0" defTabSz="457200">
                  <a:lnSpc>
                    <a:spcPct val="100000"/>
                  </a:lnSpc>
                  <a:spcBef>
                    <a:spcPts val="0"/>
                  </a:spcBef>
                  <a:defRPr sz="1200">
                    <a:solidFill>
                      <a:srgbClr val="000000"/>
                    </a:solidFill>
                    <a:latin typeface="+mj-lt"/>
                    <a:ea typeface="+mj-ea"/>
                    <a:cs typeface="+mj-cs"/>
                    <a:sym typeface="Helvetica"/>
                  </a:defRPr>
                </a:pPr>
                <a:endParaRPr/>
              </a:p>
            </p:txBody>
          </p:sp>
          <p:sp>
            <p:nvSpPr>
              <p:cNvPr id="192" name="Shape 192"/>
              <p:cNvSpPr/>
              <p:nvPr/>
            </p:nvSpPr>
            <p:spPr>
              <a:xfrm flipH="1" flipV="1">
                <a:off x="6976527" y="-1"/>
                <a:ext cx="2" cy="5653993"/>
              </a:xfrm>
              <a:prstGeom prst="line">
                <a:avLst/>
              </a:prstGeom>
              <a:noFill/>
              <a:ln w="12700" cap="flat">
                <a:solidFill>
                  <a:srgbClr val="DCDEE0"/>
                </a:solidFill>
                <a:prstDash val="solid"/>
                <a:miter lim="400000"/>
              </a:ln>
              <a:effectLst/>
            </p:spPr>
            <p:txBody>
              <a:bodyPr wrap="square" lIns="0" tIns="0" rIns="0" bIns="0" numCol="1" anchor="t">
                <a:noAutofit/>
              </a:bodyPr>
              <a:lstStyle/>
              <a:p>
                <a:pPr lvl="0" defTabSz="457200">
                  <a:lnSpc>
                    <a:spcPct val="100000"/>
                  </a:lnSpc>
                  <a:spcBef>
                    <a:spcPts val="0"/>
                  </a:spcBef>
                  <a:defRPr sz="1200">
                    <a:solidFill>
                      <a:srgbClr val="000000"/>
                    </a:solidFill>
                    <a:latin typeface="+mj-lt"/>
                    <a:ea typeface="+mj-ea"/>
                    <a:cs typeface="+mj-cs"/>
                    <a:sym typeface="Helvetica"/>
                  </a:defRPr>
                </a:pPr>
                <a:endParaRPr/>
              </a:p>
            </p:txBody>
          </p:sp>
        </p:grpSp>
        <p:grpSp>
          <p:nvGrpSpPr>
            <p:cNvPr id="197" name="Group 197"/>
            <p:cNvGrpSpPr/>
            <p:nvPr/>
          </p:nvGrpSpPr>
          <p:grpSpPr>
            <a:xfrm>
              <a:off x="2318847" y="0"/>
              <a:ext cx="1955470" cy="5855837"/>
              <a:chOff x="0" y="0"/>
              <a:chExt cx="1955469" cy="5855836"/>
            </a:xfrm>
          </p:grpSpPr>
          <p:sp>
            <p:nvSpPr>
              <p:cNvPr id="194" name="Shape 194"/>
              <p:cNvSpPr/>
              <p:nvPr/>
            </p:nvSpPr>
            <p:spPr>
              <a:xfrm>
                <a:off x="9992" y="0"/>
                <a:ext cx="1820002" cy="952501"/>
              </a:xfrm>
              <a:prstGeom prst="roundRect">
                <a:avLst>
                  <a:gd name="adj" fmla="val 18781"/>
                </a:avLst>
              </a:prstGeom>
              <a:solidFill>
                <a:srgbClr val="F8D35E"/>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95" name="Shape 195"/>
              <p:cNvSpPr/>
              <p:nvPr/>
            </p:nvSpPr>
            <p:spPr>
              <a:xfrm>
                <a:off x="104954" y="157058"/>
                <a:ext cx="1630079" cy="6383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7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700">
                    <a:solidFill>
                      <a:srgbClr val="FFFFFF"/>
                    </a:solidFill>
                  </a:rPr>
                  <a:t>Data Analytics Group</a:t>
                </a:r>
              </a:p>
            </p:txBody>
          </p:sp>
          <p:sp>
            <p:nvSpPr>
              <p:cNvPr id="196" name="Shape 196"/>
              <p:cNvSpPr/>
              <p:nvPr/>
            </p:nvSpPr>
            <p:spPr>
              <a:xfrm>
                <a:off x="0" y="1177634"/>
                <a:ext cx="1955469" cy="46782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 </a:t>
                </a:r>
                <a:r>
                  <a:rPr sz="1600" dirty="0">
                    <a:solidFill>
                      <a:srgbClr val="515151"/>
                    </a:solidFill>
                    <a:latin typeface="Source Sans Pro"/>
                    <a:ea typeface="Source Sans Pro"/>
                    <a:cs typeface="Source Sans Pro"/>
                    <a:sym typeface="Source Sans Pro"/>
                  </a:rPr>
                  <a:t>Biostatisticians, Programmers, Epidemiologists</a:t>
                </a:r>
              </a:p>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a:t>
                </a:r>
                <a:r>
                  <a:rPr sz="1600" dirty="0">
                    <a:solidFill>
                      <a:srgbClr val="515151"/>
                    </a:solidFill>
                    <a:latin typeface="Source Sans Pro"/>
                    <a:ea typeface="Source Sans Pro"/>
                    <a:cs typeface="Source Sans Pro"/>
                    <a:sym typeface="Source Sans Pro"/>
                  </a:rPr>
                  <a:t> Study design, protocol writing, programming, data analysis &amp; reporting. Include both prospective and retrospective data analytics, chart reviews, survey data collection and analytics, and pharmacoeconomic studies. </a:t>
                </a:r>
              </a:p>
            </p:txBody>
          </p:sp>
        </p:grpSp>
        <p:grpSp>
          <p:nvGrpSpPr>
            <p:cNvPr id="201" name="Group 201"/>
            <p:cNvGrpSpPr/>
            <p:nvPr/>
          </p:nvGrpSpPr>
          <p:grpSpPr>
            <a:xfrm>
              <a:off x="4647687" y="0"/>
              <a:ext cx="1829995" cy="5363394"/>
              <a:chOff x="0" y="0"/>
              <a:chExt cx="1829994" cy="5363393"/>
            </a:xfrm>
          </p:grpSpPr>
          <p:sp>
            <p:nvSpPr>
              <p:cNvPr id="198" name="Shape 198"/>
              <p:cNvSpPr/>
              <p:nvPr/>
            </p:nvSpPr>
            <p:spPr>
              <a:xfrm>
                <a:off x="9992" y="0"/>
                <a:ext cx="1820002" cy="952501"/>
              </a:xfrm>
              <a:prstGeom prst="roundRect">
                <a:avLst>
                  <a:gd name="adj" fmla="val 18781"/>
                </a:avLst>
              </a:prstGeom>
              <a:solidFill>
                <a:srgbClr val="F47264"/>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199" name="Shape 199"/>
              <p:cNvSpPr/>
              <p:nvPr/>
            </p:nvSpPr>
            <p:spPr>
              <a:xfrm>
                <a:off x="154247" y="157058"/>
                <a:ext cx="1511507" cy="6383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7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700">
                    <a:solidFill>
                      <a:srgbClr val="FFFFFF"/>
                    </a:solidFill>
                  </a:rPr>
                  <a:t>Market Access Group</a:t>
                </a:r>
              </a:p>
            </p:txBody>
          </p:sp>
          <p:sp>
            <p:nvSpPr>
              <p:cNvPr id="200" name="Shape 200"/>
              <p:cNvSpPr/>
              <p:nvPr/>
            </p:nvSpPr>
            <p:spPr>
              <a:xfrm>
                <a:off x="0" y="1177634"/>
                <a:ext cx="1820003" cy="41857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Market Access Experts, P&amp;R  Experts</a:t>
                </a:r>
              </a:p>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 </a:t>
                </a:r>
                <a:r>
                  <a:rPr sz="1600" dirty="0">
                    <a:solidFill>
                      <a:srgbClr val="515151"/>
                    </a:solidFill>
                    <a:latin typeface="Source Sans Pro"/>
                    <a:ea typeface="Source Sans Pro"/>
                    <a:cs typeface="Source Sans Pro"/>
                    <a:sym typeface="Source Sans Pro"/>
                  </a:rPr>
                  <a:t>Value assessments, market landscape analytics, payor research,  P&amp;R consulting, VBP modeling, STAR rating assessments, etc. Activities focused on U.S and ex-U.S markets.</a:t>
                </a:r>
              </a:p>
            </p:txBody>
          </p:sp>
        </p:grpSp>
        <p:grpSp>
          <p:nvGrpSpPr>
            <p:cNvPr id="205" name="Group 205"/>
            <p:cNvGrpSpPr/>
            <p:nvPr/>
          </p:nvGrpSpPr>
          <p:grpSpPr>
            <a:xfrm>
              <a:off x="6986519" y="0"/>
              <a:ext cx="1955471" cy="6348279"/>
              <a:chOff x="0" y="0"/>
              <a:chExt cx="1955469" cy="6348278"/>
            </a:xfrm>
          </p:grpSpPr>
          <p:sp>
            <p:nvSpPr>
              <p:cNvPr id="202" name="Shape 202"/>
              <p:cNvSpPr/>
              <p:nvPr/>
            </p:nvSpPr>
            <p:spPr>
              <a:xfrm>
                <a:off x="0" y="0"/>
                <a:ext cx="1820001" cy="952501"/>
              </a:xfrm>
              <a:prstGeom prst="roundRect">
                <a:avLst>
                  <a:gd name="adj" fmla="val 18781"/>
                </a:avLst>
              </a:prstGeom>
              <a:solidFill>
                <a:srgbClr val="7CC8EC"/>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03" name="Shape 203"/>
              <p:cNvSpPr/>
              <p:nvPr/>
            </p:nvSpPr>
            <p:spPr>
              <a:xfrm>
                <a:off x="174235" y="157058"/>
                <a:ext cx="1494573" cy="6383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7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700">
                    <a:solidFill>
                      <a:srgbClr val="FFFFFF"/>
                    </a:solidFill>
                  </a:rPr>
                  <a:t>Med Writing Group</a:t>
                </a:r>
              </a:p>
            </p:txBody>
          </p:sp>
          <p:sp>
            <p:nvSpPr>
              <p:cNvPr id="204" name="Shape 204"/>
              <p:cNvSpPr/>
              <p:nvPr/>
            </p:nvSpPr>
            <p:spPr>
              <a:xfrm>
                <a:off x="0" y="1177634"/>
                <a:ext cx="1955469" cy="51706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Medical Writers.</a:t>
                </a:r>
              </a:p>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a:t>
                </a:r>
                <a:r>
                  <a:rPr sz="1600" dirty="0">
                    <a:solidFill>
                      <a:srgbClr val="515151"/>
                    </a:solidFill>
                    <a:latin typeface="Source Sans Pro"/>
                    <a:ea typeface="Source Sans Pro"/>
                    <a:cs typeface="Source Sans Pro"/>
                    <a:sym typeface="Source Sans Pro"/>
                  </a:rPr>
                  <a:t> Strategic publication planning, medical writing (abstracts, podium &amp; poster presentations, manuscripts), value tools (formulary kits, FDAMA 114 decks, ‘Why’ decks, etc.), dossiers (GVD, AMCP dossiers) and literature synthesis (narrative reviews, systematic reviews, meta-analysis) </a:t>
                </a:r>
              </a:p>
            </p:txBody>
          </p:sp>
        </p:grpSp>
        <p:grpSp>
          <p:nvGrpSpPr>
            <p:cNvPr id="209" name="Group 209"/>
            <p:cNvGrpSpPr/>
            <p:nvPr/>
          </p:nvGrpSpPr>
          <p:grpSpPr>
            <a:xfrm>
              <a:off x="9315359" y="0"/>
              <a:ext cx="1957410" cy="5855837"/>
              <a:chOff x="0" y="0"/>
              <a:chExt cx="1957408" cy="5855836"/>
            </a:xfrm>
          </p:grpSpPr>
          <p:sp>
            <p:nvSpPr>
              <p:cNvPr id="206" name="Shape 206"/>
              <p:cNvSpPr/>
              <p:nvPr/>
            </p:nvSpPr>
            <p:spPr>
              <a:xfrm>
                <a:off x="0" y="0"/>
                <a:ext cx="1820001" cy="952501"/>
              </a:xfrm>
              <a:prstGeom prst="roundRect">
                <a:avLst>
                  <a:gd name="adj" fmla="val 18781"/>
                </a:avLst>
              </a:prstGeom>
              <a:solidFill>
                <a:srgbClr val="A6AAA9"/>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07" name="Shape 207"/>
              <p:cNvSpPr/>
              <p:nvPr/>
            </p:nvSpPr>
            <p:spPr>
              <a:xfrm>
                <a:off x="187280" y="37678"/>
                <a:ext cx="1510263" cy="8771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5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500">
                    <a:solidFill>
                      <a:srgbClr val="FFFFFF"/>
                    </a:solidFill>
                  </a:rPr>
                  <a:t>Project Management Support Group</a:t>
                </a:r>
              </a:p>
            </p:txBody>
          </p:sp>
          <p:sp>
            <p:nvSpPr>
              <p:cNvPr id="208" name="Shape 208"/>
              <p:cNvSpPr/>
              <p:nvPr/>
            </p:nvSpPr>
            <p:spPr>
              <a:xfrm>
                <a:off x="1938" y="1177634"/>
                <a:ext cx="1955470" cy="46782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Senior HEOR Experts</a:t>
                </a:r>
              </a:p>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 </a:t>
                </a:r>
                <a:r>
                  <a:rPr sz="1600" dirty="0">
                    <a:solidFill>
                      <a:srgbClr val="515151"/>
                    </a:solidFill>
                    <a:latin typeface="Source Sans Pro"/>
                    <a:ea typeface="Source Sans Pro"/>
                    <a:cs typeface="Source Sans Pro"/>
                    <a:sym typeface="Source Sans Pro"/>
                  </a:rPr>
                  <a:t>Provide direct in-house HEOR project management. Oversee client strategic and tactical HEOR initiatives including project scoping, initiation, analytics (if needed), reporting and interfacing with client vendors and internal research teams.</a:t>
                </a:r>
              </a:p>
            </p:txBody>
          </p:sp>
        </p:grpSp>
        <p:grpSp>
          <p:nvGrpSpPr>
            <p:cNvPr id="213" name="Group 213"/>
            <p:cNvGrpSpPr/>
            <p:nvPr/>
          </p:nvGrpSpPr>
          <p:grpSpPr>
            <a:xfrm>
              <a:off x="0" y="0"/>
              <a:ext cx="1820002" cy="5609616"/>
              <a:chOff x="0" y="0"/>
              <a:chExt cx="1820001" cy="5609615"/>
            </a:xfrm>
          </p:grpSpPr>
          <p:sp>
            <p:nvSpPr>
              <p:cNvPr id="210" name="Shape 210"/>
              <p:cNvSpPr/>
              <p:nvPr/>
            </p:nvSpPr>
            <p:spPr>
              <a:xfrm>
                <a:off x="0" y="0"/>
                <a:ext cx="1820001" cy="952501"/>
              </a:xfrm>
              <a:prstGeom prst="roundRect">
                <a:avLst>
                  <a:gd name="adj" fmla="val 18781"/>
                </a:avLst>
              </a:prstGeom>
              <a:solidFill>
                <a:srgbClr val="7BBBB5"/>
              </a:solidFill>
              <a:ln w="12700" cap="flat">
                <a:noFill/>
                <a:miter lim="400000"/>
              </a:ln>
              <a:effectLst/>
            </p:spPr>
            <p:txBody>
              <a:bodyPr wrap="square" lIns="0" tIns="0" rIns="0" bIns="0" numCol="1" anchor="ctr">
                <a:noAutofit/>
              </a:bodyPr>
              <a:lstStyle/>
              <a:p>
                <a:pPr lvl="0">
                  <a:lnSpc>
                    <a:spcPct val="100000"/>
                  </a:lnSpc>
                  <a:spcBef>
                    <a:spcPts val="2000"/>
                  </a:spcBef>
                  <a:defRPr sz="1400">
                    <a:solidFill>
                      <a:srgbClr val="A6AAA9"/>
                    </a:solidFill>
                    <a:latin typeface="Source Sans Pro"/>
                    <a:ea typeface="Source Sans Pro"/>
                    <a:cs typeface="Source Sans Pro"/>
                    <a:sym typeface="Source Sans Pro"/>
                  </a:defRPr>
                </a:pPr>
                <a:endParaRPr/>
              </a:p>
            </p:txBody>
          </p:sp>
          <p:sp>
            <p:nvSpPr>
              <p:cNvPr id="211" name="Shape 211"/>
              <p:cNvSpPr/>
              <p:nvPr/>
            </p:nvSpPr>
            <p:spPr>
              <a:xfrm>
                <a:off x="0" y="1177634"/>
                <a:ext cx="1820000" cy="44319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Composition:</a:t>
                </a:r>
                <a:r>
                  <a:rPr sz="1600" dirty="0">
                    <a:solidFill>
                      <a:srgbClr val="515151"/>
                    </a:solidFill>
                    <a:latin typeface="Source Sans Pro"/>
                    <a:ea typeface="Source Sans Pro"/>
                    <a:cs typeface="Source Sans Pro"/>
                    <a:sym typeface="Source Sans Pro"/>
                  </a:rPr>
                  <a:t> Health Economists</a:t>
                </a:r>
              </a:p>
              <a:p>
                <a:pPr marL="195384" lvl="0" indent="-195384">
                  <a:lnSpc>
                    <a:spcPct val="100000"/>
                  </a:lnSpc>
                  <a:spcBef>
                    <a:spcPts val="0"/>
                  </a:spcBef>
                  <a:buSzPct val="50000"/>
                  <a:buBlip>
                    <a:blip r:embed="rId3"/>
                  </a:buBlip>
                  <a:defRPr sz="1800">
                    <a:solidFill>
                      <a:srgbClr val="000000"/>
                    </a:solidFill>
                  </a:defRPr>
                </a:pPr>
                <a:r>
                  <a:rPr sz="1600" i="1" dirty="0">
                    <a:solidFill>
                      <a:srgbClr val="515151"/>
                    </a:solidFill>
                    <a:latin typeface="Source Sans Pro"/>
                    <a:ea typeface="Source Sans Pro"/>
                    <a:cs typeface="Source Sans Pro"/>
                    <a:sym typeface="Source Sans Pro"/>
                  </a:rPr>
                  <a:t>Activities:  </a:t>
                </a:r>
                <a:r>
                  <a:rPr sz="1600" dirty="0">
                    <a:solidFill>
                      <a:srgbClr val="515151"/>
                    </a:solidFill>
                    <a:latin typeface="Source Sans Pro"/>
                    <a:ea typeface="Source Sans Pro"/>
                    <a:cs typeface="Source Sans Pro"/>
                    <a:sym typeface="Source Sans Pro"/>
                  </a:rPr>
                  <a:t>Develop health economic models (CEA, CBA, CUA, BIM, Facility, clinical decision frameworks, etc.).  Conduct HTA assessments, other economic analyses (BOI, Discrete Choice, WTA/WTP, Utility Elicitation (TTO, SG) </a:t>
                </a:r>
              </a:p>
            </p:txBody>
          </p:sp>
          <p:sp>
            <p:nvSpPr>
              <p:cNvPr id="212" name="Shape 212"/>
              <p:cNvSpPr/>
              <p:nvPr/>
            </p:nvSpPr>
            <p:spPr>
              <a:xfrm>
                <a:off x="104955" y="322158"/>
                <a:ext cx="1630079" cy="3081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7092" tIns="27092" rIns="27092" bIns="27092" numCol="1" anchor="ctr">
                <a:spAutoFit/>
              </a:bodyPr>
              <a:lstStyle>
                <a:lvl1pPr>
                  <a:spcBef>
                    <a:spcPts val="0"/>
                  </a:spcBef>
                  <a:defRPr sz="1700">
                    <a:solidFill>
                      <a:srgbClr val="FFFFFF"/>
                    </a:solidFill>
                    <a:latin typeface="Raleway SemiBold"/>
                    <a:ea typeface="Raleway SemiBold"/>
                    <a:cs typeface="Raleway SemiBold"/>
                    <a:sym typeface="Raleway SemiBold"/>
                  </a:defRPr>
                </a:lvl1pPr>
              </a:lstStyle>
              <a:p>
                <a:pPr lvl="0">
                  <a:defRPr sz="1800">
                    <a:solidFill>
                      <a:srgbClr val="000000"/>
                    </a:solidFill>
                  </a:defRPr>
                </a:pPr>
                <a:r>
                  <a:rPr sz="1700">
                    <a:solidFill>
                      <a:srgbClr val="FFFFFF"/>
                    </a:solidFill>
                  </a:rPr>
                  <a:t>HECON Group</a:t>
                </a:r>
              </a:p>
            </p:txBody>
          </p:sp>
        </p:grpSp>
      </p:gr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88"/>
                                        </p:tgtEl>
                                        <p:attrNameLst>
                                          <p:attrName>style.visibility</p:attrName>
                                        </p:attrNameLst>
                                      </p:cBhvr>
                                      <p:to>
                                        <p:strVal val="visible"/>
                                      </p:to>
                                    </p:set>
                                    <p:animEffect transition="in" filter="wipe(left)">
                                      <p:cBhvr>
                                        <p:cTn id="7" dur="500"/>
                                        <p:tgtEl>
                                          <p:spTgt spid="188"/>
                                        </p:tgtEl>
                                      </p:cBhvr>
                                    </p:animEffect>
                                  </p:childTnLst>
                                </p:cTn>
                              </p:par>
                            </p:childTnLst>
                          </p:cTn>
                        </p:par>
                        <p:par>
                          <p:cTn id="8" fill="hold">
                            <p:stCondLst>
                              <p:cond delay="500"/>
                            </p:stCondLst>
                            <p:childTnLst>
                              <p:par>
                                <p:cTn id="9" presetID="22" presetClass="entr" presetSubtype="8" fill="hold" grpId="0" nodeType="afterEffect">
                                  <p:stCondLst>
                                    <p:cond delay="0"/>
                                  </p:stCondLst>
                                  <p:iterate>
                                    <p:tmAbs val="0"/>
                                  </p:iterate>
                                  <p:childTnLst>
                                    <p:set>
                                      <p:cBhvr>
                                        <p:cTn id="10" fill="hold"/>
                                        <p:tgtEl>
                                          <p:spTgt spid="214"/>
                                        </p:tgtEl>
                                        <p:attrNameLst>
                                          <p:attrName>style.visibility</p:attrName>
                                        </p:attrNameLst>
                                      </p:cBhvr>
                                      <p:to>
                                        <p:strVal val="visible"/>
                                      </p:to>
                                    </p:set>
                                    <p:animEffect transition="in" filter="wipe(left)">
                                      <p:cBhvr>
                                        <p:cTn id="11"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advAuto="0"/>
      <p:bldP spid="214" grpId="0" animBg="1" advAuto="0"/>
    </p:bldLst>
  </p:timing>
</p:sld>
</file>

<file path=ppt/theme/theme1.xml><?xml version="1.0" encoding="utf-8"?>
<a:theme xmlns:a="http://schemas.openxmlformats.org/drawingml/2006/main" name="Default">
  <a:themeElements>
    <a:clrScheme name="Default">
      <a:dk1>
        <a:srgbClr val="515151"/>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6AAA9"/>
        </a:solidFill>
        <a:ln w="25400" cap="flat">
          <a:solidFill>
            <a:srgbClr val="0365C0"/>
          </a:solidFill>
          <a:prstDash val="solid"/>
          <a:bevel/>
        </a:ln>
        <a:effectLst/>
      </a:spPr>
      <a:bodyPr rot="0" spcFirstLastPara="1" vertOverflow="overflow" horzOverflow="overflow" vert="horz" wrap="square" lIns="27092" tIns="27092" rIns="27092" bIns="27092" numCol="1" spcCol="38100" rtlCol="0" anchor="ctr">
        <a:spAutoFit/>
      </a:bodyPr>
      <a:lstStyle>
        <a:defPPr marL="0" marR="0" indent="0" algn="l" defTabSz="825500" rtl="0" fontAlgn="auto" latinLnBrk="1" hangingPunct="0">
          <a:lnSpc>
            <a:spcPct val="100000"/>
          </a:lnSpc>
          <a:spcBef>
            <a:spcPts val="2000"/>
          </a:spcBef>
          <a:spcAft>
            <a:spcPts val="0"/>
          </a:spcAft>
          <a:buClrTx/>
          <a:buSzTx/>
          <a:buFontTx/>
          <a:buNone/>
          <a:tabLst/>
          <a:defRPr kumimoji="0" sz="1400" b="0" i="0" u="none" strike="noStrike" cap="none" spc="0" normalizeH="0" baseline="0">
            <a:ln>
              <a:noFill/>
            </a:ln>
            <a:solidFill>
              <a:srgbClr val="FFFFFF"/>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27092" tIns="27092" rIns="27092" bIns="27092" numCol="1" spcCol="38100" rtlCol="0" anchor="ctr">
        <a:spAutoFit/>
      </a:bodyPr>
      <a:lstStyle>
        <a:defPPr marL="0" marR="0" indent="0" algn="l" defTabSz="825500" rtl="0" fontAlgn="auto" latinLnBrk="1" hangingPunct="0">
          <a:lnSpc>
            <a:spcPct val="130000"/>
          </a:lnSpc>
          <a:spcBef>
            <a:spcPts val="3000"/>
          </a:spcBef>
          <a:spcAft>
            <a:spcPts val="0"/>
          </a:spcAft>
          <a:buClrTx/>
          <a:buSzTx/>
          <a:buFontTx/>
          <a:buNone/>
          <a:tabLst/>
          <a:defRPr kumimoji="0" sz="4600" b="0" i="0" u="none" strike="noStrike" cap="none" spc="0" normalizeH="0" baseline="0">
            <a:ln>
              <a:noFill/>
            </a:ln>
            <a:solidFill>
              <a:srgbClr val="515151"/>
            </a:solidFill>
            <a:effectLst/>
            <a:uFillTx/>
            <a:latin typeface="Raleway Regular"/>
            <a:ea typeface="Raleway Regular"/>
            <a:cs typeface="Raleway Regular"/>
            <a:sym typeface="Raleway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6AAA9"/>
        </a:solidFill>
        <a:ln w="25400" cap="flat">
          <a:solidFill>
            <a:srgbClr val="0365C0"/>
          </a:solidFill>
          <a:prstDash val="solid"/>
          <a:bevel/>
        </a:ln>
        <a:effectLst/>
      </a:spPr>
      <a:bodyPr rot="0" spcFirstLastPara="1" vertOverflow="overflow" horzOverflow="overflow" vert="horz" wrap="square" lIns="27092" tIns="27092" rIns="27092" bIns="27092" numCol="1" spcCol="38100" rtlCol="0" anchor="ctr">
        <a:spAutoFit/>
      </a:bodyPr>
      <a:lstStyle>
        <a:defPPr marL="0" marR="0" indent="0" algn="l" defTabSz="825500" rtl="0" fontAlgn="auto" latinLnBrk="1" hangingPunct="0">
          <a:lnSpc>
            <a:spcPct val="100000"/>
          </a:lnSpc>
          <a:spcBef>
            <a:spcPts val="2000"/>
          </a:spcBef>
          <a:spcAft>
            <a:spcPts val="0"/>
          </a:spcAft>
          <a:buClrTx/>
          <a:buSzTx/>
          <a:buFontTx/>
          <a:buNone/>
          <a:tabLst/>
          <a:defRPr kumimoji="0" sz="1400" b="0" i="0" u="none" strike="noStrike" cap="none" spc="0" normalizeH="0" baseline="0">
            <a:ln>
              <a:noFill/>
            </a:ln>
            <a:solidFill>
              <a:srgbClr val="FFFFFF"/>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27092" tIns="27092" rIns="27092" bIns="27092" numCol="1" spcCol="38100" rtlCol="0" anchor="ctr">
        <a:spAutoFit/>
      </a:bodyPr>
      <a:lstStyle>
        <a:defPPr marL="0" marR="0" indent="0" algn="l" defTabSz="825500" rtl="0" fontAlgn="auto" latinLnBrk="1" hangingPunct="0">
          <a:lnSpc>
            <a:spcPct val="130000"/>
          </a:lnSpc>
          <a:spcBef>
            <a:spcPts val="3000"/>
          </a:spcBef>
          <a:spcAft>
            <a:spcPts val="0"/>
          </a:spcAft>
          <a:buClrTx/>
          <a:buSzTx/>
          <a:buFontTx/>
          <a:buNone/>
          <a:tabLst/>
          <a:defRPr kumimoji="0" sz="4600" b="0" i="0" u="none" strike="noStrike" cap="none" spc="0" normalizeH="0" baseline="0">
            <a:ln>
              <a:noFill/>
            </a:ln>
            <a:solidFill>
              <a:srgbClr val="515151"/>
            </a:solidFill>
            <a:effectLst/>
            <a:uFillTx/>
            <a:latin typeface="Raleway Regular"/>
            <a:ea typeface="Raleway Regular"/>
            <a:cs typeface="Raleway Regular"/>
            <a:sym typeface="Raleway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5528</TotalTime>
  <Words>5685</Words>
  <Application>Microsoft Office PowerPoint</Application>
  <PresentationFormat>Custom</PresentationFormat>
  <Paragraphs>473</Paragraphs>
  <Slides>34</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Aleo Light</vt:lpstr>
      <vt:lpstr>Arial</vt:lpstr>
      <vt:lpstr>Calibri</vt:lpstr>
      <vt:lpstr>Gill Sans</vt:lpstr>
      <vt:lpstr>Helvetica</vt:lpstr>
      <vt:lpstr>Helvetica Light</vt:lpstr>
      <vt:lpstr>Helvetica Neue</vt:lpstr>
      <vt:lpstr>Raleway Regular</vt:lpstr>
      <vt:lpstr>Raleway SemiBold</vt:lpstr>
      <vt:lpstr>Raleway-SemiBold</vt:lpstr>
      <vt:lpstr>Source Sans Pro</vt:lpstr>
      <vt:lpstr>Source Sans Pro Light</vt:lpstr>
      <vt:lpstr>Source Sans Pro Semibold</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Prakash</dc:creator>
  <cp:lastModifiedBy>prakash Navaratnam</cp:lastModifiedBy>
  <cp:revision>18</cp:revision>
  <dcterms:modified xsi:type="dcterms:W3CDTF">2023-03-06T16:17:18Z</dcterms:modified>
</cp:coreProperties>
</file>